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sldIdLst>
    <p:sldId id="269" r:id="rId2"/>
    <p:sldId id="258" r:id="rId3"/>
    <p:sldId id="257" r:id="rId4"/>
    <p:sldId id="259" r:id="rId5"/>
    <p:sldId id="287" r:id="rId6"/>
    <p:sldId id="260" r:id="rId7"/>
    <p:sldId id="286" r:id="rId8"/>
    <p:sldId id="307" r:id="rId9"/>
    <p:sldId id="266" r:id="rId10"/>
    <p:sldId id="289" r:id="rId11"/>
    <p:sldId id="302" r:id="rId12"/>
    <p:sldId id="303" r:id="rId13"/>
    <p:sldId id="293" r:id="rId14"/>
    <p:sldId id="304" r:id="rId15"/>
    <p:sldId id="305" r:id="rId16"/>
    <p:sldId id="306" r:id="rId17"/>
    <p:sldId id="299" r:id="rId18"/>
    <p:sldId id="263" r:id="rId19"/>
    <p:sldId id="288" r:id="rId20"/>
    <p:sldId id="281" r:id="rId21"/>
    <p:sldId id="284" r:id="rId22"/>
    <p:sldId id="285" r:id="rId23"/>
    <p:sldId id="290" r:id="rId24"/>
    <p:sldId id="283" r:id="rId25"/>
    <p:sldId id="267" r:id="rId26"/>
    <p:sldId id="296" r:id="rId27"/>
    <p:sldId id="297" r:id="rId28"/>
    <p:sldId id="300" r:id="rId29"/>
    <p:sldId id="298" r:id="rId30"/>
    <p:sldId id="308" r:id="rId31"/>
    <p:sldId id="282" r:id="rId32"/>
    <p:sldId id="270" r:id="rId33"/>
    <p:sldId id="271" r:id="rId34"/>
    <p:sldId id="272" r:id="rId35"/>
    <p:sldId id="301" r:id="rId36"/>
    <p:sldId id="279" r:id="rId37"/>
    <p:sldId id="280" r:id="rId38"/>
    <p:sldId id="261" r:id="rId39"/>
    <p:sldId id="26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737C2"/>
    <a:srgbClr val="19D830"/>
    <a:srgbClr val="1EF937"/>
    <a:srgbClr val="5BE1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9" autoAdjust="0"/>
    <p:restoredTop sz="94660"/>
  </p:normalViewPr>
  <p:slideViewPr>
    <p:cSldViewPr snapToGrid="0" snapToObjects="1">
      <p:cViewPr varScale="1">
        <p:scale>
          <a:sx n="80" d="100"/>
          <a:sy n="80" d="100"/>
        </p:scale>
        <p:origin x="-113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8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F73313C-73B4-4444-8028-A43A80AB89F1}"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3313C-73B4-4444-8028-A43A80AB89F1}" type="datetimeFigureOut">
              <a:rPr lang="en-US" smtClean="0"/>
              <a:t>8/26/13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B9644-BABB-4448-A0BB-CFF97D5701E5}"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F73313C-73B4-4444-8028-A43A80AB89F1}"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F73313C-73B4-4444-8028-A43A80AB89F1}"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F73313C-73B4-4444-8028-A43A80AB89F1}"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F73313C-73B4-4444-8028-A43A80AB89F1}"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9644-BABB-4448-A0BB-CFF97D5701E5}"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3313C-73B4-4444-8028-A43A80AB89F1}"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F73313C-73B4-4444-8028-A43A80AB89F1}" type="datetimeFigureOut">
              <a:rPr lang="en-US" smtClean="0"/>
              <a:t>8/26/13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F73313C-73B4-4444-8028-A43A80AB89F1}" type="datetimeFigureOut">
              <a:rPr lang="en-US" smtClean="0"/>
              <a:t>8/26/13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F73313C-73B4-4444-8028-A43A80AB89F1}" type="datetimeFigureOut">
              <a:rPr lang="en-US" smtClean="0"/>
              <a:t>8/26/13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3313C-73B4-4444-8028-A43A80AB89F1}" type="datetimeFigureOut">
              <a:rPr lang="en-US" smtClean="0"/>
              <a:t>8/26/13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3313C-73B4-4444-8028-A43A80AB89F1}" type="datetimeFigureOut">
              <a:rPr lang="en-US" smtClean="0"/>
              <a:t>8/26/13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B9644-BABB-4448-A0BB-CFF97D5701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F73313C-73B4-4444-8028-A43A80AB89F1}" type="datetimeFigureOut">
              <a:rPr lang="en-US" smtClean="0"/>
              <a:t>8/26/13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27B9644-BABB-4448-A0BB-CFF97D5701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hyperlink" Target="http://herschel.esac.esa.int/Docs/PACS/pdf/pacs_om.pdf" TargetMode="External"/><Relationship Id="rId4" Type="http://schemas.openxmlformats.org/officeDocument/2006/relationships/hyperlink" Target="http://127.0.0.1:8082/print/pacs_phot/pacs_phot.pdf%23pacs_phot" TargetMode="External"/><Relationship Id="rId5" Type="http://schemas.openxmlformats.org/officeDocument/2006/relationships/hyperlink" Target="http://127.0.0.1:8082/print/pacs_spec/pacs_spec.pdf%23pacs_spec" TargetMode="External"/><Relationship Id="rId6" Type="http://schemas.openxmlformats.org/officeDocument/2006/relationships/hyperlink" Target="http://127.0.0.1:8082/print/pacs_urm/pacs_urm.pdf%23pacs_urm" TargetMode="External"/><Relationship Id="rId1" Type="http://schemas.openxmlformats.org/officeDocument/2006/relationships/slideLayout" Target="../slideLayouts/slideLayout2.xml"/><Relationship Id="rId2" Type="http://schemas.openxmlformats.org/officeDocument/2006/relationships/hyperlink" Target="http://herschel.esac.esa.int/hcss-doc-11.0/print/pdd/pdd.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0" descr="NHSCLogo2d_long_200"/>
          <p:cNvPicPr>
            <a:picLocks noChangeAspect="1" noChangeArrowheads="1"/>
          </p:cNvPicPr>
          <p:nvPr/>
        </p:nvPicPr>
        <p:blipFill>
          <a:blip r:embed="rId2"/>
          <a:srcRect/>
          <a:stretch>
            <a:fillRect/>
          </a:stretch>
        </p:blipFill>
        <p:spPr bwMode="auto">
          <a:xfrm>
            <a:off x="134938" y="87458"/>
            <a:ext cx="1214437" cy="668338"/>
          </a:xfrm>
          <a:prstGeom prst="rect">
            <a:avLst/>
          </a:prstGeom>
          <a:noFill/>
          <a:ln w="9525">
            <a:noFill/>
            <a:miter lim="800000"/>
            <a:headEnd/>
            <a:tailEnd/>
          </a:ln>
        </p:spPr>
      </p:pic>
      <p:grpSp>
        <p:nvGrpSpPr>
          <p:cNvPr id="5" name="Group 4"/>
          <p:cNvGrpSpPr/>
          <p:nvPr/>
        </p:nvGrpSpPr>
        <p:grpSpPr>
          <a:xfrm>
            <a:off x="7770290" y="121529"/>
            <a:ext cx="1133644" cy="750009"/>
            <a:chOff x="7770290" y="121529"/>
            <a:chExt cx="1133644" cy="750009"/>
          </a:xfrm>
        </p:grpSpPr>
        <p:pic>
          <p:nvPicPr>
            <p:cNvPr id="6" name="Picture 34" descr="QM_FPU_schematics"/>
            <p:cNvPicPr>
              <a:picLocks noChangeAspect="1" noChangeArrowheads="1"/>
            </p:cNvPicPr>
            <p:nvPr/>
          </p:nvPicPr>
          <p:blipFill>
            <a:blip r:embed="rId3"/>
            <a:srcRect/>
            <a:stretch>
              <a:fillRect/>
            </a:stretch>
          </p:blipFill>
          <p:spPr bwMode="auto">
            <a:xfrm>
              <a:off x="7789654" y="121529"/>
              <a:ext cx="1114280" cy="750009"/>
            </a:xfrm>
            <a:prstGeom prst="rect">
              <a:avLst/>
            </a:prstGeom>
            <a:noFill/>
            <a:ln w="9525">
              <a:noFill/>
              <a:miter lim="800000"/>
              <a:headEnd/>
              <a:tailEnd/>
            </a:ln>
          </p:spPr>
        </p:pic>
        <p:sp>
          <p:nvSpPr>
            <p:cNvPr id="7" name="Rectangle 6"/>
            <p:cNvSpPr/>
            <p:nvPr/>
          </p:nvSpPr>
          <p:spPr>
            <a:xfrm>
              <a:off x="7770290" y="121529"/>
              <a:ext cx="1133644" cy="338554"/>
            </a:xfrm>
            <a:prstGeom prst="rect">
              <a:avLst/>
            </a:prstGeom>
          </p:spPr>
          <p:txBody>
            <a:bodyPr wrap="none">
              <a:spAutoFit/>
            </a:bodyPr>
            <a:lstStyle/>
            <a:p>
              <a:r>
                <a:rPr lang="en-US" sz="1600" b="1" dirty="0" smtClean="0"/>
                <a:t>NHSC PACS</a:t>
              </a:r>
              <a:endParaRPr lang="en-US" sz="1600" b="1" dirty="0"/>
            </a:p>
          </p:txBody>
        </p:sp>
      </p:grpSp>
      <p:sp>
        <p:nvSpPr>
          <p:cNvPr id="9" name="Rectangle 8"/>
          <p:cNvSpPr/>
          <p:nvPr/>
        </p:nvSpPr>
        <p:spPr>
          <a:xfrm>
            <a:off x="436309" y="1619258"/>
            <a:ext cx="8467625" cy="3668696"/>
          </a:xfrm>
          <a:prstGeom prst="rect">
            <a:avLst/>
          </a:prstGeom>
        </p:spPr>
        <p:txBody>
          <a:bodyPr wrap="square">
            <a:spAutoFit/>
          </a:bodyPr>
          <a:lstStyle/>
          <a:p>
            <a:pPr algn="ctr"/>
            <a:r>
              <a:rPr lang="en-US" sz="4000" b="1" dirty="0" smtClean="0">
                <a:solidFill>
                  <a:schemeClr val="tx2">
                    <a:lumMod val="75000"/>
                    <a:lumOff val="25000"/>
                  </a:schemeClr>
                </a:solidFill>
                <a:latin typeface="Calibri" pitchFamily="-112" charset="0"/>
              </a:rPr>
              <a:t>Introduction to  </a:t>
            </a:r>
          </a:p>
          <a:p>
            <a:pPr algn="ctr"/>
            <a:r>
              <a:rPr lang="en-US" sz="4000" b="1" dirty="0" smtClean="0">
                <a:solidFill>
                  <a:schemeClr val="tx2">
                    <a:lumMod val="75000"/>
                    <a:lumOff val="25000"/>
                  </a:schemeClr>
                </a:solidFill>
                <a:latin typeface="Calibri" pitchFamily="-112" charset="0"/>
              </a:rPr>
              <a:t>PACS archived products</a:t>
            </a:r>
          </a:p>
          <a:p>
            <a:pPr algn="ctr"/>
            <a:endParaRPr lang="en-US" sz="3600" b="1" dirty="0">
              <a:solidFill>
                <a:schemeClr val="tx2">
                  <a:lumMod val="75000"/>
                  <a:lumOff val="25000"/>
                </a:schemeClr>
              </a:solidFill>
              <a:latin typeface="Calibri" pitchFamily="-112" charset="0"/>
            </a:endParaRPr>
          </a:p>
          <a:p>
            <a:pPr algn="ctr">
              <a:lnSpc>
                <a:spcPct val="60000"/>
              </a:lnSpc>
            </a:pPr>
            <a:r>
              <a:rPr lang="en-US" sz="2400" dirty="0" smtClean="0">
                <a:latin typeface="Calibri" pitchFamily="-112" charset="0"/>
              </a:rPr>
              <a:t>Roberta Paladini </a:t>
            </a:r>
          </a:p>
          <a:p>
            <a:pPr algn="ctr">
              <a:lnSpc>
                <a:spcPct val="70000"/>
              </a:lnSpc>
            </a:pPr>
            <a:r>
              <a:rPr lang="en-US" sz="2400" dirty="0" smtClean="0">
                <a:latin typeface="Calibri" pitchFamily="-112" charset="0"/>
              </a:rPr>
              <a:t>(NSHC/Caltech)</a:t>
            </a:r>
            <a:r>
              <a:rPr lang="en-US" sz="3600" b="1" dirty="0" smtClean="0">
                <a:solidFill>
                  <a:schemeClr val="tx2">
                    <a:lumMod val="75000"/>
                    <a:lumOff val="25000"/>
                  </a:schemeClr>
                </a:solidFill>
                <a:latin typeface="Calibri" pitchFamily="-112" charset="0"/>
              </a:rPr>
              <a:t> </a:t>
            </a:r>
          </a:p>
          <a:p>
            <a:pPr algn="ctr">
              <a:lnSpc>
                <a:spcPct val="70000"/>
              </a:lnSpc>
            </a:pPr>
            <a:endParaRPr lang="en-US" sz="3600" b="1" dirty="0" smtClean="0">
              <a:solidFill>
                <a:schemeClr val="tx2">
                  <a:lumMod val="75000"/>
                  <a:lumOff val="25000"/>
                </a:schemeClr>
              </a:solidFill>
              <a:latin typeface="Calibri" pitchFamily="-112" charset="0"/>
            </a:endParaRPr>
          </a:p>
          <a:p>
            <a:pPr algn="ctr">
              <a:lnSpc>
                <a:spcPct val="70000"/>
              </a:lnSpc>
            </a:pPr>
            <a:r>
              <a:rPr lang="en-US" sz="2400" dirty="0" smtClean="0">
                <a:latin typeface="Calibri" pitchFamily="-112" charset="0"/>
              </a:rPr>
              <a:t>&amp;</a:t>
            </a:r>
          </a:p>
          <a:p>
            <a:pPr algn="ctr">
              <a:lnSpc>
                <a:spcPct val="70000"/>
              </a:lnSpc>
            </a:pPr>
            <a:endParaRPr lang="en-US" sz="2400" dirty="0" smtClean="0">
              <a:latin typeface="Calibri" pitchFamily="-112" charset="0"/>
            </a:endParaRPr>
          </a:p>
          <a:p>
            <a:pPr algn="ctr">
              <a:lnSpc>
                <a:spcPct val="70000"/>
              </a:lnSpc>
            </a:pPr>
            <a:r>
              <a:rPr lang="en-US" sz="2400" dirty="0" smtClean="0">
                <a:latin typeface="Calibri" pitchFamily="-112" charset="0"/>
              </a:rPr>
              <a:t>The NHSC PACS Team</a:t>
            </a:r>
            <a:endParaRPr lang="en-US" sz="2400" dirty="0">
              <a:latin typeface="Calibri" pitchFamily="-112" charset="0"/>
            </a:endParaRPr>
          </a:p>
        </p:txBody>
      </p:sp>
      <p:sp>
        <p:nvSpPr>
          <p:cNvPr id="10" name="Rectangle 9"/>
          <p:cNvSpPr/>
          <p:nvPr/>
        </p:nvSpPr>
        <p:spPr>
          <a:xfrm>
            <a:off x="216219" y="6446881"/>
            <a:ext cx="9204733"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2" name="TextBox 1"/>
          <p:cNvSpPr txBox="1"/>
          <p:nvPr/>
        </p:nvSpPr>
        <p:spPr>
          <a:xfrm>
            <a:off x="1765317" y="5683662"/>
            <a:ext cx="7376445" cy="369332"/>
          </a:xfrm>
          <a:prstGeom prst="rect">
            <a:avLst/>
          </a:prstGeom>
          <a:noFill/>
        </p:spPr>
        <p:txBody>
          <a:bodyPr wrap="square" rtlCol="0">
            <a:spAutoFit/>
          </a:bodyPr>
          <a:lstStyle/>
          <a:p>
            <a:r>
              <a:rPr lang="en-US" dirty="0" smtClean="0">
                <a:latin typeface="Calibri"/>
                <a:cs typeface="Calibri"/>
              </a:rPr>
              <a:t>With additional contributions from: Bruno </a:t>
            </a:r>
            <a:r>
              <a:rPr lang="en-US" dirty="0" err="1" smtClean="0">
                <a:latin typeface="Calibri"/>
                <a:cs typeface="Calibri"/>
              </a:rPr>
              <a:t>Altieri</a:t>
            </a:r>
            <a:r>
              <a:rPr lang="en-US" dirty="0" smtClean="0">
                <a:latin typeface="Calibri"/>
                <a:cs typeface="Calibri"/>
              </a:rPr>
              <a:t> &amp; Roland </a:t>
            </a:r>
            <a:r>
              <a:rPr lang="en-US" dirty="0" err="1" smtClean="0">
                <a:latin typeface="Calibri"/>
                <a:cs typeface="Calibri"/>
              </a:rPr>
              <a:t>Vavrek</a:t>
            </a:r>
            <a:r>
              <a:rPr lang="en-US" dirty="0" smtClean="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23506969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2" name="TextBox 1"/>
          <p:cNvSpPr txBox="1"/>
          <p:nvPr/>
        </p:nvSpPr>
        <p:spPr>
          <a:xfrm>
            <a:off x="1019254" y="638576"/>
            <a:ext cx="7618117" cy="5924698"/>
          </a:xfrm>
          <a:prstGeom prst="rect">
            <a:avLst/>
          </a:prstGeom>
          <a:noFill/>
        </p:spPr>
        <p:txBody>
          <a:bodyPr wrap="square" rtlCol="0">
            <a:spAutoFit/>
          </a:bodyPr>
          <a:lstStyle/>
          <a:p>
            <a:r>
              <a:rPr lang="en-US" sz="1700" dirty="0" smtClean="0">
                <a:latin typeface="Calibri"/>
                <a:cs typeface="Calibri"/>
                <a:sym typeface="Wingdings"/>
              </a:rPr>
              <a:t>                    </a:t>
            </a:r>
            <a:r>
              <a:rPr lang="en-US" sz="2800" dirty="0" smtClean="0">
                <a:solidFill>
                  <a:srgbClr val="3366FF"/>
                </a:solidFill>
                <a:latin typeface="Calibri"/>
                <a:cs typeface="Calibri"/>
                <a:sym typeface="Wingdings"/>
              </a:rPr>
              <a:t>Currently available from the HSA:</a:t>
            </a:r>
            <a:r>
              <a:rPr lang="en-US" sz="2800" dirty="0" smtClean="0">
                <a:latin typeface="Calibri"/>
                <a:cs typeface="Calibri"/>
                <a:sym typeface="Wingdings"/>
              </a:rPr>
              <a:t> </a:t>
            </a:r>
          </a:p>
          <a:p>
            <a:endParaRPr lang="en-US" sz="1700" dirty="0">
              <a:latin typeface="Calibri"/>
              <a:cs typeface="Calibri"/>
              <a:sym typeface="Wingdings"/>
            </a:endParaRPr>
          </a:p>
          <a:p>
            <a:pPr marL="285750" indent="-285750">
              <a:buFont typeface="Wingdings" charset="2"/>
              <a:buChar char="q"/>
            </a:pPr>
            <a:r>
              <a:rPr lang="en-US" sz="1700" dirty="0">
                <a:latin typeface="Calibri"/>
                <a:cs typeface="Calibri"/>
                <a:sym typeface="Wingdings"/>
              </a:rPr>
              <a:t> </a:t>
            </a:r>
            <a:r>
              <a:rPr lang="en-US" sz="1700" dirty="0" smtClean="0">
                <a:solidFill>
                  <a:srgbClr val="FF0000"/>
                </a:solidFill>
                <a:latin typeface="Calibri"/>
                <a:cs typeface="Calibri"/>
                <a:sym typeface="Wingdings"/>
              </a:rPr>
              <a:t>Level 0</a:t>
            </a:r>
            <a:r>
              <a:rPr lang="en-US" sz="1700" dirty="0" smtClean="0">
                <a:latin typeface="Calibri"/>
                <a:cs typeface="Calibri"/>
                <a:sym typeface="Wingdings"/>
              </a:rPr>
              <a:t>: </a:t>
            </a:r>
            <a:r>
              <a:rPr lang="en-US" sz="1700" dirty="0" smtClean="0">
                <a:solidFill>
                  <a:srgbClr val="008000"/>
                </a:solidFill>
                <a:latin typeface="Calibri"/>
                <a:cs typeface="Calibri"/>
                <a:sym typeface="Wingdings"/>
              </a:rPr>
              <a:t>raw data cubes </a:t>
            </a:r>
          </a:p>
          <a:p>
            <a:pPr marL="285750" indent="-285750">
              <a:buFont typeface="Wingdings" charset="2"/>
              <a:buChar char="q"/>
            </a:pPr>
            <a:endParaRPr lang="en-US" sz="1700" dirty="0">
              <a:latin typeface="Calibri"/>
              <a:cs typeface="Calibri"/>
              <a:sym typeface="Wingdings"/>
            </a:endParaRPr>
          </a:p>
          <a:p>
            <a:pPr marL="285750" indent="-285750">
              <a:buFont typeface="Wingdings" charset="2"/>
              <a:buChar char="q"/>
            </a:pPr>
            <a:r>
              <a:rPr lang="en-US" sz="1700" dirty="0" smtClean="0">
                <a:latin typeface="Calibri"/>
                <a:cs typeface="Calibri"/>
                <a:sym typeface="Wingdings"/>
              </a:rPr>
              <a:t> </a:t>
            </a:r>
            <a:r>
              <a:rPr lang="en-US" sz="1700" dirty="0" smtClean="0">
                <a:solidFill>
                  <a:srgbClr val="FF0000"/>
                </a:solidFill>
                <a:latin typeface="Calibri"/>
                <a:cs typeface="Calibri"/>
                <a:sym typeface="Wingdings"/>
              </a:rPr>
              <a:t>Level 1</a:t>
            </a:r>
            <a:r>
              <a:rPr lang="en-US" sz="1700" dirty="0" smtClean="0">
                <a:latin typeface="Calibri"/>
                <a:cs typeface="Calibri"/>
                <a:sym typeface="Wingdings"/>
              </a:rPr>
              <a:t>: </a:t>
            </a:r>
            <a:r>
              <a:rPr lang="en-US" sz="1700" dirty="0" smtClean="0">
                <a:solidFill>
                  <a:srgbClr val="008000"/>
                </a:solidFill>
                <a:latin typeface="Calibri"/>
                <a:cs typeface="Calibri"/>
                <a:sym typeface="Wingdings"/>
              </a:rPr>
              <a:t>data cubes calibrated in </a:t>
            </a:r>
            <a:r>
              <a:rPr lang="en-US" sz="1700" dirty="0" err="1" smtClean="0">
                <a:solidFill>
                  <a:srgbClr val="008000"/>
                </a:solidFill>
                <a:latin typeface="Calibri"/>
                <a:cs typeface="Calibri"/>
                <a:sym typeface="Wingdings"/>
              </a:rPr>
              <a:t>Jy</a:t>
            </a:r>
            <a:r>
              <a:rPr lang="en-US" sz="1700" dirty="0" smtClean="0">
                <a:solidFill>
                  <a:srgbClr val="008000"/>
                </a:solidFill>
                <a:latin typeface="Calibri"/>
                <a:cs typeface="Calibri"/>
                <a:sym typeface="Wingdings"/>
              </a:rPr>
              <a:t>/pixel</a:t>
            </a:r>
            <a:r>
              <a:rPr lang="en-US" sz="1700" dirty="0" smtClean="0">
                <a:latin typeface="Calibri"/>
                <a:cs typeface="Calibri"/>
                <a:sym typeface="Wingdings"/>
              </a:rPr>
              <a:t>, instrument effects removed and propagation of “flagged pixels” (</a:t>
            </a:r>
            <a:r>
              <a:rPr lang="en-US" sz="1700" dirty="0" err="1" smtClean="0">
                <a:latin typeface="Calibri"/>
                <a:cs typeface="Calibri"/>
                <a:sym typeface="Wingdings"/>
              </a:rPr>
              <a:t>cfr</a:t>
            </a:r>
            <a:r>
              <a:rPr lang="en-US" sz="1700" dirty="0" smtClean="0">
                <a:latin typeface="Calibri"/>
                <a:cs typeface="Calibri"/>
                <a:sym typeface="Wingdings"/>
              </a:rPr>
              <a:t>. </a:t>
            </a:r>
            <a:r>
              <a:rPr lang="en-US" sz="1700" dirty="0">
                <a:latin typeface="Calibri"/>
                <a:cs typeface="Calibri"/>
                <a:sym typeface="Wingdings"/>
              </a:rPr>
              <a:t>m</a:t>
            </a:r>
            <a:r>
              <a:rPr lang="en-US" sz="1700" dirty="0" smtClean="0">
                <a:latin typeface="Calibri"/>
                <a:cs typeface="Calibri"/>
                <a:sym typeface="Wingdings"/>
              </a:rPr>
              <a:t>asks). Astrometry (</a:t>
            </a:r>
            <a:r>
              <a:rPr lang="en-US" sz="1700" dirty="0" err="1" smtClean="0">
                <a:latin typeface="Calibri"/>
                <a:cs typeface="Calibri"/>
                <a:sym typeface="Wingdings"/>
              </a:rPr>
              <a:t>cfr</a:t>
            </a:r>
            <a:r>
              <a:rPr lang="en-US" sz="1700" dirty="0" smtClean="0">
                <a:latin typeface="Calibri"/>
                <a:cs typeface="Calibri"/>
                <a:sym typeface="Wingdings"/>
              </a:rPr>
              <a:t>. Pointing) attached </a:t>
            </a:r>
          </a:p>
          <a:p>
            <a:r>
              <a:rPr lang="en-US" sz="1700" dirty="0" smtClean="0">
                <a:latin typeface="Calibri"/>
                <a:cs typeface="Calibri"/>
                <a:sym typeface="Wingdings"/>
              </a:rPr>
              <a:t>      </a:t>
            </a:r>
            <a:r>
              <a:rPr lang="en-US" sz="1700" u="sng" dirty="0" smtClean="0">
                <a:latin typeface="Calibri"/>
                <a:cs typeface="Calibri"/>
                <a:sym typeface="Wingdings"/>
              </a:rPr>
              <a:t>NOTE: Level 1 is the typical starting point for re-processing</a:t>
            </a:r>
            <a:endParaRPr lang="en-US" sz="1700" u="sng" dirty="0" smtClean="0">
              <a:solidFill>
                <a:srgbClr val="FF0000"/>
              </a:solidFill>
              <a:latin typeface="Calibri"/>
              <a:cs typeface="Calibri"/>
              <a:sym typeface="Wingdings"/>
            </a:endParaRPr>
          </a:p>
          <a:p>
            <a:endParaRPr lang="en-US" sz="1700" dirty="0">
              <a:latin typeface="Calibri"/>
              <a:cs typeface="Calibri"/>
              <a:sym typeface="Wingdings"/>
            </a:endParaRPr>
          </a:p>
          <a:p>
            <a:pPr marL="285750" indent="-285750">
              <a:buFont typeface="Wingdings" charset="2"/>
              <a:buChar char="q"/>
            </a:pPr>
            <a:r>
              <a:rPr lang="en-US" sz="1700" dirty="0" smtClean="0">
                <a:latin typeface="Calibri"/>
                <a:cs typeface="Calibri"/>
                <a:sym typeface="Wingdings"/>
              </a:rPr>
              <a:t> </a:t>
            </a:r>
            <a:r>
              <a:rPr lang="en-US" sz="1700" dirty="0" smtClean="0">
                <a:solidFill>
                  <a:srgbClr val="FF0000"/>
                </a:solidFill>
                <a:latin typeface="Calibri"/>
                <a:cs typeface="Calibri"/>
                <a:sym typeface="Wingdings"/>
              </a:rPr>
              <a:t>Level 2</a:t>
            </a:r>
            <a:r>
              <a:rPr lang="en-US" sz="1700" dirty="0" smtClean="0">
                <a:latin typeface="Calibri"/>
                <a:cs typeface="Calibri"/>
                <a:sym typeface="Wingdings"/>
              </a:rPr>
              <a:t>: </a:t>
            </a:r>
            <a:r>
              <a:rPr lang="en-US" sz="1700" dirty="0" smtClean="0">
                <a:solidFill>
                  <a:srgbClr val="008000"/>
                </a:solidFill>
                <a:latin typeface="Calibri"/>
                <a:cs typeface="Calibri"/>
                <a:sym typeface="Wingdings"/>
              </a:rPr>
              <a:t>maps</a:t>
            </a:r>
            <a:r>
              <a:rPr lang="en-US" sz="1700" dirty="0" smtClean="0">
                <a:latin typeface="Calibri"/>
                <a:cs typeface="Calibri"/>
                <a:sym typeface="Wingdings"/>
              </a:rPr>
              <a:t> created by projecting </a:t>
            </a:r>
            <a:r>
              <a:rPr lang="en-US" sz="1700" dirty="0" smtClean="0">
                <a:solidFill>
                  <a:srgbClr val="008000"/>
                </a:solidFill>
                <a:latin typeface="Calibri"/>
                <a:cs typeface="Calibri"/>
                <a:sym typeface="Wingdings"/>
              </a:rPr>
              <a:t>high-pass filtered (HPF) </a:t>
            </a:r>
            <a:r>
              <a:rPr lang="en-US" sz="1700" dirty="0" smtClean="0">
                <a:latin typeface="Calibri"/>
                <a:cs typeface="Calibri"/>
                <a:sym typeface="Wingdings"/>
              </a:rPr>
              <a:t>data cube on a grid using pointing information</a:t>
            </a:r>
          </a:p>
          <a:p>
            <a:r>
              <a:rPr lang="en-US" sz="1700" dirty="0">
                <a:solidFill>
                  <a:srgbClr val="FF0000"/>
                </a:solidFill>
                <a:latin typeface="Calibri"/>
                <a:cs typeface="Calibri"/>
                <a:sym typeface="Wingdings"/>
              </a:rPr>
              <a:t> </a:t>
            </a:r>
            <a:r>
              <a:rPr lang="en-US" sz="1700" dirty="0" smtClean="0">
                <a:solidFill>
                  <a:srgbClr val="FF0000"/>
                </a:solidFill>
                <a:latin typeface="Calibri"/>
                <a:cs typeface="Calibri"/>
                <a:sym typeface="Wingdings"/>
              </a:rPr>
              <a:t>     </a:t>
            </a:r>
            <a:r>
              <a:rPr lang="en-US" sz="1700" u="sng" dirty="0" smtClean="0">
                <a:latin typeface="Calibri"/>
                <a:cs typeface="Calibri"/>
                <a:sym typeface="Wingdings"/>
              </a:rPr>
              <a:t>NOTE: one map per OBSID / extended emission is filtered out</a:t>
            </a:r>
            <a:endParaRPr lang="en-US" sz="1700" dirty="0" smtClean="0">
              <a:solidFill>
                <a:srgbClr val="FF0000"/>
              </a:solidFill>
              <a:latin typeface="Calibri"/>
              <a:cs typeface="Calibri"/>
              <a:sym typeface="Wingdings"/>
            </a:endParaRPr>
          </a:p>
          <a:p>
            <a:pPr marL="285750" indent="-285750">
              <a:buFont typeface="Wingdings" charset="2"/>
              <a:buChar char="q"/>
            </a:pPr>
            <a:endParaRPr lang="en-US" sz="1700" dirty="0">
              <a:latin typeface="Calibri"/>
              <a:cs typeface="Calibri"/>
              <a:sym typeface="Wingdings"/>
            </a:endParaRPr>
          </a:p>
          <a:p>
            <a:pPr marL="285750" indent="-285750">
              <a:buFont typeface="Wingdings" charset="2"/>
              <a:buChar char="q"/>
            </a:pPr>
            <a:r>
              <a:rPr lang="en-US" sz="1700" dirty="0" smtClean="0">
                <a:latin typeface="Calibri"/>
                <a:cs typeface="Calibri"/>
                <a:sym typeface="Wingdings"/>
              </a:rPr>
              <a:t> </a:t>
            </a:r>
            <a:r>
              <a:rPr lang="en-US" sz="1700" dirty="0" smtClean="0">
                <a:solidFill>
                  <a:srgbClr val="FF0000"/>
                </a:solidFill>
                <a:latin typeface="Calibri"/>
                <a:cs typeface="Calibri"/>
                <a:sym typeface="Wingdings"/>
              </a:rPr>
              <a:t>Level 2.5</a:t>
            </a:r>
            <a:r>
              <a:rPr lang="en-US" sz="1700" dirty="0">
                <a:latin typeface="Calibri"/>
                <a:cs typeface="Calibri"/>
                <a:sym typeface="Wingdings"/>
              </a:rPr>
              <a:t> </a:t>
            </a:r>
            <a:r>
              <a:rPr lang="en-US" sz="1700" dirty="0" smtClean="0">
                <a:latin typeface="Calibri"/>
                <a:cs typeface="Calibri"/>
                <a:sym typeface="Wingdings"/>
              </a:rPr>
              <a:t>(AKA: </a:t>
            </a:r>
            <a:r>
              <a:rPr lang="en-US" sz="1700" i="1" dirty="0" smtClean="0">
                <a:latin typeface="Calibri"/>
                <a:cs typeface="Calibri"/>
                <a:sym typeface="Wingdings"/>
              </a:rPr>
              <a:t>extended pipeline</a:t>
            </a:r>
            <a:r>
              <a:rPr lang="en-US" sz="1700" dirty="0" smtClean="0">
                <a:latin typeface="Calibri"/>
                <a:cs typeface="Calibri"/>
                <a:sym typeface="Wingdings"/>
              </a:rPr>
              <a:t>):  </a:t>
            </a:r>
            <a:r>
              <a:rPr lang="en-US" sz="1700" dirty="0" smtClean="0">
                <a:solidFill>
                  <a:srgbClr val="008000"/>
                </a:solidFill>
                <a:latin typeface="Calibri"/>
                <a:cs typeface="Calibri"/>
                <a:sym typeface="Wingdings"/>
              </a:rPr>
              <a:t>maps </a:t>
            </a:r>
            <a:r>
              <a:rPr lang="en-US" sz="1700" dirty="0" smtClean="0">
                <a:latin typeface="Calibri"/>
                <a:cs typeface="Calibri"/>
                <a:sym typeface="Wingdings"/>
              </a:rPr>
              <a:t>combining </a:t>
            </a:r>
            <a:r>
              <a:rPr lang="en-US" sz="1700" i="1" dirty="0" smtClean="0">
                <a:latin typeface="Calibri"/>
                <a:cs typeface="Calibri"/>
                <a:sym typeface="Wingdings"/>
              </a:rPr>
              <a:t>pairs </a:t>
            </a:r>
            <a:r>
              <a:rPr lang="en-US" sz="1700" dirty="0" smtClean="0">
                <a:latin typeface="Calibri"/>
                <a:cs typeface="Calibri"/>
                <a:sym typeface="Wingdings"/>
              </a:rPr>
              <a:t>(</a:t>
            </a:r>
            <a:r>
              <a:rPr lang="en-US" sz="1700" dirty="0" err="1" smtClean="0">
                <a:latin typeface="Calibri"/>
                <a:cs typeface="Calibri"/>
                <a:sym typeface="Wingdings"/>
              </a:rPr>
              <a:t>cfr</a:t>
            </a:r>
            <a:r>
              <a:rPr lang="en-US" sz="1700" dirty="0" smtClean="0">
                <a:latin typeface="Calibri"/>
                <a:cs typeface="Calibri"/>
                <a:sym typeface="Wingdings"/>
              </a:rPr>
              <a:t>. Scan/X-scan) of OBSIDs – Both </a:t>
            </a:r>
            <a:r>
              <a:rPr lang="en-US" sz="1700" dirty="0" err="1" smtClean="0">
                <a:latin typeface="Calibri"/>
                <a:cs typeface="Calibri"/>
                <a:sym typeface="Wingdings"/>
              </a:rPr>
              <a:t>MADMap</a:t>
            </a:r>
            <a:r>
              <a:rPr lang="en-US" sz="1700" dirty="0" smtClean="0">
                <a:latin typeface="Calibri"/>
                <a:cs typeface="Calibri"/>
                <a:sym typeface="Wingdings"/>
              </a:rPr>
              <a:t> and HPF maps </a:t>
            </a:r>
          </a:p>
          <a:p>
            <a:r>
              <a:rPr lang="en-US" sz="1700" dirty="0">
                <a:latin typeface="Calibri"/>
                <a:cs typeface="Calibri"/>
                <a:sym typeface="Wingdings"/>
              </a:rPr>
              <a:t> </a:t>
            </a:r>
            <a:r>
              <a:rPr lang="en-US" sz="1700" dirty="0" smtClean="0">
                <a:latin typeface="Calibri"/>
                <a:cs typeface="Calibri"/>
                <a:sym typeface="Wingdings"/>
              </a:rPr>
              <a:t>     </a:t>
            </a:r>
            <a:r>
              <a:rPr lang="en-US" sz="1700" u="sng" dirty="0" smtClean="0">
                <a:latin typeface="Calibri"/>
                <a:cs typeface="Calibri"/>
                <a:sym typeface="Wingdings"/>
              </a:rPr>
              <a:t>NOTE: </a:t>
            </a:r>
            <a:r>
              <a:rPr lang="en-US" sz="1700" u="sng" dirty="0" err="1" smtClean="0">
                <a:latin typeface="Calibri"/>
                <a:cs typeface="Calibri"/>
                <a:sym typeface="Wingdings"/>
              </a:rPr>
              <a:t>MADMap</a:t>
            </a:r>
            <a:r>
              <a:rPr lang="en-US" sz="1700" u="sng" dirty="0" smtClean="0">
                <a:latin typeface="Calibri"/>
                <a:cs typeface="Calibri"/>
                <a:sym typeface="Wingdings"/>
              </a:rPr>
              <a:t> preserves emission on all angular scales</a:t>
            </a:r>
            <a:r>
              <a:rPr lang="en-US" sz="1700" dirty="0" smtClean="0">
                <a:latin typeface="Calibri"/>
                <a:cs typeface="Calibri"/>
                <a:sym typeface="Wingdings"/>
              </a:rPr>
              <a:t> </a:t>
            </a:r>
            <a:endParaRPr lang="en-US" sz="1700" dirty="0" smtClean="0">
              <a:solidFill>
                <a:srgbClr val="FF0000"/>
              </a:solidFill>
              <a:latin typeface="Calibri"/>
              <a:cs typeface="Calibri"/>
              <a:sym typeface="Wingdings"/>
            </a:endParaRPr>
          </a:p>
          <a:p>
            <a:endParaRPr lang="en-US" sz="1700" dirty="0">
              <a:latin typeface="Calibri"/>
              <a:cs typeface="Calibri"/>
              <a:sym typeface="Wingdings"/>
            </a:endParaRPr>
          </a:p>
          <a:p>
            <a:r>
              <a:rPr lang="en-US" sz="1700" dirty="0">
                <a:latin typeface="Calibri"/>
                <a:cs typeface="Calibri"/>
                <a:sym typeface="Wingdings"/>
              </a:rPr>
              <a:t> </a:t>
            </a:r>
            <a:r>
              <a:rPr lang="en-US" sz="1700" dirty="0" smtClean="0">
                <a:latin typeface="Calibri"/>
                <a:cs typeface="Calibri"/>
                <a:sym typeface="Wingdings"/>
              </a:rPr>
              <a:t>    </a:t>
            </a:r>
            <a:r>
              <a:rPr lang="en-US" sz="1700" dirty="0">
                <a:latin typeface="Calibri"/>
                <a:cs typeface="Calibri"/>
                <a:sym typeface="Wingdings"/>
              </a:rPr>
              <a:t> </a:t>
            </a:r>
            <a:r>
              <a:rPr lang="en-US" sz="1700" dirty="0" smtClean="0">
                <a:latin typeface="Calibri"/>
                <a:cs typeface="Calibri"/>
                <a:sym typeface="Wingdings"/>
              </a:rPr>
              <a:t>                  </a:t>
            </a:r>
            <a:r>
              <a:rPr lang="en-US" sz="2800" dirty="0" smtClean="0">
                <a:solidFill>
                  <a:srgbClr val="3366FF"/>
                </a:solidFill>
                <a:latin typeface="Calibri"/>
                <a:cs typeface="Calibri"/>
                <a:sym typeface="Wingdings"/>
              </a:rPr>
              <a:t>Available from the HSA in SPG11:</a:t>
            </a:r>
            <a:r>
              <a:rPr lang="en-US" sz="2800" dirty="0" smtClean="0">
                <a:latin typeface="Calibri"/>
                <a:cs typeface="Calibri"/>
                <a:sym typeface="Wingdings"/>
              </a:rPr>
              <a:t> </a:t>
            </a:r>
          </a:p>
          <a:p>
            <a:pPr marL="285750" indent="-285750">
              <a:buFont typeface="Wingdings" charset="2"/>
              <a:buChar char="q"/>
            </a:pPr>
            <a:endParaRPr lang="en-US" sz="1700" dirty="0">
              <a:latin typeface="Calibri"/>
              <a:cs typeface="Calibri"/>
              <a:sym typeface="Wingdings"/>
            </a:endParaRPr>
          </a:p>
          <a:p>
            <a:pPr marL="285750" indent="-285750">
              <a:buFont typeface="Wingdings" charset="2"/>
              <a:buChar char="q"/>
            </a:pPr>
            <a:r>
              <a:rPr lang="en-US" sz="1700" dirty="0" smtClean="0">
                <a:latin typeface="Calibri"/>
                <a:cs typeface="Calibri"/>
                <a:sym typeface="Wingdings"/>
              </a:rPr>
              <a:t> </a:t>
            </a:r>
            <a:r>
              <a:rPr lang="en-US" sz="1700" dirty="0" smtClean="0">
                <a:solidFill>
                  <a:srgbClr val="FF0000"/>
                </a:solidFill>
                <a:latin typeface="Calibri"/>
                <a:cs typeface="Calibri"/>
                <a:sym typeface="Wingdings"/>
              </a:rPr>
              <a:t>Level 3</a:t>
            </a:r>
            <a:r>
              <a:rPr lang="en-US" sz="1700" dirty="0" smtClean="0">
                <a:latin typeface="Calibri"/>
                <a:cs typeface="Calibri"/>
                <a:sym typeface="Wingdings"/>
              </a:rPr>
              <a:t>: </a:t>
            </a:r>
            <a:r>
              <a:rPr lang="en-US" sz="1700" dirty="0" smtClean="0">
                <a:solidFill>
                  <a:srgbClr val="008000"/>
                </a:solidFill>
                <a:latin typeface="Calibri"/>
                <a:cs typeface="Calibri"/>
                <a:sym typeface="Wingdings"/>
              </a:rPr>
              <a:t>maps </a:t>
            </a:r>
            <a:r>
              <a:rPr lang="en-US" sz="1700" dirty="0" smtClean="0">
                <a:latin typeface="Calibri"/>
                <a:cs typeface="Calibri"/>
                <a:sym typeface="Wingdings"/>
              </a:rPr>
              <a:t>combining all observations of a given field  </a:t>
            </a:r>
            <a:r>
              <a:rPr lang="en-US" sz="1700" dirty="0" smtClean="0">
                <a:solidFill>
                  <a:srgbClr val="008000"/>
                </a:solidFill>
                <a:latin typeface="Calibri"/>
                <a:cs typeface="Calibri"/>
                <a:sym typeface="Wingdings"/>
              </a:rPr>
              <a:t>from the same program</a:t>
            </a:r>
            <a:r>
              <a:rPr lang="en-US" sz="1700" dirty="0" smtClean="0">
                <a:latin typeface="Calibri"/>
                <a:cs typeface="Calibri"/>
                <a:sym typeface="Wingdings"/>
              </a:rPr>
              <a:t> – HPF and </a:t>
            </a:r>
            <a:r>
              <a:rPr lang="en-US" sz="1700" dirty="0" err="1" smtClean="0">
                <a:latin typeface="Calibri"/>
                <a:cs typeface="Calibri"/>
                <a:sym typeface="Wingdings"/>
              </a:rPr>
              <a:t>MADMap</a:t>
            </a:r>
            <a:r>
              <a:rPr lang="en-US" sz="1700" dirty="0" smtClean="0">
                <a:latin typeface="Calibri"/>
                <a:cs typeface="Calibri"/>
                <a:sym typeface="Wingdings"/>
              </a:rPr>
              <a:t> </a:t>
            </a:r>
          </a:p>
          <a:p>
            <a:endParaRPr lang="en-US" sz="1700" dirty="0">
              <a:latin typeface="Calibri"/>
              <a:cs typeface="Calibri"/>
            </a:endParaRPr>
          </a:p>
        </p:txBody>
      </p:sp>
    </p:spTree>
    <p:extLst>
      <p:ext uri="{BB962C8B-B14F-4D97-AF65-F5344CB8AC3E}">
        <p14:creationId xmlns:p14="http://schemas.microsoft.com/office/powerpoint/2010/main" val="17258473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8" name="Rectangle 7"/>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9" name="TextBox 8"/>
          <p:cNvSpPr txBox="1"/>
          <p:nvPr/>
        </p:nvSpPr>
        <p:spPr>
          <a:xfrm>
            <a:off x="149458" y="585877"/>
            <a:ext cx="9312874" cy="523220"/>
          </a:xfrm>
          <a:prstGeom prst="rect">
            <a:avLst/>
          </a:prstGeom>
          <a:noFill/>
        </p:spPr>
        <p:txBody>
          <a:bodyPr wrap="square" rtlCol="0">
            <a:spAutoFit/>
          </a:bodyPr>
          <a:lstStyle/>
          <a:p>
            <a:r>
              <a:rPr lang="en-US" sz="2800" b="1" dirty="0" smtClean="0">
                <a:solidFill>
                  <a:schemeClr val="tx2">
                    <a:lumMod val="75000"/>
                    <a:lumOff val="25000"/>
                  </a:schemeClr>
                </a:solidFill>
                <a:latin typeface="Calibri"/>
                <a:cs typeface="Calibri"/>
              </a:rPr>
              <a:t>Example: Crab Nebula – OBSIDs: 1342204441/1342204442 </a:t>
            </a:r>
            <a:endParaRPr lang="en-US" sz="2800" b="1" dirty="0">
              <a:solidFill>
                <a:schemeClr val="tx2">
                  <a:lumMod val="75000"/>
                  <a:lumOff val="25000"/>
                </a:schemeClr>
              </a:solidFill>
              <a:latin typeface="Calibri"/>
              <a:cs typeface="Calibri"/>
            </a:endParaRPr>
          </a:p>
        </p:txBody>
      </p:sp>
      <p:pic>
        <p:nvPicPr>
          <p:cNvPr id="19" name="Picture 18"/>
          <p:cNvPicPr>
            <a:picLocks noChangeAspect="1"/>
          </p:cNvPicPr>
          <p:nvPr/>
        </p:nvPicPr>
        <p:blipFill>
          <a:blip r:embed="rId2"/>
          <a:stretch>
            <a:fillRect/>
          </a:stretch>
        </p:blipFill>
        <p:spPr>
          <a:xfrm>
            <a:off x="798778" y="1173713"/>
            <a:ext cx="7721772" cy="5486400"/>
          </a:xfrm>
          <a:prstGeom prst="rect">
            <a:avLst/>
          </a:prstGeom>
        </p:spPr>
      </p:pic>
      <p:sp>
        <p:nvSpPr>
          <p:cNvPr id="20" name="TextBox 19"/>
          <p:cNvSpPr txBox="1"/>
          <p:nvPr/>
        </p:nvSpPr>
        <p:spPr>
          <a:xfrm>
            <a:off x="7185797" y="4374510"/>
            <a:ext cx="1639210" cy="1015663"/>
          </a:xfrm>
          <a:prstGeom prst="rect">
            <a:avLst/>
          </a:prstGeom>
          <a:solidFill>
            <a:schemeClr val="accent6">
              <a:lumMod val="20000"/>
              <a:lumOff val="80000"/>
            </a:schemeClr>
          </a:solidFill>
          <a:ln>
            <a:solidFill>
              <a:srgbClr val="3366FF"/>
            </a:solidFill>
          </a:ln>
        </p:spPr>
        <p:txBody>
          <a:bodyPr wrap="square" rtlCol="0">
            <a:spAutoFit/>
          </a:bodyPr>
          <a:lstStyle/>
          <a:p>
            <a:pPr algn="ctr"/>
            <a:r>
              <a:rPr lang="en-US" sz="2000" dirty="0" smtClean="0">
                <a:latin typeface="Calibri"/>
                <a:cs typeface="Calibri"/>
              </a:rPr>
              <a:t>Double click on the “</a:t>
            </a:r>
            <a:r>
              <a:rPr lang="en-US" sz="2000" dirty="0" err="1" smtClean="0">
                <a:latin typeface="Calibri"/>
                <a:cs typeface="Calibri"/>
              </a:rPr>
              <a:t>obs</a:t>
            </a:r>
            <a:r>
              <a:rPr lang="en-US" sz="2000" dirty="0" smtClean="0">
                <a:latin typeface="Calibri"/>
                <a:cs typeface="Calibri"/>
              </a:rPr>
              <a:t>” variable</a:t>
            </a:r>
            <a:endParaRPr lang="en-US" sz="2000" dirty="0">
              <a:latin typeface="Calibri"/>
              <a:cs typeface="Calibri"/>
            </a:endParaRPr>
          </a:p>
        </p:txBody>
      </p:sp>
      <p:sp>
        <p:nvSpPr>
          <p:cNvPr id="21" name="Oval 20"/>
          <p:cNvSpPr/>
          <p:nvPr/>
        </p:nvSpPr>
        <p:spPr>
          <a:xfrm>
            <a:off x="956370" y="6032121"/>
            <a:ext cx="2813859" cy="29273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1217765" y="2415354"/>
            <a:ext cx="1058750" cy="34022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911110" y="2264481"/>
            <a:ext cx="1138690" cy="22752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256192" y="4255187"/>
            <a:ext cx="731520" cy="1960065"/>
            <a:chOff x="256192" y="4255187"/>
            <a:chExt cx="731520" cy="1960065"/>
          </a:xfrm>
        </p:grpSpPr>
        <p:sp>
          <p:nvSpPr>
            <p:cNvPr id="25" name="Curved Right Arrow 24"/>
            <p:cNvSpPr/>
            <p:nvPr/>
          </p:nvSpPr>
          <p:spPr>
            <a:xfrm>
              <a:off x="256192" y="4999100"/>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387287" y="4255187"/>
              <a:ext cx="444653" cy="707886"/>
            </a:xfrm>
            <a:prstGeom prst="rect">
              <a:avLst/>
            </a:prstGeom>
            <a:noFill/>
          </p:spPr>
          <p:txBody>
            <a:bodyPr wrap="none" rtlCol="0">
              <a:spAutoFit/>
            </a:bodyPr>
            <a:lstStyle/>
            <a:p>
              <a:r>
                <a:rPr lang="en-US" sz="4000" b="1" dirty="0" smtClean="0">
                  <a:solidFill>
                    <a:srgbClr val="FF0000"/>
                  </a:solidFill>
                  <a:latin typeface="Calibri"/>
                  <a:cs typeface="Calibri"/>
                </a:rPr>
                <a:t>1</a:t>
              </a:r>
              <a:endParaRPr lang="en-US" sz="4000" b="1" dirty="0">
                <a:solidFill>
                  <a:srgbClr val="FF0000"/>
                </a:solidFill>
                <a:latin typeface="Calibri"/>
                <a:cs typeface="Calibri"/>
              </a:endParaRPr>
            </a:p>
          </p:txBody>
        </p:sp>
      </p:grpSp>
      <p:grpSp>
        <p:nvGrpSpPr>
          <p:cNvPr id="30" name="Group 29"/>
          <p:cNvGrpSpPr/>
          <p:nvPr/>
        </p:nvGrpSpPr>
        <p:grpSpPr>
          <a:xfrm>
            <a:off x="5163158" y="1982336"/>
            <a:ext cx="1956573" cy="4545702"/>
            <a:chOff x="5714314" y="2054592"/>
            <a:chExt cx="1956573" cy="4545702"/>
          </a:xfrm>
        </p:grpSpPr>
        <p:sp>
          <p:nvSpPr>
            <p:cNvPr id="31" name="Curved Up Arrow 30"/>
            <p:cNvSpPr/>
            <p:nvPr/>
          </p:nvSpPr>
          <p:spPr>
            <a:xfrm rot="18445065">
              <a:off x="3792752" y="3976154"/>
              <a:ext cx="4545702" cy="70257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7226234" y="3281283"/>
              <a:ext cx="444653" cy="707886"/>
            </a:xfrm>
            <a:prstGeom prst="rect">
              <a:avLst/>
            </a:prstGeom>
            <a:noFill/>
          </p:spPr>
          <p:txBody>
            <a:bodyPr wrap="none" rtlCol="0">
              <a:spAutoFit/>
            </a:bodyPr>
            <a:lstStyle/>
            <a:p>
              <a:r>
                <a:rPr lang="en-US" sz="4000" b="1" dirty="0">
                  <a:solidFill>
                    <a:srgbClr val="FF0000"/>
                  </a:solidFill>
                  <a:latin typeface="Calibri"/>
                  <a:cs typeface="Calibri"/>
                </a:rPr>
                <a:t>2</a:t>
              </a:r>
            </a:p>
          </p:txBody>
        </p:sp>
      </p:grpSp>
      <p:grpSp>
        <p:nvGrpSpPr>
          <p:cNvPr id="33" name="Group 32"/>
          <p:cNvGrpSpPr/>
          <p:nvPr/>
        </p:nvGrpSpPr>
        <p:grpSpPr>
          <a:xfrm>
            <a:off x="1196772" y="1368399"/>
            <a:ext cx="5258934" cy="1560460"/>
            <a:chOff x="1196772" y="1368399"/>
            <a:chExt cx="5258934" cy="1560460"/>
          </a:xfrm>
        </p:grpSpPr>
        <p:sp>
          <p:nvSpPr>
            <p:cNvPr id="34" name="Curved Right Arrow 33"/>
            <p:cNvSpPr/>
            <p:nvPr/>
          </p:nvSpPr>
          <p:spPr>
            <a:xfrm rot="4106571">
              <a:off x="3460479" y="-66368"/>
              <a:ext cx="731520" cy="525893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3917180" y="1368399"/>
              <a:ext cx="444653" cy="707886"/>
            </a:xfrm>
            <a:prstGeom prst="rect">
              <a:avLst/>
            </a:prstGeom>
            <a:noFill/>
          </p:spPr>
          <p:txBody>
            <a:bodyPr wrap="none" rtlCol="0">
              <a:spAutoFit/>
            </a:bodyPr>
            <a:lstStyle/>
            <a:p>
              <a:r>
                <a:rPr lang="en-US" sz="4000" b="1" dirty="0">
                  <a:solidFill>
                    <a:srgbClr val="FF0000"/>
                  </a:solidFill>
                  <a:latin typeface="Calibri"/>
                  <a:cs typeface="Calibri"/>
                </a:rPr>
                <a:t>3</a:t>
              </a:r>
            </a:p>
          </p:txBody>
        </p:sp>
      </p:grpSp>
    </p:spTree>
    <p:extLst>
      <p:ext uri="{BB962C8B-B14F-4D97-AF65-F5344CB8AC3E}">
        <p14:creationId xmlns:p14="http://schemas.microsoft.com/office/powerpoint/2010/main" val="3045472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a:spLocks noChangeAspect="1"/>
          </p:cNvSpPr>
          <p:nvPr/>
        </p:nvSpPr>
        <p:spPr>
          <a:xfrm>
            <a:off x="1" y="0"/>
            <a:ext cx="365760" cy="1600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8" name="Rectangle 7"/>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9" name="TextBox 8"/>
          <p:cNvSpPr txBox="1"/>
          <p:nvPr/>
        </p:nvSpPr>
        <p:spPr>
          <a:xfrm>
            <a:off x="108077" y="353901"/>
            <a:ext cx="9105723" cy="584776"/>
          </a:xfrm>
          <a:prstGeom prst="rect">
            <a:avLst/>
          </a:prstGeom>
          <a:noFill/>
        </p:spPr>
        <p:txBody>
          <a:bodyPr wrap="square" rtlCol="0">
            <a:spAutoFit/>
          </a:bodyPr>
          <a:lstStyle/>
          <a:p>
            <a:pPr algn="ctr"/>
            <a:r>
              <a:rPr lang="en-US" sz="3200" b="1" dirty="0" smtClean="0">
                <a:solidFill>
                  <a:schemeClr val="tx2">
                    <a:lumMod val="75000"/>
                    <a:lumOff val="25000"/>
                  </a:schemeClr>
                </a:solidFill>
                <a:latin typeface="Calibri"/>
                <a:cs typeface="Calibri"/>
              </a:rPr>
              <a:t>Level 0: raw data</a:t>
            </a:r>
            <a:endParaRPr lang="en-US" sz="2800" b="1" dirty="0">
              <a:solidFill>
                <a:schemeClr val="tx2">
                  <a:lumMod val="75000"/>
                  <a:lumOff val="25000"/>
                </a:schemeClr>
              </a:solidFill>
              <a:latin typeface="Calibri"/>
              <a:cs typeface="Calibri"/>
            </a:endParaRPr>
          </a:p>
        </p:txBody>
      </p:sp>
      <p:pic>
        <p:nvPicPr>
          <p:cNvPr id="5" name="Picture 4"/>
          <p:cNvPicPr>
            <a:picLocks noChangeAspect="1"/>
          </p:cNvPicPr>
          <p:nvPr/>
        </p:nvPicPr>
        <p:blipFill>
          <a:blip r:embed="rId2"/>
          <a:stretch>
            <a:fillRect/>
          </a:stretch>
        </p:blipFill>
        <p:spPr>
          <a:xfrm>
            <a:off x="686949" y="965726"/>
            <a:ext cx="8011563" cy="5669280"/>
          </a:xfrm>
          <a:prstGeom prst="rect">
            <a:avLst/>
          </a:prstGeom>
        </p:spPr>
      </p:pic>
      <p:sp>
        <p:nvSpPr>
          <p:cNvPr id="12" name="TextBox 11"/>
          <p:cNvSpPr txBox="1"/>
          <p:nvPr/>
        </p:nvSpPr>
        <p:spPr>
          <a:xfrm>
            <a:off x="7496106" y="2033538"/>
            <a:ext cx="1504110" cy="923330"/>
          </a:xfrm>
          <a:prstGeom prst="rect">
            <a:avLst/>
          </a:prstGeom>
          <a:solidFill>
            <a:schemeClr val="accent6">
              <a:lumMod val="20000"/>
              <a:lumOff val="80000"/>
            </a:schemeClr>
          </a:solidFill>
          <a:ln>
            <a:solidFill>
              <a:srgbClr val="FF0000"/>
            </a:solidFill>
          </a:ln>
        </p:spPr>
        <p:txBody>
          <a:bodyPr wrap="square" rtlCol="0">
            <a:spAutoFit/>
          </a:bodyPr>
          <a:lstStyle/>
          <a:p>
            <a:pPr algn="ctr"/>
            <a:r>
              <a:rPr lang="en-US" dirty="0" smtClean="0">
                <a:latin typeface="Calibri"/>
                <a:cs typeface="Calibri"/>
              </a:rPr>
              <a:t>You do not really need to look at these..</a:t>
            </a:r>
            <a:endParaRPr lang="en-US" dirty="0">
              <a:latin typeface="Calibri"/>
              <a:cs typeface="Calibri"/>
            </a:endParaRPr>
          </a:p>
        </p:txBody>
      </p:sp>
      <p:sp>
        <p:nvSpPr>
          <p:cNvPr id="14" name="Right Arrow 13"/>
          <p:cNvSpPr/>
          <p:nvPr/>
        </p:nvSpPr>
        <p:spPr>
          <a:xfrm rot="19831078">
            <a:off x="9044" y="4006316"/>
            <a:ext cx="974366" cy="29311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54690" y="5893754"/>
            <a:ext cx="4553030" cy="54494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2060845" y="2888162"/>
            <a:ext cx="4944430" cy="2286000"/>
          </a:xfrm>
          <a:prstGeom prst="rect">
            <a:avLst/>
          </a:prstGeom>
        </p:spPr>
      </p:pic>
      <p:sp>
        <p:nvSpPr>
          <p:cNvPr id="17" name="Oval 16"/>
          <p:cNvSpPr/>
          <p:nvPr/>
        </p:nvSpPr>
        <p:spPr>
          <a:xfrm>
            <a:off x="6976533" y="5174162"/>
            <a:ext cx="914400" cy="914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107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8" name="Rectangle 7"/>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3" name="TextBox 2"/>
          <p:cNvSpPr txBox="1"/>
          <p:nvPr/>
        </p:nvSpPr>
        <p:spPr>
          <a:xfrm>
            <a:off x="2304519" y="343690"/>
            <a:ext cx="4660817" cy="584776"/>
          </a:xfrm>
          <a:prstGeom prst="rect">
            <a:avLst/>
          </a:prstGeom>
          <a:noFill/>
        </p:spPr>
        <p:txBody>
          <a:bodyPr wrap="square" rtlCol="0">
            <a:spAutoFit/>
          </a:bodyPr>
          <a:lstStyle/>
          <a:p>
            <a:r>
              <a:rPr lang="en-US" sz="3200" b="1" dirty="0" smtClean="0">
                <a:solidFill>
                  <a:schemeClr val="tx2">
                    <a:lumMod val="75000"/>
                    <a:lumOff val="25000"/>
                  </a:schemeClr>
                </a:solidFill>
                <a:latin typeface="Calibri"/>
                <a:cs typeface="Calibri"/>
              </a:rPr>
              <a:t>Level 1: calibrated frames</a:t>
            </a:r>
            <a:endParaRPr lang="en-US" sz="3200" b="1" dirty="0">
              <a:solidFill>
                <a:schemeClr val="tx2">
                  <a:lumMod val="75000"/>
                  <a:lumOff val="25000"/>
                </a:schemeClr>
              </a:solidFill>
              <a:latin typeface="Calibri"/>
              <a:cs typeface="Calibri"/>
            </a:endParaRPr>
          </a:p>
        </p:txBody>
      </p:sp>
      <p:pic>
        <p:nvPicPr>
          <p:cNvPr id="2" name="Picture 1"/>
          <p:cNvPicPr>
            <a:picLocks noChangeAspect="1"/>
          </p:cNvPicPr>
          <p:nvPr/>
        </p:nvPicPr>
        <p:blipFill>
          <a:blip r:embed="rId2"/>
          <a:stretch>
            <a:fillRect/>
          </a:stretch>
        </p:blipFill>
        <p:spPr>
          <a:xfrm>
            <a:off x="655006" y="1146027"/>
            <a:ext cx="7886617" cy="5568688"/>
          </a:xfrm>
          <a:prstGeom prst="rect">
            <a:avLst/>
          </a:prstGeom>
        </p:spPr>
      </p:pic>
      <p:sp>
        <p:nvSpPr>
          <p:cNvPr id="10" name="Right Arrow 9"/>
          <p:cNvSpPr/>
          <p:nvPr/>
        </p:nvSpPr>
        <p:spPr>
          <a:xfrm rot="19831078">
            <a:off x="-54858" y="4205996"/>
            <a:ext cx="974366" cy="29311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483340" y="2328855"/>
            <a:ext cx="1531130" cy="1477328"/>
          </a:xfrm>
          <a:prstGeom prst="rect">
            <a:avLst/>
          </a:prstGeom>
          <a:solidFill>
            <a:schemeClr val="accent6">
              <a:lumMod val="20000"/>
              <a:lumOff val="80000"/>
            </a:schemeClr>
          </a:solidFill>
          <a:ln>
            <a:solidFill>
              <a:srgbClr val="FF0000"/>
            </a:solidFill>
          </a:ln>
        </p:spPr>
        <p:txBody>
          <a:bodyPr wrap="square" rtlCol="0">
            <a:spAutoFit/>
          </a:bodyPr>
          <a:lstStyle/>
          <a:p>
            <a:pPr algn="ctr"/>
            <a:r>
              <a:rPr lang="en-US" dirty="0" smtClean="0">
                <a:latin typeface="Calibri"/>
                <a:cs typeface="Calibri"/>
              </a:rPr>
              <a:t>This is the starting point for reprocessing your data</a:t>
            </a:r>
            <a:endParaRPr lang="en-US" dirty="0">
              <a:latin typeface="Calibri"/>
              <a:cs typeface="Calibri"/>
            </a:endParaRPr>
          </a:p>
        </p:txBody>
      </p:sp>
      <p:pic>
        <p:nvPicPr>
          <p:cNvPr id="12" name="Picture 11"/>
          <p:cNvPicPr>
            <a:picLocks noChangeAspect="1"/>
          </p:cNvPicPr>
          <p:nvPr/>
        </p:nvPicPr>
        <p:blipFill>
          <a:blip r:embed="rId3"/>
          <a:stretch>
            <a:fillRect/>
          </a:stretch>
        </p:blipFill>
        <p:spPr>
          <a:xfrm>
            <a:off x="2040467" y="2794012"/>
            <a:ext cx="4826000" cy="2994605"/>
          </a:xfrm>
          <a:prstGeom prst="rect">
            <a:avLst/>
          </a:prstGeom>
        </p:spPr>
      </p:pic>
    </p:spTree>
    <p:extLst>
      <p:ext uri="{BB962C8B-B14F-4D97-AF65-F5344CB8AC3E}">
        <p14:creationId xmlns:p14="http://schemas.microsoft.com/office/powerpoint/2010/main" val="2676448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8" name="Rectangle 7"/>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5" name="TextBox 4"/>
          <p:cNvSpPr txBox="1"/>
          <p:nvPr/>
        </p:nvSpPr>
        <p:spPr>
          <a:xfrm>
            <a:off x="2454143" y="505859"/>
            <a:ext cx="4237797" cy="584776"/>
          </a:xfrm>
          <a:prstGeom prst="rect">
            <a:avLst/>
          </a:prstGeom>
          <a:noFill/>
        </p:spPr>
        <p:txBody>
          <a:bodyPr wrap="square" rtlCol="0">
            <a:spAutoFit/>
          </a:bodyPr>
          <a:lstStyle/>
          <a:p>
            <a:r>
              <a:rPr lang="en-US" sz="3200" b="1" dirty="0" smtClean="0">
                <a:solidFill>
                  <a:schemeClr val="tx2">
                    <a:lumMod val="75000"/>
                    <a:lumOff val="25000"/>
                  </a:schemeClr>
                </a:solidFill>
                <a:latin typeface="Calibri"/>
                <a:cs typeface="Calibri"/>
              </a:rPr>
              <a:t>Level 2: per-scan maps </a:t>
            </a:r>
            <a:endParaRPr lang="en-US" sz="3200" b="1" dirty="0">
              <a:solidFill>
                <a:schemeClr val="tx2">
                  <a:lumMod val="75000"/>
                  <a:lumOff val="25000"/>
                </a:schemeClr>
              </a:solidFill>
              <a:latin typeface="Calibri"/>
              <a:cs typeface="Calibri"/>
            </a:endParaRPr>
          </a:p>
        </p:txBody>
      </p:sp>
      <p:pic>
        <p:nvPicPr>
          <p:cNvPr id="4" name="Picture 3" descr="Screen Shot 2013-08-23 at 8.4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49" y="1104171"/>
            <a:ext cx="7546558" cy="5669280"/>
          </a:xfrm>
          <a:prstGeom prst="rect">
            <a:avLst/>
          </a:prstGeom>
        </p:spPr>
      </p:pic>
      <p:sp>
        <p:nvSpPr>
          <p:cNvPr id="10" name="Right Arrow 9"/>
          <p:cNvSpPr/>
          <p:nvPr/>
        </p:nvSpPr>
        <p:spPr>
          <a:xfrm rot="19831078">
            <a:off x="69651" y="4471600"/>
            <a:ext cx="974366" cy="29311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1631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8" name="Rectangle 7"/>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9" name="TextBox 8"/>
          <p:cNvSpPr txBox="1"/>
          <p:nvPr/>
        </p:nvSpPr>
        <p:spPr>
          <a:xfrm>
            <a:off x="-350863" y="498959"/>
            <a:ext cx="9709166" cy="584776"/>
          </a:xfrm>
          <a:prstGeom prst="rect">
            <a:avLst/>
          </a:prstGeom>
          <a:noFill/>
        </p:spPr>
        <p:txBody>
          <a:bodyPr wrap="square" rtlCol="0">
            <a:spAutoFit/>
          </a:bodyPr>
          <a:lstStyle/>
          <a:p>
            <a:pPr algn="ctr"/>
            <a:r>
              <a:rPr lang="en-US" sz="3200" b="1" dirty="0" smtClean="0">
                <a:solidFill>
                  <a:schemeClr val="tx2">
                    <a:lumMod val="75000"/>
                    <a:lumOff val="25000"/>
                  </a:schemeClr>
                </a:solidFill>
                <a:latin typeface="Calibri"/>
                <a:cs typeface="Calibri"/>
              </a:rPr>
              <a:t>Level 2.5: scan/X-scan High-Pass Filtered maps</a:t>
            </a:r>
            <a:endParaRPr lang="en-US" sz="3200" b="1" dirty="0">
              <a:solidFill>
                <a:schemeClr val="tx2">
                  <a:lumMod val="75000"/>
                  <a:lumOff val="25000"/>
                </a:schemeClr>
              </a:solidFill>
              <a:latin typeface="Calibri"/>
              <a:cs typeface="Calibri"/>
            </a:endParaRPr>
          </a:p>
        </p:txBody>
      </p:sp>
      <p:pic>
        <p:nvPicPr>
          <p:cNvPr id="3" name="Picture 2"/>
          <p:cNvPicPr>
            <a:picLocks noChangeAspect="1"/>
          </p:cNvPicPr>
          <p:nvPr/>
        </p:nvPicPr>
        <p:blipFill>
          <a:blip r:embed="rId2"/>
          <a:stretch>
            <a:fillRect/>
          </a:stretch>
        </p:blipFill>
        <p:spPr>
          <a:xfrm>
            <a:off x="838339" y="1092035"/>
            <a:ext cx="7577794" cy="5669280"/>
          </a:xfrm>
          <a:prstGeom prst="rect">
            <a:avLst/>
          </a:prstGeom>
        </p:spPr>
      </p:pic>
      <p:sp>
        <p:nvSpPr>
          <p:cNvPr id="11" name="Right Arrow 10"/>
          <p:cNvSpPr/>
          <p:nvPr/>
        </p:nvSpPr>
        <p:spPr>
          <a:xfrm rot="19831078">
            <a:off x="69653" y="4562900"/>
            <a:ext cx="974366" cy="29311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71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8" name="Rectangle 7"/>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30" name="TextBox 29"/>
          <p:cNvSpPr txBox="1"/>
          <p:nvPr/>
        </p:nvSpPr>
        <p:spPr>
          <a:xfrm>
            <a:off x="1089803" y="416172"/>
            <a:ext cx="7088233" cy="584776"/>
          </a:xfrm>
          <a:prstGeom prst="rect">
            <a:avLst/>
          </a:prstGeom>
          <a:noFill/>
        </p:spPr>
        <p:txBody>
          <a:bodyPr wrap="square" rtlCol="0">
            <a:spAutoFit/>
          </a:bodyPr>
          <a:lstStyle/>
          <a:p>
            <a:pPr algn="ctr"/>
            <a:r>
              <a:rPr lang="en-US" sz="3200" b="1" dirty="0" smtClean="0">
                <a:solidFill>
                  <a:schemeClr val="tx2">
                    <a:lumMod val="75000"/>
                    <a:lumOff val="25000"/>
                  </a:schemeClr>
                </a:solidFill>
                <a:latin typeface="Calibri"/>
                <a:cs typeface="Calibri"/>
              </a:rPr>
              <a:t>Level 2.5: scan/X-scan </a:t>
            </a:r>
            <a:r>
              <a:rPr lang="en-US" sz="3200" b="1" dirty="0" err="1" smtClean="0">
                <a:solidFill>
                  <a:schemeClr val="tx2">
                    <a:lumMod val="75000"/>
                    <a:lumOff val="25000"/>
                  </a:schemeClr>
                </a:solidFill>
                <a:latin typeface="Calibri"/>
                <a:cs typeface="Calibri"/>
              </a:rPr>
              <a:t>MADMap</a:t>
            </a:r>
            <a:r>
              <a:rPr lang="en-US" sz="3200" b="1" dirty="0" smtClean="0">
                <a:solidFill>
                  <a:schemeClr val="tx2">
                    <a:lumMod val="75000"/>
                    <a:lumOff val="25000"/>
                  </a:schemeClr>
                </a:solidFill>
                <a:latin typeface="Calibri"/>
                <a:cs typeface="Calibri"/>
              </a:rPr>
              <a:t> maps</a:t>
            </a:r>
            <a:endParaRPr lang="en-US" sz="3200" b="1" dirty="0">
              <a:solidFill>
                <a:schemeClr val="tx2">
                  <a:lumMod val="75000"/>
                  <a:lumOff val="25000"/>
                </a:schemeClr>
              </a:solidFill>
              <a:latin typeface="Calibri"/>
              <a:cs typeface="Calibri"/>
            </a:endParaRPr>
          </a:p>
        </p:txBody>
      </p:sp>
      <p:pic>
        <p:nvPicPr>
          <p:cNvPr id="3" name="Picture 2"/>
          <p:cNvPicPr>
            <a:picLocks noChangeAspect="1"/>
          </p:cNvPicPr>
          <p:nvPr/>
        </p:nvPicPr>
        <p:blipFill>
          <a:blip r:embed="rId2"/>
          <a:stretch>
            <a:fillRect/>
          </a:stretch>
        </p:blipFill>
        <p:spPr>
          <a:xfrm>
            <a:off x="720902" y="1056060"/>
            <a:ext cx="7579379" cy="5669280"/>
          </a:xfrm>
          <a:prstGeom prst="rect">
            <a:avLst/>
          </a:prstGeom>
        </p:spPr>
      </p:pic>
      <p:sp>
        <p:nvSpPr>
          <p:cNvPr id="10" name="Right Arrow 9"/>
          <p:cNvSpPr/>
          <p:nvPr/>
        </p:nvSpPr>
        <p:spPr>
          <a:xfrm rot="19831078">
            <a:off x="9044" y="4562901"/>
            <a:ext cx="974366" cy="29311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8834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8" name="Rectangle 7"/>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9" name="TextBox 8"/>
          <p:cNvSpPr txBox="1"/>
          <p:nvPr/>
        </p:nvSpPr>
        <p:spPr>
          <a:xfrm>
            <a:off x="531393" y="598772"/>
            <a:ext cx="8214064" cy="861774"/>
          </a:xfrm>
          <a:prstGeom prst="rect">
            <a:avLst/>
          </a:prstGeom>
          <a:noFill/>
        </p:spPr>
        <p:txBody>
          <a:bodyPr wrap="square" rtlCol="0">
            <a:spAutoFit/>
          </a:bodyPr>
          <a:lstStyle/>
          <a:p>
            <a:pPr algn="ctr"/>
            <a:r>
              <a:rPr lang="en-US" sz="3000" b="1" dirty="0" smtClean="0">
                <a:solidFill>
                  <a:schemeClr val="tx2">
                    <a:lumMod val="75000"/>
                    <a:lumOff val="25000"/>
                  </a:schemeClr>
                </a:solidFill>
                <a:latin typeface="Calibri"/>
                <a:cs typeface="Calibri"/>
              </a:rPr>
              <a:t>Summary of PACS photometer archived products</a:t>
            </a:r>
          </a:p>
          <a:p>
            <a:pPr algn="ctr"/>
            <a:r>
              <a:rPr lang="en-US" sz="2000" b="1" dirty="0" smtClean="0">
                <a:solidFill>
                  <a:srgbClr val="FF0000"/>
                </a:solidFill>
                <a:latin typeface="Calibri"/>
                <a:cs typeface="Calibri"/>
              </a:rPr>
              <a:t>(</a:t>
            </a:r>
            <a:r>
              <a:rPr lang="en-US" sz="2000" b="1" dirty="0" smtClean="0">
                <a:solidFill>
                  <a:srgbClr val="FF0000"/>
                </a:solidFill>
                <a:latin typeface="Calibri"/>
                <a:cs typeface="Calibri"/>
                <a:sym typeface="Wingdings"/>
              </a:rPr>
              <a:t> see Herschel Product Definition Document) </a:t>
            </a:r>
            <a:r>
              <a:rPr lang="en-US" sz="2000" b="1" dirty="0" smtClean="0">
                <a:solidFill>
                  <a:srgbClr val="FF0000"/>
                </a:solidFill>
                <a:latin typeface="Calibri"/>
                <a:cs typeface="Calibri"/>
              </a:rPr>
              <a:t> </a:t>
            </a:r>
            <a:endParaRPr lang="en-US" sz="2000" b="1" dirty="0">
              <a:solidFill>
                <a:srgbClr val="FF0000"/>
              </a:solidFill>
              <a:latin typeface="Calibri"/>
              <a:cs typeface="Calibri"/>
            </a:endParaRPr>
          </a:p>
        </p:txBody>
      </p:sp>
      <p:sp>
        <p:nvSpPr>
          <p:cNvPr id="2" name="TextBox 1"/>
          <p:cNvSpPr txBox="1"/>
          <p:nvPr/>
        </p:nvSpPr>
        <p:spPr>
          <a:xfrm>
            <a:off x="783191" y="1643146"/>
            <a:ext cx="7846195" cy="5170647"/>
          </a:xfrm>
          <a:prstGeom prst="rect">
            <a:avLst/>
          </a:prstGeom>
          <a:noFill/>
        </p:spPr>
        <p:txBody>
          <a:bodyPr wrap="square" rtlCol="0">
            <a:spAutoFit/>
          </a:bodyPr>
          <a:lstStyle/>
          <a:p>
            <a:pPr marL="285750" indent="-285750">
              <a:buFont typeface="Wingdings" charset="2"/>
              <a:buChar char="Ø"/>
            </a:pPr>
            <a:r>
              <a:rPr lang="en-US" dirty="0">
                <a:solidFill>
                  <a:srgbClr val="008000"/>
                </a:solidFill>
                <a:latin typeface="Calibri"/>
                <a:cs typeface="Calibri"/>
              </a:rPr>
              <a:t> </a:t>
            </a:r>
            <a:r>
              <a:rPr lang="en-US" u="sng" dirty="0" smtClean="0">
                <a:solidFill>
                  <a:srgbClr val="008000"/>
                </a:solidFill>
                <a:latin typeface="Calibri"/>
                <a:cs typeface="Calibri"/>
              </a:rPr>
              <a:t>Level 0:</a:t>
            </a:r>
          </a:p>
          <a:p>
            <a:r>
              <a:rPr lang="en-US" dirty="0">
                <a:solidFill>
                  <a:srgbClr val="FF0000"/>
                </a:solidFill>
                <a:latin typeface="Calibri"/>
                <a:cs typeface="Calibri"/>
              </a:rPr>
              <a:t> </a:t>
            </a:r>
            <a:r>
              <a:rPr lang="en-US" dirty="0" smtClean="0">
                <a:solidFill>
                  <a:srgbClr val="FF0000"/>
                </a:solidFill>
                <a:latin typeface="Calibri"/>
                <a:cs typeface="Calibri"/>
              </a:rPr>
              <a:t>     </a:t>
            </a:r>
            <a:r>
              <a:rPr lang="en-US" sz="1400" dirty="0" smtClean="0">
                <a:latin typeface="Calibri"/>
                <a:cs typeface="Calibri"/>
              </a:rPr>
              <a:t>HPENG: engineering  </a:t>
            </a:r>
          </a:p>
          <a:p>
            <a:r>
              <a:rPr lang="en-US" sz="1400" dirty="0">
                <a:solidFill>
                  <a:srgbClr val="FF0000"/>
                </a:solidFill>
                <a:latin typeface="Calibri"/>
                <a:cs typeface="Calibri"/>
              </a:rPr>
              <a:t> </a:t>
            </a:r>
            <a:r>
              <a:rPr lang="en-US" sz="1400" dirty="0" smtClean="0">
                <a:solidFill>
                  <a:srgbClr val="FF0000"/>
                </a:solidFill>
                <a:latin typeface="Calibri"/>
                <a:cs typeface="Calibri"/>
              </a:rPr>
              <a:t>       </a:t>
            </a:r>
            <a:r>
              <a:rPr lang="en-US" sz="1400" dirty="0" smtClean="0">
                <a:latin typeface="Calibri"/>
                <a:cs typeface="Calibri"/>
              </a:rPr>
              <a:t>HPGENHK: housekeeping </a:t>
            </a:r>
          </a:p>
          <a:p>
            <a:r>
              <a:rPr lang="en-US" sz="1400" dirty="0">
                <a:solidFill>
                  <a:srgbClr val="FF0000"/>
                </a:solidFill>
                <a:latin typeface="Calibri"/>
                <a:cs typeface="Calibri"/>
              </a:rPr>
              <a:t> </a:t>
            </a:r>
            <a:r>
              <a:rPr lang="en-US" sz="1400" dirty="0" smtClean="0">
                <a:solidFill>
                  <a:srgbClr val="FF0000"/>
                </a:solidFill>
                <a:latin typeface="Calibri"/>
                <a:cs typeface="Calibri"/>
              </a:rPr>
              <a:t>       HPPAVGB/HPPAVGR: </a:t>
            </a:r>
            <a:r>
              <a:rPr lang="en-US" sz="1400" dirty="0" smtClean="0">
                <a:latin typeface="Calibri"/>
                <a:cs typeface="Calibri"/>
              </a:rPr>
              <a:t>Herschel PACS Photometer Averaged Blue/Red Data (</a:t>
            </a:r>
            <a:r>
              <a:rPr lang="en-US" sz="1400" dirty="0" smtClean="0">
                <a:latin typeface="Calibri"/>
                <a:cs typeface="Calibri"/>
                <a:sym typeface="Wingdings"/>
              </a:rPr>
              <a:t> “Signal” in /0)</a:t>
            </a:r>
            <a:endParaRPr lang="en-US" sz="1400" dirty="0" smtClean="0">
              <a:latin typeface="Calibri"/>
              <a:cs typeface="Calibri"/>
            </a:endParaRPr>
          </a:p>
          <a:p>
            <a:r>
              <a:rPr lang="en-US" sz="1400" dirty="0">
                <a:solidFill>
                  <a:srgbClr val="FF0000"/>
                </a:solidFill>
                <a:latin typeface="Calibri"/>
                <a:cs typeface="Calibri"/>
              </a:rPr>
              <a:t> </a:t>
            </a:r>
            <a:r>
              <a:rPr lang="en-US" sz="1400" dirty="0" smtClean="0">
                <a:solidFill>
                  <a:srgbClr val="FF0000"/>
                </a:solidFill>
                <a:latin typeface="Calibri"/>
                <a:cs typeface="Calibri"/>
              </a:rPr>
              <a:t>       </a:t>
            </a:r>
            <a:r>
              <a:rPr lang="en-US" sz="1400" dirty="0" smtClean="0">
                <a:latin typeface="Calibri"/>
                <a:cs typeface="Calibri"/>
              </a:rPr>
              <a:t>HPPDMCB/HPPDMCR: raw data (blue/red) </a:t>
            </a:r>
          </a:p>
          <a:p>
            <a:r>
              <a:rPr lang="en-US" sz="1400" dirty="0">
                <a:latin typeface="Calibri"/>
                <a:cs typeface="Calibri"/>
              </a:rPr>
              <a:t> </a:t>
            </a:r>
            <a:r>
              <a:rPr lang="en-US" sz="1400" dirty="0" smtClean="0">
                <a:latin typeface="Calibri"/>
                <a:cs typeface="Calibri"/>
              </a:rPr>
              <a:t>       HPPHK: housekeeping</a:t>
            </a:r>
          </a:p>
          <a:p>
            <a:endParaRPr lang="en-US" sz="1400" dirty="0">
              <a:latin typeface="Calibri"/>
              <a:cs typeface="Calibri"/>
            </a:endParaRPr>
          </a:p>
          <a:p>
            <a:pPr marL="285750" indent="-285750">
              <a:buFont typeface="Wingdings" charset="2"/>
              <a:buChar char="Ø"/>
            </a:pPr>
            <a:r>
              <a:rPr lang="en-US" dirty="0" smtClean="0">
                <a:solidFill>
                  <a:srgbClr val="008000"/>
                </a:solidFill>
                <a:latin typeface="Calibri"/>
                <a:cs typeface="Calibri"/>
              </a:rPr>
              <a:t> </a:t>
            </a:r>
            <a:r>
              <a:rPr lang="en-US" u="sng" dirty="0" smtClean="0">
                <a:solidFill>
                  <a:srgbClr val="008000"/>
                </a:solidFill>
                <a:latin typeface="Calibri"/>
                <a:cs typeface="Calibri"/>
              </a:rPr>
              <a:t>Level 1:</a:t>
            </a:r>
            <a:r>
              <a:rPr lang="en-US" sz="1400" u="sng" dirty="0" smtClean="0">
                <a:latin typeface="Calibri"/>
                <a:cs typeface="Calibri"/>
              </a:rPr>
              <a:t> </a:t>
            </a:r>
          </a:p>
          <a:p>
            <a:r>
              <a:rPr lang="en-US" sz="1400" dirty="0">
                <a:latin typeface="Calibri"/>
                <a:cs typeface="Calibri"/>
              </a:rPr>
              <a:t> </a:t>
            </a:r>
            <a:r>
              <a:rPr lang="en-US" sz="1400" dirty="0" smtClean="0">
                <a:latin typeface="Calibri"/>
                <a:cs typeface="Calibri"/>
              </a:rPr>
              <a:t>       </a:t>
            </a:r>
            <a:r>
              <a:rPr lang="en-US" sz="1400" dirty="0">
                <a:latin typeface="Calibri"/>
                <a:cs typeface="Calibri"/>
              </a:rPr>
              <a:t> </a:t>
            </a:r>
            <a:r>
              <a:rPr lang="en-US" sz="1400" dirty="0">
                <a:solidFill>
                  <a:srgbClr val="FF0000"/>
                </a:solidFill>
                <a:latin typeface="Calibri"/>
                <a:cs typeface="Calibri"/>
              </a:rPr>
              <a:t>HPPAVGB/HPPAVGR: </a:t>
            </a:r>
            <a:r>
              <a:rPr lang="en-US" sz="1400" dirty="0">
                <a:latin typeface="Calibri"/>
                <a:cs typeface="Calibri"/>
              </a:rPr>
              <a:t>Herschel PACS Photometer Averaged Blue/Red Data (</a:t>
            </a:r>
            <a:r>
              <a:rPr lang="en-US" sz="1400" dirty="0">
                <a:latin typeface="Calibri"/>
                <a:cs typeface="Calibri"/>
                <a:sym typeface="Wingdings"/>
              </a:rPr>
              <a:t> “Signal</a:t>
            </a:r>
            <a:r>
              <a:rPr lang="en-US" sz="1400" dirty="0" smtClean="0">
                <a:latin typeface="Calibri"/>
                <a:cs typeface="Calibri"/>
                <a:sym typeface="Wingdings"/>
              </a:rPr>
              <a:t>” in /0)</a:t>
            </a:r>
            <a:endParaRPr lang="en-US" sz="1400" dirty="0" smtClean="0">
              <a:latin typeface="Calibri"/>
              <a:cs typeface="Calibri"/>
            </a:endParaRPr>
          </a:p>
          <a:p>
            <a:endParaRPr lang="en-US" sz="1400" dirty="0">
              <a:solidFill>
                <a:srgbClr val="FF0000"/>
              </a:solidFill>
              <a:latin typeface="Calibri"/>
              <a:cs typeface="Calibri"/>
            </a:endParaRPr>
          </a:p>
          <a:p>
            <a:pPr marL="285750" indent="-285750">
              <a:buFont typeface="Wingdings" charset="2"/>
              <a:buChar char="Ø"/>
            </a:pPr>
            <a:r>
              <a:rPr lang="en-US" dirty="0">
                <a:solidFill>
                  <a:srgbClr val="008000"/>
                </a:solidFill>
                <a:latin typeface="Calibri"/>
                <a:cs typeface="Calibri"/>
              </a:rPr>
              <a:t> </a:t>
            </a:r>
            <a:r>
              <a:rPr lang="en-US" u="sng" dirty="0" smtClean="0">
                <a:solidFill>
                  <a:srgbClr val="008000"/>
                </a:solidFill>
                <a:latin typeface="Calibri"/>
                <a:cs typeface="Calibri"/>
              </a:rPr>
              <a:t>Level 2:</a:t>
            </a:r>
          </a:p>
          <a:p>
            <a:r>
              <a:rPr lang="en-US" dirty="0" smtClean="0">
                <a:solidFill>
                  <a:srgbClr val="008000"/>
                </a:solidFill>
                <a:latin typeface="Calibri"/>
                <a:cs typeface="Calibri"/>
              </a:rPr>
              <a:t>       </a:t>
            </a:r>
            <a:r>
              <a:rPr lang="en-US" sz="1400" dirty="0" smtClean="0">
                <a:solidFill>
                  <a:srgbClr val="FF0000"/>
                </a:solidFill>
                <a:latin typeface="Calibri"/>
                <a:cs typeface="Calibri"/>
              </a:rPr>
              <a:t>HPPPMAPB/HPPPMAPR: </a:t>
            </a:r>
            <a:r>
              <a:rPr lang="en-US" sz="1400" dirty="0" smtClean="0">
                <a:latin typeface="Calibri"/>
                <a:cs typeface="Calibri"/>
              </a:rPr>
              <a:t>Herschel PACS Photometer </a:t>
            </a:r>
            <a:r>
              <a:rPr lang="en-US" sz="1400" dirty="0" err="1" smtClean="0">
                <a:latin typeface="Calibri"/>
                <a:cs typeface="Calibri"/>
              </a:rPr>
              <a:t>Phot</a:t>
            </a:r>
            <a:r>
              <a:rPr lang="en-US" sz="1400" dirty="0" smtClean="0">
                <a:latin typeface="Calibri"/>
                <a:cs typeface="Calibri"/>
              </a:rPr>
              <a:t>-project Map Blue/Red</a:t>
            </a:r>
          </a:p>
          <a:p>
            <a:r>
              <a:rPr lang="en-US" sz="1400" dirty="0">
                <a:latin typeface="Calibri"/>
                <a:cs typeface="Calibri"/>
              </a:rPr>
              <a:t> </a:t>
            </a:r>
            <a:r>
              <a:rPr lang="en-US" sz="1400" dirty="0" smtClean="0">
                <a:latin typeface="Calibri"/>
                <a:cs typeface="Calibri"/>
              </a:rPr>
              <a:t>                                                      (</a:t>
            </a:r>
            <a:r>
              <a:rPr lang="en-US" sz="1400" dirty="0" smtClean="0">
                <a:latin typeface="Calibri"/>
                <a:cs typeface="Calibri"/>
                <a:sym typeface="Wingdings"/>
              </a:rPr>
              <a:t> “image”, “error”, “coverage”) </a:t>
            </a:r>
            <a:r>
              <a:rPr lang="en-US" sz="1400" dirty="0" smtClean="0">
                <a:latin typeface="Calibri"/>
                <a:cs typeface="Calibri"/>
              </a:rPr>
              <a:t> </a:t>
            </a:r>
          </a:p>
          <a:p>
            <a:endParaRPr lang="en-US" sz="1400" dirty="0">
              <a:solidFill>
                <a:srgbClr val="008000"/>
              </a:solidFill>
              <a:latin typeface="Calibri"/>
              <a:cs typeface="Calibri"/>
            </a:endParaRPr>
          </a:p>
          <a:p>
            <a:pPr marL="285750" indent="-285750">
              <a:buFont typeface="Wingdings" charset="2"/>
              <a:buChar char="Ø"/>
            </a:pPr>
            <a:r>
              <a:rPr lang="en-US" dirty="0" smtClean="0">
                <a:solidFill>
                  <a:srgbClr val="008000"/>
                </a:solidFill>
                <a:latin typeface="Calibri"/>
                <a:cs typeface="Calibri"/>
              </a:rPr>
              <a:t> </a:t>
            </a:r>
            <a:r>
              <a:rPr lang="en-US" u="sng" dirty="0" smtClean="0">
                <a:solidFill>
                  <a:srgbClr val="008000"/>
                </a:solidFill>
                <a:latin typeface="Calibri"/>
                <a:cs typeface="Calibri"/>
              </a:rPr>
              <a:t>Level 2.5:</a:t>
            </a:r>
          </a:p>
          <a:p>
            <a:r>
              <a:rPr lang="en-US" dirty="0">
                <a:solidFill>
                  <a:srgbClr val="008000"/>
                </a:solidFill>
                <a:latin typeface="Calibri"/>
                <a:cs typeface="Calibri"/>
              </a:rPr>
              <a:t> </a:t>
            </a:r>
            <a:r>
              <a:rPr lang="en-US" dirty="0" smtClean="0">
                <a:solidFill>
                  <a:srgbClr val="008000"/>
                </a:solidFill>
                <a:latin typeface="Calibri"/>
                <a:cs typeface="Calibri"/>
              </a:rPr>
              <a:t>      </a:t>
            </a:r>
            <a:r>
              <a:rPr lang="en-US" sz="1400" dirty="0" smtClean="0">
                <a:solidFill>
                  <a:srgbClr val="FF0000"/>
                </a:solidFill>
                <a:latin typeface="Calibri"/>
                <a:cs typeface="Calibri"/>
              </a:rPr>
              <a:t>HPPPCOMB/HPPPCOMR:</a:t>
            </a:r>
            <a:r>
              <a:rPr lang="en-US" sz="1400" dirty="0" smtClean="0">
                <a:latin typeface="Calibri"/>
                <a:cs typeface="Calibri"/>
              </a:rPr>
              <a:t> Herschel PACS Photometer  Combined </a:t>
            </a:r>
            <a:r>
              <a:rPr lang="en-US" sz="1400" dirty="0" err="1" smtClean="0">
                <a:latin typeface="Calibri"/>
                <a:cs typeface="Calibri"/>
              </a:rPr>
              <a:t>MADMap</a:t>
            </a:r>
            <a:r>
              <a:rPr lang="en-US" sz="1400" dirty="0" smtClean="0">
                <a:latin typeface="Calibri"/>
                <a:cs typeface="Calibri"/>
              </a:rPr>
              <a:t> Blue/Red </a:t>
            </a:r>
          </a:p>
          <a:p>
            <a:r>
              <a:rPr lang="en-US" sz="1400" dirty="0">
                <a:latin typeface="Calibri"/>
                <a:cs typeface="Calibri"/>
              </a:rPr>
              <a:t> </a:t>
            </a:r>
            <a:r>
              <a:rPr lang="en-US" sz="1400" dirty="0" smtClean="0">
                <a:latin typeface="Calibri"/>
                <a:cs typeface="Calibri"/>
              </a:rPr>
              <a:t>                                                     (</a:t>
            </a:r>
            <a:r>
              <a:rPr lang="en-US" sz="1400" dirty="0" smtClean="0">
                <a:latin typeface="Calibri"/>
                <a:cs typeface="Calibri"/>
                <a:sym typeface="Wingdings"/>
              </a:rPr>
              <a:t> </a:t>
            </a:r>
            <a:r>
              <a:rPr lang="en-US" sz="1400" dirty="0">
                <a:latin typeface="Calibri"/>
                <a:cs typeface="Calibri"/>
                <a:sym typeface="Wingdings"/>
              </a:rPr>
              <a:t>“image”, “coverage”, “error” in </a:t>
            </a:r>
            <a:r>
              <a:rPr lang="en-US" sz="1400" dirty="0" smtClean="0">
                <a:latin typeface="Calibri"/>
                <a:cs typeface="Calibri"/>
                <a:sym typeface="Wingdings"/>
              </a:rPr>
              <a:t>/</a:t>
            </a:r>
            <a:r>
              <a:rPr lang="en-US" sz="1400" dirty="0" err="1" smtClean="0">
                <a:latin typeface="Calibri"/>
                <a:cs typeface="Calibri"/>
                <a:sym typeface="Wingdings"/>
              </a:rPr>
              <a:t>correctedmap</a:t>
            </a:r>
            <a:r>
              <a:rPr lang="en-US" sz="1400" dirty="0" smtClean="0">
                <a:latin typeface="Calibri"/>
                <a:cs typeface="Calibri"/>
                <a:sym typeface="Wingdings"/>
              </a:rPr>
              <a:t>, /</a:t>
            </a:r>
            <a:r>
              <a:rPr lang="en-US" sz="1400" dirty="0" err="1" smtClean="0">
                <a:latin typeface="Calibri"/>
                <a:cs typeface="Calibri"/>
                <a:sym typeface="Wingdings"/>
              </a:rPr>
              <a:t>madmap</a:t>
            </a:r>
            <a:r>
              <a:rPr lang="en-US" sz="1400" dirty="0" smtClean="0">
                <a:latin typeface="Calibri"/>
                <a:cs typeface="Calibri"/>
                <a:sym typeface="Wingdings"/>
              </a:rPr>
              <a:t>, /</a:t>
            </a:r>
            <a:r>
              <a:rPr lang="en-US" sz="1400" dirty="0" err="1" smtClean="0">
                <a:latin typeface="Calibri"/>
                <a:cs typeface="Calibri"/>
                <a:sym typeface="Wingdings"/>
              </a:rPr>
              <a:t>naivemap</a:t>
            </a:r>
            <a:r>
              <a:rPr lang="en-US" sz="1400" dirty="0" smtClean="0">
                <a:latin typeface="Calibri"/>
                <a:cs typeface="Calibri"/>
                <a:sym typeface="Wingdings"/>
              </a:rPr>
              <a:t>)</a:t>
            </a:r>
            <a:endParaRPr lang="en-US" sz="1400" dirty="0" smtClean="0">
              <a:latin typeface="Calibri"/>
              <a:cs typeface="Calibri"/>
            </a:endParaRPr>
          </a:p>
          <a:p>
            <a:r>
              <a:rPr lang="en-US" sz="1400" dirty="0">
                <a:latin typeface="Calibri"/>
                <a:cs typeface="Calibri"/>
              </a:rPr>
              <a:t> </a:t>
            </a:r>
            <a:r>
              <a:rPr lang="en-US" sz="1400" dirty="0" smtClean="0">
                <a:latin typeface="Calibri"/>
                <a:cs typeface="Calibri"/>
              </a:rPr>
              <a:t>        </a:t>
            </a:r>
            <a:r>
              <a:rPr lang="en-US" sz="1400" dirty="0" smtClean="0">
                <a:solidFill>
                  <a:srgbClr val="FF0000"/>
                </a:solidFill>
                <a:latin typeface="Calibri"/>
                <a:cs typeface="Calibri"/>
              </a:rPr>
              <a:t>HPPPMOSB/HPPPMOSR: </a:t>
            </a:r>
            <a:r>
              <a:rPr lang="en-US" sz="1400" dirty="0" smtClean="0">
                <a:latin typeface="Calibri"/>
                <a:cs typeface="Calibri"/>
              </a:rPr>
              <a:t>Herschel PACS Photometer </a:t>
            </a:r>
            <a:r>
              <a:rPr lang="en-US" sz="1400" dirty="0" err="1" smtClean="0">
                <a:latin typeface="Calibri"/>
                <a:cs typeface="Calibri"/>
              </a:rPr>
              <a:t>Phot</a:t>
            </a:r>
            <a:r>
              <a:rPr lang="en-US" sz="1400" dirty="0" smtClean="0">
                <a:latin typeface="Calibri"/>
                <a:cs typeface="Calibri"/>
              </a:rPr>
              <a:t>-project Mosaic Blur/Red </a:t>
            </a:r>
          </a:p>
          <a:p>
            <a:r>
              <a:rPr lang="en-US" sz="1400" dirty="0">
                <a:latin typeface="Calibri"/>
                <a:cs typeface="Calibri"/>
              </a:rPr>
              <a:t> </a:t>
            </a:r>
            <a:r>
              <a:rPr lang="en-US" sz="1400" dirty="0" smtClean="0">
                <a:latin typeface="Calibri"/>
                <a:cs typeface="Calibri"/>
              </a:rPr>
              <a:t>                                                      (</a:t>
            </a:r>
            <a:r>
              <a:rPr lang="en-US" sz="1400" dirty="0" smtClean="0">
                <a:latin typeface="Calibri"/>
                <a:cs typeface="Calibri"/>
                <a:sym typeface="Wingdings"/>
              </a:rPr>
              <a:t> “image”, “coverage”, “error” in /</a:t>
            </a:r>
            <a:r>
              <a:rPr lang="en-US" sz="1400" dirty="0" err="1" smtClean="0">
                <a:latin typeface="Calibri"/>
                <a:cs typeface="Calibri"/>
                <a:sym typeface="Wingdings"/>
              </a:rPr>
              <a:t>photProject</a:t>
            </a:r>
            <a:r>
              <a:rPr lang="en-US" sz="1400" dirty="0" smtClean="0">
                <a:latin typeface="Calibri"/>
                <a:cs typeface="Calibri"/>
                <a:sym typeface="Wingdings"/>
              </a:rPr>
              <a:t>) </a:t>
            </a:r>
            <a:endParaRPr lang="en-US" dirty="0" smtClean="0">
              <a:solidFill>
                <a:srgbClr val="FF0000"/>
              </a:solidFill>
              <a:latin typeface="Calibri"/>
              <a:cs typeface="Calibri"/>
            </a:endParaRPr>
          </a:p>
          <a:p>
            <a:r>
              <a:rPr lang="en-US" dirty="0">
                <a:solidFill>
                  <a:srgbClr val="008000"/>
                </a:solidFill>
                <a:latin typeface="Calibri"/>
                <a:cs typeface="Calibri"/>
              </a:rPr>
              <a:t> </a:t>
            </a:r>
            <a:r>
              <a:rPr lang="en-US" dirty="0" smtClean="0">
                <a:solidFill>
                  <a:srgbClr val="008000"/>
                </a:solidFill>
                <a:latin typeface="Calibri"/>
                <a:cs typeface="Calibri"/>
              </a:rPr>
              <a:t>      </a:t>
            </a:r>
          </a:p>
          <a:p>
            <a:endParaRPr lang="en-US" dirty="0" smtClean="0">
              <a:solidFill>
                <a:srgbClr val="008000"/>
              </a:solidFill>
              <a:latin typeface="Calibri"/>
              <a:cs typeface="Calibri"/>
            </a:endParaRPr>
          </a:p>
        </p:txBody>
      </p:sp>
    </p:spTree>
    <p:extLst>
      <p:ext uri="{BB962C8B-B14F-4D97-AF65-F5344CB8AC3E}">
        <p14:creationId xmlns:p14="http://schemas.microsoft.com/office/powerpoint/2010/main" val="614962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8" name="Rectangle 7"/>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10" name="TextBox 9"/>
          <p:cNvSpPr txBox="1"/>
          <p:nvPr/>
        </p:nvSpPr>
        <p:spPr>
          <a:xfrm>
            <a:off x="1499662" y="999067"/>
            <a:ext cx="6612466" cy="584776"/>
          </a:xfrm>
          <a:prstGeom prst="rect">
            <a:avLst/>
          </a:prstGeom>
          <a:noFill/>
        </p:spPr>
        <p:txBody>
          <a:bodyPr wrap="square" rtlCol="0">
            <a:spAutoFit/>
          </a:bodyPr>
          <a:lstStyle/>
          <a:p>
            <a:pPr algn="ctr"/>
            <a:r>
              <a:rPr lang="en-US" sz="3200" b="1" dirty="0" smtClean="0">
                <a:solidFill>
                  <a:schemeClr val="tx2">
                    <a:lumMod val="75000"/>
                    <a:lumOff val="25000"/>
                  </a:schemeClr>
                </a:solidFill>
                <a:latin typeface="Calibri"/>
                <a:cs typeface="Calibri"/>
              </a:rPr>
              <a:t>PACS Photometer Data Volume</a:t>
            </a:r>
            <a:endParaRPr lang="en-US" sz="3200" b="1" dirty="0">
              <a:solidFill>
                <a:schemeClr val="tx2">
                  <a:lumMod val="75000"/>
                  <a:lumOff val="25000"/>
                </a:schemeClr>
              </a:solidFill>
              <a:latin typeface="Calibri"/>
              <a:cs typeface="Calibri"/>
            </a:endParaRPr>
          </a:p>
        </p:txBody>
      </p:sp>
      <p:sp>
        <p:nvSpPr>
          <p:cNvPr id="11" name="TextBox 10"/>
          <p:cNvSpPr txBox="1"/>
          <p:nvPr/>
        </p:nvSpPr>
        <p:spPr>
          <a:xfrm>
            <a:off x="1041400" y="2218267"/>
            <a:ext cx="7255933" cy="2031325"/>
          </a:xfrm>
          <a:prstGeom prst="rect">
            <a:avLst/>
          </a:prstGeom>
          <a:noFill/>
        </p:spPr>
        <p:txBody>
          <a:bodyPr wrap="square" rtlCol="0">
            <a:spAutoFit/>
          </a:bodyPr>
          <a:lstStyle/>
          <a:p>
            <a:r>
              <a:rPr lang="en-US" dirty="0" smtClean="0">
                <a:latin typeface="Calibri"/>
                <a:cs typeface="Calibri"/>
              </a:rPr>
              <a:t>Data size in SPG 10 and onwards: </a:t>
            </a:r>
          </a:p>
          <a:p>
            <a:endParaRPr lang="en-US" dirty="0">
              <a:latin typeface="Calibri"/>
              <a:cs typeface="Calibri"/>
            </a:endParaRPr>
          </a:p>
          <a:p>
            <a:pPr marL="285750" indent="-285750">
              <a:buFont typeface="Wingdings" charset="2"/>
              <a:buChar char="§"/>
            </a:pPr>
            <a:r>
              <a:rPr lang="en-US" dirty="0" smtClean="0">
                <a:latin typeface="Calibri"/>
                <a:cs typeface="Calibri"/>
              </a:rPr>
              <a:t> Level 1 frames: data cubes + pointing + HK</a:t>
            </a:r>
          </a:p>
          <a:p>
            <a:r>
              <a:rPr lang="en-US" dirty="0">
                <a:latin typeface="Calibri"/>
                <a:cs typeface="Calibri"/>
              </a:rPr>
              <a:t> </a:t>
            </a:r>
            <a:r>
              <a:rPr lang="en-US" dirty="0" smtClean="0">
                <a:latin typeface="Calibri"/>
                <a:cs typeface="Calibri"/>
              </a:rPr>
              <a:t>  </a:t>
            </a:r>
          </a:p>
          <a:p>
            <a:r>
              <a:rPr lang="en-US" dirty="0">
                <a:latin typeface="Calibri"/>
                <a:cs typeface="Calibri"/>
              </a:rPr>
              <a:t> </a:t>
            </a:r>
            <a:r>
              <a:rPr lang="en-US" dirty="0" smtClean="0">
                <a:latin typeface="Calibri"/>
                <a:cs typeface="Calibri"/>
              </a:rPr>
              <a:t>      </a:t>
            </a:r>
            <a:r>
              <a:rPr lang="en-US" dirty="0" smtClean="0">
                <a:latin typeface="Calibri"/>
                <a:cs typeface="Calibri"/>
                <a:sym typeface="Wingdings"/>
              </a:rPr>
              <a:t> </a:t>
            </a:r>
            <a:r>
              <a:rPr lang="en-US" dirty="0" smtClean="0">
                <a:solidFill>
                  <a:srgbClr val="0000FF"/>
                </a:solidFill>
                <a:latin typeface="Calibri"/>
                <a:cs typeface="Calibri"/>
                <a:sym typeface="Wingdings"/>
              </a:rPr>
              <a:t>Blue channel: </a:t>
            </a:r>
            <a:r>
              <a:rPr lang="en-US" dirty="0" smtClean="0">
                <a:latin typeface="Calibri"/>
                <a:cs typeface="Calibri"/>
                <a:sym typeface="Wingdings"/>
              </a:rPr>
              <a:t>700 MB/hour (prime), 350 MB/hour (parallel)</a:t>
            </a:r>
          </a:p>
          <a:p>
            <a:r>
              <a:rPr lang="en-US" dirty="0">
                <a:latin typeface="Calibri"/>
                <a:cs typeface="Calibri"/>
                <a:sym typeface="Wingdings"/>
              </a:rPr>
              <a:t> </a:t>
            </a:r>
            <a:endParaRPr lang="en-US" dirty="0" smtClean="0">
              <a:latin typeface="Calibri"/>
              <a:cs typeface="Calibri"/>
              <a:sym typeface="Wingdings"/>
            </a:endParaRPr>
          </a:p>
          <a:p>
            <a:r>
              <a:rPr lang="en-US" dirty="0">
                <a:latin typeface="Calibri"/>
                <a:cs typeface="Calibri"/>
                <a:sym typeface="Wingdings"/>
              </a:rPr>
              <a:t> </a:t>
            </a:r>
            <a:r>
              <a:rPr lang="en-US" dirty="0" smtClean="0">
                <a:latin typeface="Calibri"/>
                <a:cs typeface="Calibri"/>
                <a:sym typeface="Wingdings"/>
              </a:rPr>
              <a:t>       </a:t>
            </a:r>
            <a:r>
              <a:rPr lang="en-US" dirty="0" smtClean="0">
                <a:solidFill>
                  <a:srgbClr val="FF0000"/>
                </a:solidFill>
                <a:latin typeface="Calibri"/>
                <a:cs typeface="Calibri"/>
                <a:sym typeface="Wingdings"/>
              </a:rPr>
              <a:t>Red channel: </a:t>
            </a:r>
            <a:r>
              <a:rPr lang="en-US" dirty="0" smtClean="0">
                <a:latin typeface="Calibri"/>
                <a:cs typeface="Calibri"/>
                <a:sym typeface="Wingdings"/>
              </a:rPr>
              <a:t>180 MB/hour (~ both prime/parallel) </a:t>
            </a:r>
            <a:endParaRPr lang="en-US" dirty="0">
              <a:latin typeface="Calibri"/>
              <a:cs typeface="Calibri"/>
            </a:endParaRPr>
          </a:p>
        </p:txBody>
      </p:sp>
      <p:sp>
        <p:nvSpPr>
          <p:cNvPr id="2" name="TextBox 1"/>
          <p:cNvSpPr txBox="1"/>
          <p:nvPr/>
        </p:nvSpPr>
        <p:spPr>
          <a:xfrm>
            <a:off x="6448761" y="5673197"/>
            <a:ext cx="1783316" cy="276999"/>
          </a:xfrm>
          <a:prstGeom prst="rect">
            <a:avLst/>
          </a:prstGeom>
          <a:noFill/>
        </p:spPr>
        <p:txBody>
          <a:bodyPr wrap="square" rtlCol="0">
            <a:spAutoFit/>
          </a:bodyPr>
          <a:lstStyle/>
          <a:p>
            <a:r>
              <a:rPr lang="en-US" sz="1200" i="1" dirty="0">
                <a:latin typeface="Calibri"/>
                <a:cs typeface="Calibri"/>
              </a:rPr>
              <a:t>c</a:t>
            </a:r>
            <a:r>
              <a:rPr lang="en-US" sz="1200" i="1" dirty="0" smtClean="0">
                <a:latin typeface="Calibri"/>
                <a:cs typeface="Calibri"/>
              </a:rPr>
              <a:t>redit: Bruno </a:t>
            </a:r>
            <a:r>
              <a:rPr lang="en-US" sz="1200" i="1" dirty="0" err="1" smtClean="0">
                <a:latin typeface="Calibri"/>
                <a:cs typeface="Calibri"/>
              </a:rPr>
              <a:t>Altieri</a:t>
            </a:r>
            <a:r>
              <a:rPr lang="en-US" sz="1200" i="1" dirty="0" smtClean="0">
                <a:latin typeface="Calibri"/>
                <a:cs typeface="Calibri"/>
              </a:rPr>
              <a:t> </a:t>
            </a:r>
            <a:endParaRPr lang="en-US" sz="1200" i="1" dirty="0">
              <a:latin typeface="Calibri"/>
              <a:cs typeface="Calibri"/>
            </a:endParaRPr>
          </a:p>
        </p:txBody>
      </p:sp>
    </p:spTree>
    <p:extLst>
      <p:ext uri="{BB962C8B-B14F-4D97-AF65-F5344CB8AC3E}">
        <p14:creationId xmlns:p14="http://schemas.microsoft.com/office/powerpoint/2010/main" val="20857789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25947" y="2642616"/>
            <a:ext cx="9793595" cy="707886"/>
          </a:xfrm>
          <a:prstGeom prst="rect">
            <a:avLst/>
          </a:prstGeom>
          <a:noFill/>
        </p:spPr>
        <p:txBody>
          <a:bodyPr wrap="square" rtlCol="0">
            <a:spAutoFit/>
          </a:bodyPr>
          <a:lstStyle/>
          <a:p>
            <a:pPr algn="ctr"/>
            <a:r>
              <a:rPr lang="en-US" sz="4000" b="1" dirty="0" smtClean="0">
                <a:solidFill>
                  <a:schemeClr val="tx2">
                    <a:lumMod val="75000"/>
                    <a:lumOff val="25000"/>
                  </a:schemeClr>
                </a:solidFill>
                <a:latin typeface="Calibri"/>
                <a:cs typeface="Calibri"/>
              </a:rPr>
              <a:t>PACS Spectrometer</a:t>
            </a:r>
          </a:p>
        </p:txBody>
      </p:sp>
    </p:spTree>
    <p:extLst>
      <p:ext uri="{BB962C8B-B14F-4D97-AF65-F5344CB8AC3E}">
        <p14:creationId xmlns:p14="http://schemas.microsoft.com/office/powerpoint/2010/main" val="3040299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226"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 </a:t>
            </a:r>
          </a:p>
        </p:txBody>
      </p:sp>
      <p:sp>
        <p:nvSpPr>
          <p:cNvPr id="5" name="TextBox 4"/>
          <p:cNvSpPr txBox="1"/>
          <p:nvPr/>
        </p:nvSpPr>
        <p:spPr>
          <a:xfrm>
            <a:off x="1121590" y="130548"/>
            <a:ext cx="6505690" cy="646331"/>
          </a:xfrm>
          <a:prstGeom prst="rect">
            <a:avLst/>
          </a:prstGeom>
          <a:noFill/>
        </p:spPr>
        <p:txBody>
          <a:bodyPr wrap="square" rtlCol="0">
            <a:spAutoFit/>
          </a:bodyPr>
          <a:lstStyle/>
          <a:p>
            <a:pPr algn="ctr"/>
            <a:r>
              <a:rPr lang="en-US" sz="3600" b="1" dirty="0" smtClean="0">
                <a:solidFill>
                  <a:schemeClr val="tx2">
                    <a:lumMod val="75000"/>
                    <a:lumOff val="25000"/>
                  </a:schemeClr>
                </a:solidFill>
                <a:latin typeface="Calibri"/>
                <a:cs typeface="Calibri"/>
              </a:rPr>
              <a:t>Outline of the Talk  </a:t>
            </a:r>
            <a:endParaRPr lang="en-US" sz="3600" b="1" dirty="0">
              <a:solidFill>
                <a:schemeClr val="tx2">
                  <a:lumMod val="75000"/>
                  <a:lumOff val="25000"/>
                </a:schemeClr>
              </a:solidFill>
              <a:latin typeface="Calibri"/>
              <a:cs typeface="Calibri"/>
            </a:endParaRPr>
          </a:p>
        </p:txBody>
      </p:sp>
      <p:sp>
        <p:nvSpPr>
          <p:cNvPr id="6" name="TextBox 5"/>
          <p:cNvSpPr txBox="1"/>
          <p:nvPr/>
        </p:nvSpPr>
        <p:spPr>
          <a:xfrm>
            <a:off x="919523" y="1092747"/>
            <a:ext cx="7173427" cy="5770811"/>
          </a:xfrm>
          <a:prstGeom prst="rect">
            <a:avLst/>
          </a:prstGeom>
          <a:noFill/>
        </p:spPr>
        <p:txBody>
          <a:bodyPr wrap="square" rtlCol="0">
            <a:spAutoFit/>
          </a:bodyPr>
          <a:lstStyle/>
          <a:p>
            <a:pPr marL="457200" indent="-457200">
              <a:buFont typeface="Wingdings" charset="2"/>
              <a:buChar char="§"/>
            </a:pPr>
            <a:r>
              <a:rPr lang="en-US" u="sng" dirty="0" smtClean="0">
                <a:latin typeface="Calibri"/>
                <a:cs typeface="Calibri"/>
              </a:rPr>
              <a:t>Quick Instrument Overview</a:t>
            </a:r>
            <a:r>
              <a:rPr lang="en-US" dirty="0" smtClean="0">
                <a:latin typeface="Calibri"/>
                <a:cs typeface="Calibri"/>
              </a:rPr>
              <a:t>: photometer &amp; spectrometer</a:t>
            </a:r>
          </a:p>
          <a:p>
            <a:pPr marL="457200" indent="-457200">
              <a:buFont typeface="Wingdings" charset="2"/>
              <a:buChar char="§"/>
            </a:pPr>
            <a:endParaRPr lang="en-US" dirty="0">
              <a:latin typeface="Calibri"/>
              <a:cs typeface="Calibri"/>
            </a:endParaRPr>
          </a:p>
          <a:p>
            <a:pPr marL="457200" indent="-457200">
              <a:lnSpc>
                <a:spcPct val="130000"/>
              </a:lnSpc>
              <a:buFont typeface="Wingdings" charset="2"/>
              <a:buChar char="§"/>
            </a:pPr>
            <a:r>
              <a:rPr lang="en-US" dirty="0" smtClean="0">
                <a:latin typeface="Calibri"/>
                <a:cs typeface="Calibri"/>
              </a:rPr>
              <a:t> </a:t>
            </a:r>
            <a:r>
              <a:rPr lang="en-US" u="sng" dirty="0" smtClean="0">
                <a:latin typeface="Calibri"/>
                <a:cs typeface="Calibri"/>
              </a:rPr>
              <a:t>Photometer</a:t>
            </a:r>
            <a:r>
              <a:rPr lang="en-US" dirty="0" smtClean="0">
                <a:latin typeface="Calibri"/>
                <a:cs typeface="Calibri"/>
              </a:rPr>
              <a:t>: </a:t>
            </a:r>
          </a:p>
          <a:p>
            <a:r>
              <a:rPr lang="en-US" dirty="0">
                <a:latin typeface="Calibri"/>
                <a:cs typeface="Calibri"/>
              </a:rPr>
              <a:t> </a:t>
            </a:r>
            <a:r>
              <a:rPr lang="en-US" dirty="0" smtClean="0">
                <a:latin typeface="Calibri"/>
                <a:cs typeface="Calibri"/>
              </a:rPr>
              <a:t>      - What kind of data in the archive ? </a:t>
            </a:r>
          </a:p>
          <a:p>
            <a:r>
              <a:rPr lang="en-US" dirty="0">
                <a:latin typeface="Calibri"/>
                <a:cs typeface="Calibri"/>
              </a:rPr>
              <a:t> </a:t>
            </a:r>
            <a:r>
              <a:rPr lang="en-US" dirty="0" smtClean="0">
                <a:latin typeface="Calibri"/>
                <a:cs typeface="Calibri"/>
              </a:rPr>
              <a:t>      - Archive Products Overview and  Visualization in HIPE</a:t>
            </a:r>
          </a:p>
          <a:p>
            <a:endParaRPr lang="en-US" dirty="0">
              <a:latin typeface="Calibri"/>
              <a:cs typeface="Calibri"/>
            </a:endParaRPr>
          </a:p>
          <a:p>
            <a:pPr marL="457200" indent="-457200">
              <a:lnSpc>
                <a:spcPct val="130000"/>
              </a:lnSpc>
              <a:buFont typeface="Wingdings" charset="2"/>
              <a:buChar char="§"/>
            </a:pPr>
            <a:r>
              <a:rPr lang="en-US" dirty="0" smtClean="0">
                <a:latin typeface="Calibri"/>
                <a:cs typeface="Calibri"/>
              </a:rPr>
              <a:t> </a:t>
            </a:r>
            <a:r>
              <a:rPr lang="en-US" u="sng" dirty="0" smtClean="0">
                <a:latin typeface="Calibri"/>
                <a:cs typeface="Calibri"/>
              </a:rPr>
              <a:t>Spectrometer</a:t>
            </a:r>
            <a:r>
              <a:rPr lang="en-US" dirty="0" smtClean="0">
                <a:latin typeface="Calibri"/>
                <a:cs typeface="Calibri"/>
              </a:rPr>
              <a:t>: </a:t>
            </a:r>
          </a:p>
          <a:p>
            <a:r>
              <a:rPr lang="en-US" dirty="0">
                <a:latin typeface="Calibri"/>
                <a:cs typeface="Calibri"/>
              </a:rPr>
              <a:t> </a:t>
            </a:r>
            <a:r>
              <a:rPr lang="en-US" dirty="0" smtClean="0">
                <a:latin typeface="Calibri"/>
                <a:cs typeface="Calibri"/>
              </a:rPr>
              <a:t>      - What kind of data in the archive ? </a:t>
            </a:r>
          </a:p>
          <a:p>
            <a:r>
              <a:rPr lang="en-US" dirty="0">
                <a:latin typeface="Calibri"/>
                <a:cs typeface="Calibri"/>
              </a:rPr>
              <a:t> </a:t>
            </a:r>
            <a:r>
              <a:rPr lang="en-US" dirty="0" smtClean="0">
                <a:latin typeface="Calibri"/>
                <a:cs typeface="Calibri"/>
              </a:rPr>
              <a:t>      - Archive Products Overview and Visualization in HIPE</a:t>
            </a:r>
          </a:p>
          <a:p>
            <a:endParaRPr lang="en-US" dirty="0">
              <a:latin typeface="Calibri"/>
              <a:cs typeface="Calibri"/>
            </a:endParaRPr>
          </a:p>
          <a:p>
            <a:pPr marL="342900" indent="-342900">
              <a:buFont typeface="Wingdings" charset="2"/>
              <a:buChar char="§"/>
            </a:pPr>
            <a:r>
              <a:rPr lang="en-US" dirty="0" smtClean="0">
                <a:latin typeface="Calibri"/>
                <a:cs typeface="Calibri"/>
              </a:rPr>
              <a:t> PACS Calibration </a:t>
            </a:r>
          </a:p>
          <a:p>
            <a:pPr marL="342900" indent="-342900">
              <a:buFont typeface="Wingdings" charset="2"/>
              <a:buChar char="§"/>
            </a:pPr>
            <a:endParaRPr lang="en-US" dirty="0">
              <a:latin typeface="Calibri"/>
              <a:cs typeface="Calibri"/>
            </a:endParaRPr>
          </a:p>
          <a:p>
            <a:pPr marL="342900" indent="-342900">
              <a:buFont typeface="Wingdings" charset="2"/>
              <a:buChar char="§"/>
            </a:pPr>
            <a:r>
              <a:rPr lang="en-US" dirty="0" smtClean="0">
                <a:latin typeface="Calibri"/>
                <a:cs typeface="Calibri"/>
              </a:rPr>
              <a:t> Herschel Pointing Error (</a:t>
            </a:r>
            <a:r>
              <a:rPr lang="en-US" dirty="0" smtClean="0">
                <a:latin typeface="Calibri"/>
                <a:cs typeface="Calibri"/>
                <a:sym typeface="Wingdings"/>
              </a:rPr>
              <a:t> particularly affecting PACS..) </a:t>
            </a:r>
            <a:endParaRPr lang="en-US" dirty="0" smtClean="0">
              <a:latin typeface="Calibri"/>
              <a:cs typeface="Calibri"/>
            </a:endParaRPr>
          </a:p>
          <a:p>
            <a:endParaRPr lang="en-US" dirty="0" smtClean="0">
              <a:latin typeface="Calibri"/>
              <a:cs typeface="Calibri"/>
            </a:endParaRPr>
          </a:p>
          <a:p>
            <a:pPr marL="342900" indent="-342900">
              <a:lnSpc>
                <a:spcPct val="130000"/>
              </a:lnSpc>
              <a:buFont typeface="Wingdings" charset="2"/>
              <a:buChar char="§"/>
            </a:pPr>
            <a:r>
              <a:rPr lang="en-US" dirty="0">
                <a:latin typeface="Calibri"/>
                <a:cs typeface="Calibri"/>
              </a:rPr>
              <a:t> </a:t>
            </a:r>
            <a:r>
              <a:rPr lang="en-US" dirty="0" smtClean="0">
                <a:latin typeface="Calibri"/>
                <a:cs typeface="Calibri"/>
              </a:rPr>
              <a:t> Visualization </a:t>
            </a:r>
            <a:r>
              <a:rPr lang="en-US" i="1" dirty="0" smtClean="0">
                <a:latin typeface="Calibri"/>
                <a:cs typeface="Calibri"/>
              </a:rPr>
              <a:t>outside </a:t>
            </a:r>
            <a:r>
              <a:rPr lang="en-US" dirty="0" smtClean="0">
                <a:latin typeface="Calibri"/>
                <a:cs typeface="Calibri"/>
              </a:rPr>
              <a:t>HIPE: example with RGB image</a:t>
            </a:r>
          </a:p>
          <a:p>
            <a:r>
              <a:rPr lang="en-US" dirty="0" smtClean="0">
                <a:latin typeface="Calibri"/>
                <a:cs typeface="Calibri"/>
              </a:rPr>
              <a:t> </a:t>
            </a:r>
          </a:p>
          <a:p>
            <a:pPr marL="342900" indent="-342900">
              <a:lnSpc>
                <a:spcPct val="130000"/>
              </a:lnSpc>
              <a:buFont typeface="Wingdings" charset="2"/>
              <a:buChar char="§"/>
            </a:pPr>
            <a:r>
              <a:rPr lang="en-US" dirty="0">
                <a:latin typeface="Calibri"/>
                <a:cs typeface="Calibri"/>
              </a:rPr>
              <a:t> </a:t>
            </a:r>
            <a:r>
              <a:rPr lang="en-US" dirty="0" smtClean="0">
                <a:latin typeface="Calibri"/>
                <a:cs typeface="Calibri"/>
              </a:rPr>
              <a:t> Documentation </a:t>
            </a:r>
          </a:p>
          <a:p>
            <a:pPr>
              <a:lnSpc>
                <a:spcPct val="130000"/>
              </a:lnSpc>
            </a:pPr>
            <a:endParaRPr lang="en-US" dirty="0" smtClean="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23288692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33835" y="863358"/>
            <a:ext cx="9793595" cy="1015663"/>
          </a:xfrm>
          <a:prstGeom prst="rect">
            <a:avLst/>
          </a:prstGeom>
          <a:noFill/>
        </p:spPr>
        <p:txBody>
          <a:bodyPr wrap="square" rtlCol="0">
            <a:spAutoFit/>
          </a:bodyPr>
          <a:lstStyle/>
          <a:p>
            <a:pPr algn="ctr"/>
            <a:r>
              <a:rPr lang="en-US" sz="3400" b="1" dirty="0" smtClean="0">
                <a:solidFill>
                  <a:schemeClr val="tx2">
                    <a:lumMod val="75000"/>
                    <a:lumOff val="25000"/>
                  </a:schemeClr>
                </a:solidFill>
                <a:latin typeface="Calibri"/>
                <a:cs typeface="Calibri"/>
              </a:rPr>
              <a:t>What kind of data in the archive ? </a:t>
            </a:r>
          </a:p>
          <a:p>
            <a:pPr algn="ctr"/>
            <a:endParaRPr lang="en-US" sz="2600" b="1" dirty="0" smtClean="0">
              <a:solidFill>
                <a:schemeClr val="tx2">
                  <a:lumMod val="75000"/>
                  <a:lumOff val="25000"/>
                </a:schemeClr>
              </a:solidFill>
              <a:latin typeface="Calibri"/>
              <a:cs typeface="Calibri"/>
            </a:endParaRPr>
          </a:p>
        </p:txBody>
      </p:sp>
      <p:sp>
        <p:nvSpPr>
          <p:cNvPr id="3" name="TextBox 2"/>
          <p:cNvSpPr txBox="1"/>
          <p:nvPr/>
        </p:nvSpPr>
        <p:spPr>
          <a:xfrm>
            <a:off x="288275" y="2431652"/>
            <a:ext cx="8471839" cy="707886"/>
          </a:xfrm>
          <a:prstGeom prst="rect">
            <a:avLst/>
          </a:prstGeom>
          <a:noFill/>
        </p:spPr>
        <p:txBody>
          <a:bodyPr wrap="square" rtlCol="0">
            <a:spAutoFit/>
          </a:bodyPr>
          <a:lstStyle/>
          <a:p>
            <a:r>
              <a:rPr lang="en-US" sz="2000" u="sng" dirty="0" smtClean="0">
                <a:solidFill>
                  <a:srgbClr val="FF0000"/>
                </a:solidFill>
                <a:latin typeface="Calibri"/>
                <a:cs typeface="Calibri"/>
              </a:rPr>
              <a:t>Line Spectroscopy </a:t>
            </a:r>
            <a:r>
              <a:rPr lang="en-US" sz="2000" dirty="0" smtClean="0">
                <a:solidFill>
                  <a:srgbClr val="FF0000"/>
                </a:solidFill>
                <a:latin typeface="Calibri"/>
                <a:cs typeface="Calibri"/>
              </a:rPr>
              <a:t>- </a:t>
            </a:r>
            <a:r>
              <a:rPr lang="en-US" sz="2000" dirty="0" smtClean="0">
                <a:latin typeface="Calibri"/>
                <a:cs typeface="Calibri"/>
              </a:rPr>
              <a:t>short wavelength coverage, multiple lines: 1. chop-nod (pointed/raster); 2. un-chopped  (pointed/raster)</a:t>
            </a:r>
            <a:endParaRPr lang="en-US" sz="2000" dirty="0">
              <a:solidFill>
                <a:srgbClr val="FF0000"/>
              </a:solidFill>
              <a:latin typeface="Calibri"/>
              <a:cs typeface="Calibri"/>
            </a:endParaRPr>
          </a:p>
        </p:txBody>
      </p:sp>
      <p:sp>
        <p:nvSpPr>
          <p:cNvPr id="9" name="TextBox 8"/>
          <p:cNvSpPr txBox="1"/>
          <p:nvPr/>
        </p:nvSpPr>
        <p:spPr>
          <a:xfrm>
            <a:off x="256123" y="3772886"/>
            <a:ext cx="8855725" cy="707886"/>
          </a:xfrm>
          <a:prstGeom prst="rect">
            <a:avLst/>
          </a:prstGeom>
          <a:noFill/>
        </p:spPr>
        <p:txBody>
          <a:bodyPr wrap="square" rtlCol="0">
            <a:spAutoFit/>
          </a:bodyPr>
          <a:lstStyle/>
          <a:p>
            <a:r>
              <a:rPr lang="en-US" sz="2000" u="sng" dirty="0" smtClean="0">
                <a:solidFill>
                  <a:srgbClr val="FF0000"/>
                </a:solidFill>
                <a:latin typeface="Calibri"/>
                <a:cs typeface="Calibri"/>
              </a:rPr>
              <a:t>Range Spectroscopy </a:t>
            </a:r>
            <a:r>
              <a:rPr lang="en-US" sz="2000" dirty="0" smtClean="0">
                <a:solidFill>
                  <a:srgbClr val="FF0000"/>
                </a:solidFill>
                <a:latin typeface="Calibri"/>
                <a:cs typeface="Calibri"/>
              </a:rPr>
              <a:t>- </a:t>
            </a:r>
            <a:r>
              <a:rPr lang="en-US" sz="2000" dirty="0" smtClean="0">
                <a:latin typeface="Calibri"/>
                <a:cs typeface="Calibri"/>
              </a:rPr>
              <a:t>broader wavelength coverage, multiple ranges: 1. chop-nod (pointed/raster); 2. un-chopped  (pointed/raster) </a:t>
            </a:r>
            <a:endParaRPr lang="en-US" sz="2000" dirty="0">
              <a:solidFill>
                <a:srgbClr val="FF0000"/>
              </a:solidFill>
              <a:latin typeface="Calibri"/>
              <a:cs typeface="Calibri"/>
            </a:endParaRPr>
          </a:p>
        </p:txBody>
      </p:sp>
    </p:spTree>
    <p:extLst>
      <p:ext uri="{BB962C8B-B14F-4D97-AF65-F5344CB8AC3E}">
        <p14:creationId xmlns:p14="http://schemas.microsoft.com/office/powerpoint/2010/main" val="9581302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25947" y="666158"/>
            <a:ext cx="9793595" cy="1015663"/>
          </a:xfrm>
          <a:prstGeom prst="rect">
            <a:avLst/>
          </a:prstGeom>
          <a:noFill/>
        </p:spPr>
        <p:txBody>
          <a:bodyPr wrap="square" rtlCol="0">
            <a:spAutoFit/>
          </a:bodyPr>
          <a:lstStyle/>
          <a:p>
            <a:pPr algn="ctr"/>
            <a:r>
              <a:rPr lang="en-US" sz="3400" b="1" dirty="0" smtClean="0">
                <a:solidFill>
                  <a:schemeClr val="tx2">
                    <a:lumMod val="75000"/>
                    <a:lumOff val="25000"/>
                  </a:schemeClr>
                </a:solidFill>
                <a:latin typeface="Calibri"/>
                <a:cs typeface="Calibri"/>
              </a:rPr>
              <a:t>What kind of data in the archive ?  - </a:t>
            </a:r>
            <a:r>
              <a:rPr lang="en-US" sz="3400" b="1" i="1" dirty="0" smtClean="0">
                <a:solidFill>
                  <a:schemeClr val="tx2">
                    <a:lumMod val="75000"/>
                    <a:lumOff val="25000"/>
                  </a:schemeClr>
                </a:solidFill>
                <a:latin typeface="Calibri"/>
                <a:cs typeface="Calibri"/>
              </a:rPr>
              <a:t>cont.</a:t>
            </a:r>
            <a:endParaRPr lang="en-US" sz="3400" b="1" dirty="0" smtClean="0">
              <a:solidFill>
                <a:schemeClr val="tx2">
                  <a:lumMod val="75000"/>
                  <a:lumOff val="25000"/>
                </a:schemeClr>
              </a:solidFill>
              <a:latin typeface="Calibri"/>
              <a:cs typeface="Calibri"/>
            </a:endParaRPr>
          </a:p>
          <a:p>
            <a:pPr algn="ctr"/>
            <a:endParaRPr lang="en-US" sz="2600" b="1" dirty="0" smtClean="0">
              <a:solidFill>
                <a:schemeClr val="tx2">
                  <a:lumMod val="75000"/>
                  <a:lumOff val="25000"/>
                </a:schemeClr>
              </a:solidFill>
              <a:latin typeface="Calibri"/>
              <a:cs typeface="Calibri"/>
            </a:endParaRPr>
          </a:p>
        </p:txBody>
      </p:sp>
      <p:sp>
        <p:nvSpPr>
          <p:cNvPr id="4" name="TextBox 3"/>
          <p:cNvSpPr txBox="1"/>
          <p:nvPr/>
        </p:nvSpPr>
        <p:spPr>
          <a:xfrm>
            <a:off x="1278011" y="1607697"/>
            <a:ext cx="8029761" cy="369332"/>
          </a:xfrm>
          <a:prstGeom prst="rect">
            <a:avLst/>
          </a:prstGeom>
          <a:noFill/>
        </p:spPr>
        <p:txBody>
          <a:bodyPr wrap="square" rtlCol="0">
            <a:spAutoFit/>
          </a:bodyPr>
          <a:lstStyle/>
          <a:p>
            <a:r>
              <a:rPr lang="en-US" dirty="0" smtClean="0">
                <a:solidFill>
                  <a:srgbClr val="FF0000"/>
                </a:solidFill>
                <a:latin typeface="Calibri"/>
                <a:cs typeface="Calibri"/>
              </a:rPr>
              <a:t>Both line and range observations </a:t>
            </a:r>
            <a:r>
              <a:rPr lang="en-US" dirty="0" smtClean="0">
                <a:latin typeface="Calibri"/>
                <a:cs typeface="Calibri"/>
              </a:rPr>
              <a:t>can be </a:t>
            </a:r>
            <a:r>
              <a:rPr lang="en-US" u="sng" dirty="0" smtClean="0">
                <a:latin typeface="Calibri"/>
                <a:cs typeface="Calibri"/>
              </a:rPr>
              <a:t>chop-nod</a:t>
            </a:r>
            <a:r>
              <a:rPr lang="en-US" dirty="0" smtClean="0">
                <a:latin typeface="Calibri"/>
                <a:cs typeface="Calibri"/>
              </a:rPr>
              <a:t> or </a:t>
            </a:r>
            <a:r>
              <a:rPr lang="en-US" u="sng" dirty="0" err="1" smtClean="0">
                <a:latin typeface="Calibri"/>
                <a:cs typeface="Calibri"/>
              </a:rPr>
              <a:t>unchop</a:t>
            </a:r>
            <a:r>
              <a:rPr lang="en-US" dirty="0" smtClean="0">
                <a:latin typeface="Calibri"/>
                <a:cs typeface="Calibri"/>
              </a:rPr>
              <a:t> </a:t>
            </a:r>
            <a:endParaRPr lang="en-US" dirty="0">
              <a:latin typeface="Calibri"/>
              <a:cs typeface="Calibri"/>
            </a:endParaRPr>
          </a:p>
        </p:txBody>
      </p:sp>
      <p:sp>
        <p:nvSpPr>
          <p:cNvPr id="10" name="TextBox 9"/>
          <p:cNvSpPr txBox="1"/>
          <p:nvPr/>
        </p:nvSpPr>
        <p:spPr>
          <a:xfrm>
            <a:off x="1961222" y="2210315"/>
            <a:ext cx="2298810" cy="400110"/>
          </a:xfrm>
          <a:prstGeom prst="rect">
            <a:avLst/>
          </a:prstGeom>
          <a:noFill/>
        </p:spPr>
        <p:txBody>
          <a:bodyPr wrap="square" rtlCol="0">
            <a:spAutoFit/>
          </a:bodyPr>
          <a:lstStyle/>
          <a:p>
            <a:r>
              <a:rPr lang="en-US" sz="2000" u="sng" dirty="0" smtClean="0">
                <a:solidFill>
                  <a:srgbClr val="FF0000"/>
                </a:solidFill>
                <a:latin typeface="Calibri"/>
                <a:cs typeface="Calibri"/>
              </a:rPr>
              <a:t>Chop-nod</a:t>
            </a:r>
            <a:endParaRPr lang="en-US" sz="2000" u="sng" dirty="0">
              <a:solidFill>
                <a:srgbClr val="FF0000"/>
              </a:solidFill>
              <a:latin typeface="Calibri"/>
              <a:cs typeface="Calibri"/>
            </a:endParaRPr>
          </a:p>
        </p:txBody>
      </p:sp>
      <p:sp>
        <p:nvSpPr>
          <p:cNvPr id="11" name="TextBox 10"/>
          <p:cNvSpPr txBox="1"/>
          <p:nvPr/>
        </p:nvSpPr>
        <p:spPr>
          <a:xfrm>
            <a:off x="5891388" y="2210316"/>
            <a:ext cx="2298810" cy="400110"/>
          </a:xfrm>
          <a:prstGeom prst="rect">
            <a:avLst/>
          </a:prstGeom>
          <a:noFill/>
        </p:spPr>
        <p:txBody>
          <a:bodyPr wrap="square" rtlCol="0">
            <a:spAutoFit/>
          </a:bodyPr>
          <a:lstStyle/>
          <a:p>
            <a:r>
              <a:rPr lang="en-US" sz="2000" u="sng" dirty="0" smtClean="0">
                <a:solidFill>
                  <a:srgbClr val="FF0000"/>
                </a:solidFill>
                <a:latin typeface="Calibri"/>
                <a:cs typeface="Calibri"/>
              </a:rPr>
              <a:t>Un-chopped</a:t>
            </a:r>
            <a:endParaRPr lang="en-US" sz="2000" u="sng" dirty="0">
              <a:solidFill>
                <a:srgbClr val="FF0000"/>
              </a:solidFill>
              <a:latin typeface="Calibri"/>
              <a:cs typeface="Calibri"/>
            </a:endParaRPr>
          </a:p>
        </p:txBody>
      </p:sp>
      <p:pic>
        <p:nvPicPr>
          <p:cNvPr id="13" name="Picture 12" descr="un-chopped_A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968" y="2899425"/>
            <a:ext cx="3875039" cy="2468880"/>
          </a:xfrm>
          <a:prstGeom prst="rect">
            <a:avLst/>
          </a:prstGeom>
        </p:spPr>
      </p:pic>
      <p:pic>
        <p:nvPicPr>
          <p:cNvPr id="15" name="Picture 14" descr="chop_nod_A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01" y="2899425"/>
            <a:ext cx="3977465" cy="2468880"/>
          </a:xfrm>
          <a:prstGeom prst="rect">
            <a:avLst/>
          </a:prstGeom>
        </p:spPr>
      </p:pic>
      <p:cxnSp>
        <p:nvCxnSpPr>
          <p:cNvPr id="16" name="Straight Connector 15"/>
          <p:cNvCxnSpPr/>
          <p:nvPr/>
        </p:nvCxnSpPr>
        <p:spPr>
          <a:xfrm>
            <a:off x="4557432" y="2282676"/>
            <a:ext cx="16076" cy="3927857"/>
          </a:xfrm>
          <a:prstGeom prst="line">
            <a:avLst/>
          </a:prstGeom>
          <a:ln w="25400" cmpd="sng">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7773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25947" y="658270"/>
            <a:ext cx="9793595" cy="615553"/>
          </a:xfrm>
          <a:prstGeom prst="rect">
            <a:avLst/>
          </a:prstGeom>
          <a:noFill/>
        </p:spPr>
        <p:txBody>
          <a:bodyPr wrap="square" rtlCol="0">
            <a:spAutoFit/>
          </a:bodyPr>
          <a:lstStyle/>
          <a:p>
            <a:pPr algn="ctr"/>
            <a:r>
              <a:rPr lang="en-US" sz="3400" b="1" dirty="0" smtClean="0">
                <a:solidFill>
                  <a:schemeClr val="tx2">
                    <a:lumMod val="75000"/>
                    <a:lumOff val="25000"/>
                  </a:schemeClr>
                </a:solidFill>
                <a:latin typeface="Calibri"/>
                <a:cs typeface="Calibri"/>
              </a:rPr>
              <a:t>What kind of data in the archive ? – </a:t>
            </a:r>
            <a:r>
              <a:rPr lang="en-US" sz="3400" b="1" i="1" dirty="0" smtClean="0">
                <a:solidFill>
                  <a:schemeClr val="tx2">
                    <a:lumMod val="75000"/>
                    <a:lumOff val="25000"/>
                  </a:schemeClr>
                </a:solidFill>
                <a:latin typeface="Calibri"/>
                <a:cs typeface="Calibri"/>
              </a:rPr>
              <a:t>cont.</a:t>
            </a:r>
            <a:endParaRPr lang="en-US" sz="3400" b="1" dirty="0" smtClean="0">
              <a:solidFill>
                <a:schemeClr val="tx2">
                  <a:lumMod val="75000"/>
                  <a:lumOff val="25000"/>
                </a:schemeClr>
              </a:solidFill>
              <a:latin typeface="Calibri"/>
              <a:cs typeface="Calibri"/>
            </a:endParaRPr>
          </a:p>
        </p:txBody>
      </p:sp>
      <p:sp>
        <p:nvSpPr>
          <p:cNvPr id="4" name="TextBox 3"/>
          <p:cNvSpPr txBox="1"/>
          <p:nvPr/>
        </p:nvSpPr>
        <p:spPr>
          <a:xfrm>
            <a:off x="1278011" y="1607697"/>
            <a:ext cx="8029761" cy="369332"/>
          </a:xfrm>
          <a:prstGeom prst="rect">
            <a:avLst/>
          </a:prstGeom>
          <a:noFill/>
        </p:spPr>
        <p:txBody>
          <a:bodyPr wrap="square" rtlCol="0">
            <a:spAutoFit/>
          </a:bodyPr>
          <a:lstStyle/>
          <a:p>
            <a:r>
              <a:rPr lang="en-US" dirty="0" smtClean="0">
                <a:solidFill>
                  <a:srgbClr val="FF0000"/>
                </a:solidFill>
                <a:latin typeface="Calibri"/>
                <a:cs typeface="Calibri"/>
              </a:rPr>
              <a:t>Both line and range observations </a:t>
            </a:r>
            <a:r>
              <a:rPr lang="en-US" dirty="0" smtClean="0">
                <a:latin typeface="Calibri"/>
                <a:cs typeface="Calibri"/>
              </a:rPr>
              <a:t>can be </a:t>
            </a:r>
            <a:r>
              <a:rPr lang="en-US" u="sng" dirty="0" smtClean="0">
                <a:latin typeface="Calibri"/>
                <a:cs typeface="Calibri"/>
              </a:rPr>
              <a:t>pointed</a:t>
            </a:r>
            <a:r>
              <a:rPr lang="en-US" dirty="0" smtClean="0">
                <a:latin typeface="Calibri"/>
                <a:cs typeface="Calibri"/>
              </a:rPr>
              <a:t> or </a:t>
            </a:r>
            <a:r>
              <a:rPr lang="en-US" u="sng" dirty="0" smtClean="0">
                <a:latin typeface="Calibri"/>
                <a:cs typeface="Calibri"/>
              </a:rPr>
              <a:t>raster </a:t>
            </a:r>
            <a:endParaRPr lang="en-US" u="sng" dirty="0">
              <a:latin typeface="Calibri"/>
              <a:cs typeface="Calibri"/>
            </a:endParaRPr>
          </a:p>
        </p:txBody>
      </p:sp>
      <p:sp>
        <p:nvSpPr>
          <p:cNvPr id="10" name="TextBox 9"/>
          <p:cNvSpPr txBox="1"/>
          <p:nvPr/>
        </p:nvSpPr>
        <p:spPr>
          <a:xfrm>
            <a:off x="1961222" y="2210315"/>
            <a:ext cx="2298810" cy="400110"/>
          </a:xfrm>
          <a:prstGeom prst="rect">
            <a:avLst/>
          </a:prstGeom>
          <a:noFill/>
        </p:spPr>
        <p:txBody>
          <a:bodyPr wrap="square" rtlCol="0">
            <a:spAutoFit/>
          </a:bodyPr>
          <a:lstStyle/>
          <a:p>
            <a:r>
              <a:rPr lang="en-US" sz="2000" u="sng" dirty="0" smtClean="0">
                <a:solidFill>
                  <a:srgbClr val="FF0000"/>
                </a:solidFill>
                <a:latin typeface="Calibri"/>
                <a:cs typeface="Calibri"/>
              </a:rPr>
              <a:t>Pointed</a:t>
            </a:r>
            <a:endParaRPr lang="en-US" sz="2000" u="sng" dirty="0">
              <a:solidFill>
                <a:srgbClr val="FF0000"/>
              </a:solidFill>
              <a:latin typeface="Calibri"/>
              <a:cs typeface="Calibri"/>
            </a:endParaRPr>
          </a:p>
        </p:txBody>
      </p:sp>
      <p:sp>
        <p:nvSpPr>
          <p:cNvPr id="11" name="TextBox 10"/>
          <p:cNvSpPr txBox="1"/>
          <p:nvPr/>
        </p:nvSpPr>
        <p:spPr>
          <a:xfrm>
            <a:off x="5891388" y="2210316"/>
            <a:ext cx="2298810" cy="400110"/>
          </a:xfrm>
          <a:prstGeom prst="rect">
            <a:avLst/>
          </a:prstGeom>
          <a:noFill/>
        </p:spPr>
        <p:txBody>
          <a:bodyPr wrap="square" rtlCol="0">
            <a:spAutoFit/>
          </a:bodyPr>
          <a:lstStyle/>
          <a:p>
            <a:r>
              <a:rPr lang="en-US" sz="2000" u="sng" dirty="0" smtClean="0">
                <a:solidFill>
                  <a:srgbClr val="FF0000"/>
                </a:solidFill>
                <a:latin typeface="Calibri"/>
                <a:cs typeface="Calibri"/>
              </a:rPr>
              <a:t>Raster (</a:t>
            </a:r>
            <a:r>
              <a:rPr lang="en-US" sz="2000" u="sng" dirty="0" smtClean="0">
                <a:solidFill>
                  <a:srgbClr val="FF0000"/>
                </a:solidFill>
                <a:latin typeface="Calibri"/>
                <a:cs typeface="Calibri"/>
                <a:sym typeface="Wingdings"/>
              </a:rPr>
              <a:t> mapping)</a:t>
            </a:r>
            <a:endParaRPr lang="en-US" sz="2000" u="sng" dirty="0">
              <a:solidFill>
                <a:srgbClr val="FF0000"/>
              </a:solidFill>
              <a:latin typeface="Calibri"/>
              <a:cs typeface="Calibri"/>
            </a:endParaRPr>
          </a:p>
        </p:txBody>
      </p:sp>
      <p:pic>
        <p:nvPicPr>
          <p:cNvPr id="2" name="Picture 1" descr="line_mapping_A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166" y="2732751"/>
            <a:ext cx="3909184" cy="3200400"/>
          </a:xfrm>
          <a:prstGeom prst="rect">
            <a:avLst/>
          </a:prstGeom>
        </p:spPr>
      </p:pic>
      <p:pic>
        <p:nvPicPr>
          <p:cNvPr id="3" name="Picture 2" descr="line_pointed_A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75" y="2732751"/>
            <a:ext cx="4054708" cy="3200400"/>
          </a:xfrm>
          <a:prstGeom prst="rect">
            <a:avLst/>
          </a:prstGeom>
        </p:spPr>
      </p:pic>
      <p:cxnSp>
        <p:nvCxnSpPr>
          <p:cNvPr id="14" name="Straight Connector 13"/>
          <p:cNvCxnSpPr/>
          <p:nvPr/>
        </p:nvCxnSpPr>
        <p:spPr>
          <a:xfrm>
            <a:off x="4557432" y="2210315"/>
            <a:ext cx="16076" cy="4147350"/>
          </a:xfrm>
          <a:prstGeom prst="line">
            <a:avLst/>
          </a:prstGeom>
          <a:ln w="25400" cmpd="sng">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6083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9" name="TextBox 8"/>
          <p:cNvSpPr txBox="1"/>
          <p:nvPr/>
        </p:nvSpPr>
        <p:spPr>
          <a:xfrm>
            <a:off x="-225947" y="631068"/>
            <a:ext cx="9793595" cy="1138773"/>
          </a:xfrm>
          <a:prstGeom prst="rect">
            <a:avLst/>
          </a:prstGeom>
          <a:noFill/>
          <a:ln>
            <a:noFill/>
          </a:ln>
        </p:spPr>
        <p:txBody>
          <a:bodyPr wrap="square" rtlCol="0">
            <a:spAutoFit/>
          </a:bodyPr>
          <a:lstStyle/>
          <a:p>
            <a:pPr algn="ctr"/>
            <a:r>
              <a:rPr lang="en-US" sz="4000" b="1" dirty="0" smtClean="0">
                <a:solidFill>
                  <a:schemeClr val="tx2">
                    <a:lumMod val="75000"/>
                    <a:lumOff val="25000"/>
                  </a:schemeClr>
                </a:solidFill>
                <a:latin typeface="Calibri"/>
                <a:cs typeface="Calibri"/>
              </a:rPr>
              <a:t>PACS Spectrometer Archived Products </a:t>
            </a:r>
          </a:p>
          <a:p>
            <a:pPr algn="ctr"/>
            <a:endParaRPr lang="en-US" sz="2800" b="1" dirty="0" smtClean="0">
              <a:solidFill>
                <a:schemeClr val="tx2">
                  <a:lumMod val="75000"/>
                  <a:lumOff val="25000"/>
                </a:schemeClr>
              </a:solidFill>
              <a:latin typeface="Calibri"/>
              <a:cs typeface="Calibri"/>
            </a:endParaRPr>
          </a:p>
        </p:txBody>
      </p:sp>
      <p:pic>
        <p:nvPicPr>
          <p:cNvPr id="2" name="Picture 1" descr="summary_levels_spe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9841"/>
            <a:ext cx="9144000" cy="3770344"/>
          </a:xfrm>
          <a:prstGeom prst="rect">
            <a:avLst/>
          </a:prstGeom>
        </p:spPr>
      </p:pic>
      <p:cxnSp>
        <p:nvCxnSpPr>
          <p:cNvPr id="4" name="Straight Arrow Connector 3"/>
          <p:cNvCxnSpPr/>
          <p:nvPr/>
        </p:nvCxnSpPr>
        <p:spPr>
          <a:xfrm flipH="1">
            <a:off x="3431533" y="4662204"/>
            <a:ext cx="1765304" cy="1201606"/>
          </a:xfrm>
          <a:prstGeom prst="straightConnector1">
            <a:avLst/>
          </a:prstGeom>
          <a:ln w="28575" cmpd="sng">
            <a:solidFill>
              <a:schemeClr val="tx2">
                <a:lumMod val="50000"/>
                <a:lumOff val="50000"/>
              </a:schemeClr>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350734" y="5863810"/>
            <a:ext cx="1792324" cy="369332"/>
          </a:xfrm>
          <a:prstGeom prst="rect">
            <a:avLst/>
          </a:prstGeom>
          <a:noFill/>
        </p:spPr>
        <p:txBody>
          <a:bodyPr wrap="square" rtlCol="0">
            <a:spAutoFit/>
          </a:bodyPr>
          <a:lstStyle/>
          <a:p>
            <a:pPr algn="ctr"/>
            <a:r>
              <a:rPr lang="en-US" dirty="0" smtClean="0">
                <a:solidFill>
                  <a:schemeClr val="tx2">
                    <a:lumMod val="50000"/>
                    <a:lumOff val="50000"/>
                  </a:schemeClr>
                </a:solidFill>
                <a:latin typeface="Calibri"/>
                <a:cs typeface="Calibri"/>
              </a:rPr>
              <a:t>L1 </a:t>
            </a:r>
            <a:r>
              <a:rPr lang="en-US" dirty="0" err="1" smtClean="0">
                <a:solidFill>
                  <a:schemeClr val="tx2">
                    <a:lumMod val="50000"/>
                    <a:lumOff val="50000"/>
                  </a:schemeClr>
                </a:solidFill>
                <a:latin typeface="Calibri"/>
                <a:cs typeface="Calibri"/>
              </a:rPr>
              <a:t>pacsCUBE</a:t>
            </a:r>
            <a:endParaRPr lang="en-US" dirty="0">
              <a:solidFill>
                <a:schemeClr val="tx2">
                  <a:lumMod val="50000"/>
                  <a:lumOff val="50000"/>
                </a:schemeClr>
              </a:solidFill>
              <a:latin typeface="Calibri"/>
              <a:cs typeface="Calibri"/>
            </a:endParaRPr>
          </a:p>
        </p:txBody>
      </p:sp>
      <p:cxnSp>
        <p:nvCxnSpPr>
          <p:cNvPr id="14" name="Straight Arrow Connector 13"/>
          <p:cNvCxnSpPr/>
          <p:nvPr/>
        </p:nvCxnSpPr>
        <p:spPr>
          <a:xfrm flipH="1">
            <a:off x="6088494" y="4662204"/>
            <a:ext cx="783579" cy="1201606"/>
          </a:xfrm>
          <a:prstGeom prst="straightConnector1">
            <a:avLst/>
          </a:prstGeom>
          <a:ln w="28575" cmpd="sng">
            <a:solidFill>
              <a:schemeClr val="tx2">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98903" y="5863080"/>
            <a:ext cx="1792324" cy="369332"/>
          </a:xfrm>
          <a:prstGeom prst="rect">
            <a:avLst/>
          </a:prstGeom>
          <a:noFill/>
        </p:spPr>
        <p:txBody>
          <a:bodyPr wrap="square" rtlCol="0">
            <a:spAutoFit/>
          </a:bodyPr>
          <a:lstStyle/>
          <a:p>
            <a:r>
              <a:rPr lang="en-US" dirty="0" smtClean="0">
                <a:solidFill>
                  <a:schemeClr val="tx2">
                    <a:lumMod val="50000"/>
                    <a:lumOff val="50000"/>
                  </a:schemeClr>
                </a:solidFill>
                <a:latin typeface="Calibri"/>
                <a:cs typeface="Calibri"/>
              </a:rPr>
              <a:t>L2 </a:t>
            </a:r>
            <a:r>
              <a:rPr lang="en-US" dirty="0" err="1" smtClean="0">
                <a:solidFill>
                  <a:schemeClr val="tx2">
                    <a:lumMod val="50000"/>
                    <a:lumOff val="50000"/>
                  </a:schemeClr>
                </a:solidFill>
                <a:latin typeface="Calibri"/>
                <a:cs typeface="Calibri"/>
              </a:rPr>
              <a:t>rebinnedCUBE</a:t>
            </a:r>
            <a:endParaRPr lang="en-US" dirty="0">
              <a:solidFill>
                <a:schemeClr val="tx2">
                  <a:lumMod val="50000"/>
                  <a:lumOff val="50000"/>
                </a:schemeClr>
              </a:solidFill>
              <a:latin typeface="Calibri"/>
              <a:cs typeface="Calibri"/>
            </a:endParaRPr>
          </a:p>
        </p:txBody>
      </p:sp>
      <p:sp>
        <p:nvSpPr>
          <p:cNvPr id="17" name="TextBox 16"/>
          <p:cNvSpPr txBox="1"/>
          <p:nvPr/>
        </p:nvSpPr>
        <p:spPr>
          <a:xfrm>
            <a:off x="7024468" y="5818011"/>
            <a:ext cx="1990002" cy="369332"/>
          </a:xfrm>
          <a:prstGeom prst="rect">
            <a:avLst/>
          </a:prstGeom>
          <a:noFill/>
        </p:spPr>
        <p:txBody>
          <a:bodyPr wrap="square" rtlCol="0">
            <a:spAutoFit/>
          </a:bodyPr>
          <a:lstStyle/>
          <a:p>
            <a:pPr algn="ctr"/>
            <a:r>
              <a:rPr lang="en-US" dirty="0" smtClean="0">
                <a:solidFill>
                  <a:schemeClr val="tx2">
                    <a:lumMod val="50000"/>
                    <a:lumOff val="50000"/>
                  </a:schemeClr>
                </a:solidFill>
                <a:latin typeface="Calibri"/>
                <a:cs typeface="Calibri"/>
              </a:rPr>
              <a:t> L2 </a:t>
            </a:r>
            <a:r>
              <a:rPr lang="en-US" dirty="0" err="1" smtClean="0">
                <a:solidFill>
                  <a:schemeClr val="tx2">
                    <a:lumMod val="50000"/>
                    <a:lumOff val="50000"/>
                  </a:schemeClr>
                </a:solidFill>
                <a:latin typeface="Calibri"/>
                <a:cs typeface="Calibri"/>
              </a:rPr>
              <a:t>projectedCUBE</a:t>
            </a:r>
            <a:endParaRPr lang="en-US" dirty="0">
              <a:solidFill>
                <a:schemeClr val="tx2">
                  <a:lumMod val="50000"/>
                  <a:lumOff val="50000"/>
                </a:schemeClr>
              </a:solidFill>
              <a:latin typeface="Calibri"/>
              <a:cs typeface="Calibri"/>
            </a:endParaRPr>
          </a:p>
        </p:txBody>
      </p:sp>
      <p:cxnSp>
        <p:nvCxnSpPr>
          <p:cNvPr id="21" name="Straight Arrow Connector 20"/>
          <p:cNvCxnSpPr>
            <a:endCxn id="17" idx="0"/>
          </p:cNvCxnSpPr>
          <p:nvPr/>
        </p:nvCxnSpPr>
        <p:spPr>
          <a:xfrm flipH="1">
            <a:off x="8019469" y="5251307"/>
            <a:ext cx="14464" cy="566704"/>
          </a:xfrm>
          <a:prstGeom prst="straightConnector1">
            <a:avLst/>
          </a:prstGeom>
          <a:ln w="28575" cmpd="sng">
            <a:solidFill>
              <a:schemeClr val="tx2">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8275" y="5678414"/>
            <a:ext cx="1792324" cy="369332"/>
          </a:xfrm>
          <a:prstGeom prst="rect">
            <a:avLst/>
          </a:prstGeom>
          <a:noFill/>
        </p:spPr>
        <p:txBody>
          <a:bodyPr wrap="square" rtlCol="0">
            <a:spAutoFit/>
          </a:bodyPr>
          <a:lstStyle/>
          <a:p>
            <a:pPr algn="ctr"/>
            <a:r>
              <a:rPr lang="en-US" dirty="0" smtClean="0">
                <a:solidFill>
                  <a:schemeClr val="tx2">
                    <a:lumMod val="50000"/>
                    <a:lumOff val="50000"/>
                  </a:schemeClr>
                </a:solidFill>
                <a:latin typeface="Calibri"/>
                <a:cs typeface="Calibri"/>
              </a:rPr>
              <a:t>L1 </a:t>
            </a:r>
            <a:r>
              <a:rPr lang="en-US" dirty="0" err="1" smtClean="0">
                <a:solidFill>
                  <a:schemeClr val="tx2">
                    <a:lumMod val="50000"/>
                    <a:lumOff val="50000"/>
                  </a:schemeClr>
                </a:solidFill>
                <a:latin typeface="Calibri"/>
                <a:cs typeface="Calibri"/>
              </a:rPr>
              <a:t>pacsFrames</a:t>
            </a:r>
            <a:endParaRPr lang="en-US" dirty="0">
              <a:solidFill>
                <a:schemeClr val="tx2">
                  <a:lumMod val="50000"/>
                  <a:lumOff val="50000"/>
                </a:schemeClr>
              </a:solidFill>
              <a:latin typeface="Calibri"/>
              <a:cs typeface="Calibri"/>
            </a:endParaRPr>
          </a:p>
        </p:txBody>
      </p:sp>
      <p:cxnSp>
        <p:nvCxnSpPr>
          <p:cNvPr id="25" name="Straight Arrow Connector 24"/>
          <p:cNvCxnSpPr/>
          <p:nvPr/>
        </p:nvCxnSpPr>
        <p:spPr>
          <a:xfrm flipH="1">
            <a:off x="1360004" y="4278509"/>
            <a:ext cx="1684243" cy="1399905"/>
          </a:xfrm>
          <a:prstGeom prst="straightConnector1">
            <a:avLst/>
          </a:prstGeom>
          <a:ln w="28575" cmpd="sng">
            <a:solidFill>
              <a:schemeClr val="tx2">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4625360" y="1615343"/>
            <a:ext cx="4131734" cy="4572000"/>
          </a:xfrm>
          <a:prstGeom prst="rect">
            <a:avLst/>
          </a:prstGeom>
        </p:spPr>
      </p:pic>
    </p:spTree>
    <p:extLst>
      <p:ext uri="{BB962C8B-B14F-4D97-AF65-F5344CB8AC3E}">
        <p14:creationId xmlns:p14="http://schemas.microsoft.com/office/powerpoint/2010/main" val="954882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 </a:t>
            </a:r>
            <a:endParaRPr lang="en-US" sz="2000" dirty="0">
              <a:solidFill>
                <a:schemeClr val="tx2">
                  <a:lumMod val="75000"/>
                  <a:lumOff val="25000"/>
                </a:schemeClr>
              </a:solidFill>
              <a:latin typeface="Calibri"/>
              <a:cs typeface="Calibri"/>
            </a:endParaRPr>
          </a:p>
        </p:txBody>
      </p:sp>
      <p:sp>
        <p:nvSpPr>
          <p:cNvPr id="7" name="Rectangle 6"/>
          <p:cNvSpPr/>
          <p:nvPr/>
        </p:nvSpPr>
        <p:spPr>
          <a:xfrm>
            <a:off x="270261" y="6589777"/>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1144580" y="430545"/>
            <a:ext cx="7187305" cy="584776"/>
          </a:xfrm>
          <a:prstGeom prst="rect">
            <a:avLst/>
          </a:prstGeom>
          <a:noFill/>
        </p:spPr>
        <p:txBody>
          <a:bodyPr wrap="square" rtlCol="0">
            <a:spAutoFit/>
          </a:bodyPr>
          <a:lstStyle/>
          <a:p>
            <a:r>
              <a:rPr lang="en-US" sz="3200" b="1" dirty="0" smtClean="0">
                <a:solidFill>
                  <a:schemeClr val="tx2">
                    <a:lumMod val="75000"/>
                    <a:lumOff val="25000"/>
                  </a:schemeClr>
                </a:solidFill>
                <a:latin typeface="Calibri"/>
                <a:cs typeface="Calibri"/>
              </a:rPr>
              <a:t>Example: AFGL490 – OBSID: 1342191353</a:t>
            </a:r>
            <a:endParaRPr lang="en-US" sz="3200" b="1" dirty="0">
              <a:solidFill>
                <a:schemeClr val="tx2">
                  <a:lumMod val="75000"/>
                  <a:lumOff val="25000"/>
                </a:schemeClr>
              </a:solidFill>
              <a:latin typeface="Calibri"/>
              <a:cs typeface="Calibri"/>
            </a:endParaRPr>
          </a:p>
        </p:txBody>
      </p:sp>
      <p:pic>
        <p:nvPicPr>
          <p:cNvPr id="21" name="Picture 20"/>
          <p:cNvPicPr>
            <a:picLocks noChangeAspect="1"/>
          </p:cNvPicPr>
          <p:nvPr/>
        </p:nvPicPr>
        <p:blipFill>
          <a:blip r:embed="rId2"/>
          <a:stretch>
            <a:fillRect/>
          </a:stretch>
        </p:blipFill>
        <p:spPr>
          <a:xfrm>
            <a:off x="1028837" y="1103377"/>
            <a:ext cx="7244019" cy="5486400"/>
          </a:xfrm>
          <a:prstGeom prst="rect">
            <a:avLst/>
          </a:prstGeom>
        </p:spPr>
      </p:pic>
      <p:sp>
        <p:nvSpPr>
          <p:cNvPr id="22" name="Oval 21"/>
          <p:cNvSpPr/>
          <p:nvPr/>
        </p:nvSpPr>
        <p:spPr>
          <a:xfrm>
            <a:off x="1251925" y="5850298"/>
            <a:ext cx="3144634" cy="29273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681056" y="2567109"/>
            <a:ext cx="1251924" cy="41433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733850" y="2372728"/>
            <a:ext cx="1251924" cy="30174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097239" y="4394484"/>
            <a:ext cx="1639210" cy="1015663"/>
          </a:xfrm>
          <a:prstGeom prst="rect">
            <a:avLst/>
          </a:prstGeom>
          <a:solidFill>
            <a:schemeClr val="accent6">
              <a:lumMod val="20000"/>
              <a:lumOff val="80000"/>
            </a:schemeClr>
          </a:solidFill>
          <a:ln>
            <a:solidFill>
              <a:srgbClr val="3366FF"/>
            </a:solidFill>
          </a:ln>
        </p:spPr>
        <p:txBody>
          <a:bodyPr wrap="square" rtlCol="0">
            <a:spAutoFit/>
          </a:bodyPr>
          <a:lstStyle/>
          <a:p>
            <a:pPr algn="ctr"/>
            <a:r>
              <a:rPr lang="en-US" sz="2000" dirty="0" smtClean="0">
                <a:latin typeface="Calibri"/>
                <a:cs typeface="Calibri"/>
              </a:rPr>
              <a:t>Double click on the “</a:t>
            </a:r>
            <a:r>
              <a:rPr lang="en-US" sz="2000" dirty="0" err="1" smtClean="0">
                <a:latin typeface="Calibri"/>
                <a:cs typeface="Calibri"/>
              </a:rPr>
              <a:t>obs</a:t>
            </a:r>
            <a:r>
              <a:rPr lang="en-US" sz="2000" dirty="0" smtClean="0">
                <a:latin typeface="Calibri"/>
                <a:cs typeface="Calibri"/>
              </a:rPr>
              <a:t>” variable</a:t>
            </a:r>
            <a:endParaRPr lang="en-US" sz="2000" dirty="0">
              <a:latin typeface="Calibri"/>
              <a:cs typeface="Calibri"/>
            </a:endParaRPr>
          </a:p>
        </p:txBody>
      </p:sp>
      <p:grpSp>
        <p:nvGrpSpPr>
          <p:cNvPr id="26" name="Group 25"/>
          <p:cNvGrpSpPr/>
          <p:nvPr/>
        </p:nvGrpSpPr>
        <p:grpSpPr>
          <a:xfrm>
            <a:off x="256192" y="4255187"/>
            <a:ext cx="731520" cy="1960065"/>
            <a:chOff x="256192" y="4255187"/>
            <a:chExt cx="731520" cy="1960065"/>
          </a:xfrm>
        </p:grpSpPr>
        <p:sp>
          <p:nvSpPr>
            <p:cNvPr id="27" name="Curved Right Arrow 26"/>
            <p:cNvSpPr/>
            <p:nvPr/>
          </p:nvSpPr>
          <p:spPr>
            <a:xfrm>
              <a:off x="256192" y="4999100"/>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387287" y="4255187"/>
              <a:ext cx="444653" cy="707886"/>
            </a:xfrm>
            <a:prstGeom prst="rect">
              <a:avLst/>
            </a:prstGeom>
            <a:noFill/>
          </p:spPr>
          <p:txBody>
            <a:bodyPr wrap="none" rtlCol="0">
              <a:spAutoFit/>
            </a:bodyPr>
            <a:lstStyle/>
            <a:p>
              <a:r>
                <a:rPr lang="en-US" sz="4000" b="1" dirty="0" smtClean="0">
                  <a:solidFill>
                    <a:srgbClr val="FF0000"/>
                  </a:solidFill>
                  <a:latin typeface="Calibri"/>
                  <a:cs typeface="Calibri"/>
                </a:rPr>
                <a:t>1</a:t>
              </a:r>
              <a:endParaRPr lang="en-US" sz="4000" b="1" dirty="0">
                <a:solidFill>
                  <a:srgbClr val="FF0000"/>
                </a:solidFill>
                <a:latin typeface="Calibri"/>
                <a:cs typeface="Calibri"/>
              </a:endParaRPr>
            </a:p>
          </p:txBody>
        </p:sp>
      </p:grpSp>
      <p:grpSp>
        <p:nvGrpSpPr>
          <p:cNvPr id="32" name="Group 31"/>
          <p:cNvGrpSpPr/>
          <p:nvPr/>
        </p:nvGrpSpPr>
        <p:grpSpPr>
          <a:xfrm>
            <a:off x="5714314" y="2054592"/>
            <a:ext cx="1956573" cy="4545702"/>
            <a:chOff x="5714314" y="2054592"/>
            <a:chExt cx="1956573" cy="4545702"/>
          </a:xfrm>
        </p:grpSpPr>
        <p:sp>
          <p:nvSpPr>
            <p:cNvPr id="33" name="Curved Up Arrow 32"/>
            <p:cNvSpPr/>
            <p:nvPr/>
          </p:nvSpPr>
          <p:spPr>
            <a:xfrm rot="18445065">
              <a:off x="3792752" y="3976154"/>
              <a:ext cx="4545702" cy="70257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7226234" y="3281283"/>
              <a:ext cx="444653" cy="707886"/>
            </a:xfrm>
            <a:prstGeom prst="rect">
              <a:avLst/>
            </a:prstGeom>
            <a:noFill/>
          </p:spPr>
          <p:txBody>
            <a:bodyPr wrap="none" rtlCol="0">
              <a:spAutoFit/>
            </a:bodyPr>
            <a:lstStyle/>
            <a:p>
              <a:r>
                <a:rPr lang="en-US" sz="4000" b="1" dirty="0">
                  <a:solidFill>
                    <a:srgbClr val="FF0000"/>
                  </a:solidFill>
                  <a:latin typeface="Calibri"/>
                  <a:cs typeface="Calibri"/>
                </a:rPr>
                <a:t>2</a:t>
              </a:r>
            </a:p>
          </p:txBody>
        </p:sp>
      </p:grpSp>
      <p:grpSp>
        <p:nvGrpSpPr>
          <p:cNvPr id="35" name="Group 34"/>
          <p:cNvGrpSpPr/>
          <p:nvPr/>
        </p:nvGrpSpPr>
        <p:grpSpPr>
          <a:xfrm>
            <a:off x="1588184" y="1368399"/>
            <a:ext cx="5258934" cy="1560460"/>
            <a:chOff x="1588184" y="1368399"/>
            <a:chExt cx="5258934" cy="1560460"/>
          </a:xfrm>
        </p:grpSpPr>
        <p:sp>
          <p:nvSpPr>
            <p:cNvPr id="36" name="Curved Right Arrow 35"/>
            <p:cNvSpPr/>
            <p:nvPr/>
          </p:nvSpPr>
          <p:spPr>
            <a:xfrm rot="4106571">
              <a:off x="3851891" y="-66368"/>
              <a:ext cx="731520" cy="525893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3917180" y="1368399"/>
              <a:ext cx="444653" cy="707886"/>
            </a:xfrm>
            <a:prstGeom prst="rect">
              <a:avLst/>
            </a:prstGeom>
            <a:noFill/>
          </p:spPr>
          <p:txBody>
            <a:bodyPr wrap="none" rtlCol="0">
              <a:spAutoFit/>
            </a:bodyPr>
            <a:lstStyle/>
            <a:p>
              <a:r>
                <a:rPr lang="en-US" sz="4000" b="1" dirty="0">
                  <a:solidFill>
                    <a:srgbClr val="FF0000"/>
                  </a:solidFill>
                  <a:latin typeface="Calibri"/>
                  <a:cs typeface="Calibri"/>
                </a:rPr>
                <a:t>3</a:t>
              </a:r>
            </a:p>
          </p:txBody>
        </p:sp>
      </p:grpSp>
    </p:spTree>
    <p:extLst>
      <p:ext uri="{BB962C8B-B14F-4D97-AF65-F5344CB8AC3E}">
        <p14:creationId xmlns:p14="http://schemas.microsoft.com/office/powerpoint/2010/main" val="1036802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 </a:t>
            </a:r>
            <a:endParaRPr lang="en-US" sz="2000" dirty="0">
              <a:solidFill>
                <a:schemeClr val="tx2">
                  <a:lumMod val="75000"/>
                  <a:lumOff val="25000"/>
                </a:schemeClr>
              </a:solidFill>
              <a:latin typeface="Calibri"/>
              <a:cs typeface="Calibri"/>
            </a:endParaRPr>
          </a:p>
        </p:txBody>
      </p:sp>
      <p:sp>
        <p:nvSpPr>
          <p:cNvPr id="7" name="Rectangle 6"/>
          <p:cNvSpPr/>
          <p:nvPr/>
        </p:nvSpPr>
        <p:spPr>
          <a:xfrm>
            <a:off x="278196" y="657563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9" name="TextBox 8"/>
          <p:cNvSpPr txBox="1"/>
          <p:nvPr/>
        </p:nvSpPr>
        <p:spPr>
          <a:xfrm>
            <a:off x="2864305" y="266828"/>
            <a:ext cx="3377303" cy="584776"/>
          </a:xfrm>
          <a:prstGeom prst="rect">
            <a:avLst/>
          </a:prstGeom>
          <a:noFill/>
        </p:spPr>
        <p:txBody>
          <a:bodyPr wrap="square" rtlCol="0">
            <a:spAutoFit/>
          </a:bodyPr>
          <a:lstStyle/>
          <a:p>
            <a:r>
              <a:rPr lang="en-US" sz="3200" b="1" dirty="0" smtClean="0">
                <a:solidFill>
                  <a:schemeClr val="tx2">
                    <a:lumMod val="75000"/>
                    <a:lumOff val="25000"/>
                  </a:schemeClr>
                </a:solidFill>
                <a:latin typeface="Calibri"/>
                <a:cs typeface="Calibri"/>
              </a:rPr>
              <a:t>Level 1: </a:t>
            </a:r>
            <a:r>
              <a:rPr lang="en-US" sz="3200" b="1" dirty="0" err="1" smtClean="0">
                <a:solidFill>
                  <a:schemeClr val="tx2">
                    <a:lumMod val="75000"/>
                    <a:lumOff val="25000"/>
                  </a:schemeClr>
                </a:solidFill>
                <a:latin typeface="Calibri"/>
                <a:cs typeface="Calibri"/>
              </a:rPr>
              <a:t>PacsCube</a:t>
            </a:r>
            <a:endParaRPr lang="en-US" sz="3200" b="1" dirty="0">
              <a:solidFill>
                <a:schemeClr val="tx2">
                  <a:lumMod val="75000"/>
                  <a:lumOff val="25000"/>
                </a:schemeClr>
              </a:solidFill>
              <a:latin typeface="Calibri"/>
              <a:cs typeface="Calibri"/>
            </a:endParaRPr>
          </a:p>
        </p:txBody>
      </p:sp>
      <p:pic>
        <p:nvPicPr>
          <p:cNvPr id="3" name="Picture 2"/>
          <p:cNvPicPr>
            <a:picLocks noChangeAspect="1"/>
          </p:cNvPicPr>
          <p:nvPr/>
        </p:nvPicPr>
        <p:blipFill>
          <a:blip r:embed="rId2"/>
          <a:stretch>
            <a:fillRect/>
          </a:stretch>
        </p:blipFill>
        <p:spPr>
          <a:xfrm>
            <a:off x="1009726" y="833632"/>
            <a:ext cx="6964173" cy="5943600"/>
          </a:xfrm>
          <a:prstGeom prst="rect">
            <a:avLst/>
          </a:prstGeom>
        </p:spPr>
      </p:pic>
      <p:sp>
        <p:nvSpPr>
          <p:cNvPr id="11" name="TextBox 10"/>
          <p:cNvSpPr txBox="1"/>
          <p:nvPr/>
        </p:nvSpPr>
        <p:spPr>
          <a:xfrm>
            <a:off x="6241608" y="4834176"/>
            <a:ext cx="2665967" cy="923330"/>
          </a:xfrm>
          <a:prstGeom prst="rect">
            <a:avLst/>
          </a:prstGeom>
          <a:solidFill>
            <a:schemeClr val="accent6">
              <a:lumMod val="20000"/>
              <a:lumOff val="80000"/>
            </a:schemeClr>
          </a:solidFill>
          <a:ln>
            <a:solidFill>
              <a:srgbClr val="FF0000"/>
            </a:solidFill>
          </a:ln>
        </p:spPr>
        <p:txBody>
          <a:bodyPr wrap="square" rtlCol="0">
            <a:spAutoFit/>
          </a:bodyPr>
          <a:lstStyle/>
          <a:p>
            <a:pPr algn="ctr"/>
            <a:r>
              <a:rPr lang="en-US" dirty="0" smtClean="0">
                <a:latin typeface="Calibri"/>
                <a:cs typeface="Calibri"/>
              </a:rPr>
              <a:t>Spectrum Explorer Tool </a:t>
            </a:r>
          </a:p>
          <a:p>
            <a:pPr algn="ctr"/>
            <a:r>
              <a:rPr lang="en-US" dirty="0" smtClean="0">
                <a:latin typeface="Calibri"/>
                <a:cs typeface="Calibri"/>
              </a:rPr>
              <a:t>(common to all Herschel instruments)</a:t>
            </a:r>
            <a:endParaRPr lang="en-US" dirty="0">
              <a:latin typeface="Calibri"/>
              <a:cs typeface="Calibri"/>
            </a:endParaRPr>
          </a:p>
        </p:txBody>
      </p:sp>
      <p:sp>
        <p:nvSpPr>
          <p:cNvPr id="4" name="Right Arrow 3"/>
          <p:cNvSpPr/>
          <p:nvPr/>
        </p:nvSpPr>
        <p:spPr>
          <a:xfrm rot="19831078">
            <a:off x="85936" y="4147376"/>
            <a:ext cx="1198742" cy="29311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759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446873" y="289865"/>
            <a:ext cx="4453468" cy="584776"/>
          </a:xfrm>
          <a:prstGeom prst="rect">
            <a:avLst/>
          </a:prstGeom>
          <a:noFill/>
        </p:spPr>
        <p:txBody>
          <a:bodyPr wrap="square" rtlCol="0">
            <a:spAutoFit/>
          </a:bodyPr>
          <a:lstStyle/>
          <a:p>
            <a:r>
              <a:rPr lang="en-US" sz="3200" b="1" dirty="0" smtClean="0">
                <a:solidFill>
                  <a:schemeClr val="tx2">
                    <a:lumMod val="75000"/>
                    <a:lumOff val="25000"/>
                  </a:schemeClr>
                </a:solidFill>
                <a:latin typeface="Calibri"/>
                <a:cs typeface="Calibri"/>
              </a:rPr>
              <a:t>Level 2: </a:t>
            </a:r>
            <a:r>
              <a:rPr lang="en-US" sz="3200" b="1" dirty="0" err="1" smtClean="0">
                <a:solidFill>
                  <a:schemeClr val="tx2">
                    <a:lumMod val="75000"/>
                    <a:lumOff val="25000"/>
                  </a:schemeClr>
                </a:solidFill>
                <a:latin typeface="Calibri"/>
                <a:cs typeface="Calibri"/>
              </a:rPr>
              <a:t>Rebinned</a:t>
            </a:r>
            <a:r>
              <a:rPr lang="en-US" sz="3200" b="1" dirty="0" smtClean="0">
                <a:solidFill>
                  <a:schemeClr val="tx2">
                    <a:lumMod val="75000"/>
                    <a:lumOff val="25000"/>
                  </a:schemeClr>
                </a:solidFill>
                <a:latin typeface="Calibri"/>
                <a:cs typeface="Calibri"/>
              </a:rPr>
              <a:t> Cube</a:t>
            </a:r>
            <a:endParaRPr lang="en-US" sz="3200" b="1" dirty="0">
              <a:solidFill>
                <a:schemeClr val="tx2">
                  <a:lumMod val="75000"/>
                  <a:lumOff val="25000"/>
                </a:schemeClr>
              </a:solidFill>
              <a:latin typeface="Calibri"/>
              <a:cs typeface="Calibri"/>
            </a:endParaRPr>
          </a:p>
        </p:txBody>
      </p:sp>
      <p:pic>
        <p:nvPicPr>
          <p:cNvPr id="3" name="Picture 2"/>
          <p:cNvPicPr>
            <a:picLocks noChangeAspect="1"/>
          </p:cNvPicPr>
          <p:nvPr/>
        </p:nvPicPr>
        <p:blipFill>
          <a:blip r:embed="rId2"/>
          <a:stretch>
            <a:fillRect/>
          </a:stretch>
        </p:blipFill>
        <p:spPr>
          <a:xfrm>
            <a:off x="982110" y="898951"/>
            <a:ext cx="6943919" cy="5943600"/>
          </a:xfrm>
          <a:prstGeom prst="rect">
            <a:avLst/>
          </a:prstGeom>
        </p:spPr>
      </p:pic>
      <p:sp>
        <p:nvSpPr>
          <p:cNvPr id="11" name="TextBox 10"/>
          <p:cNvSpPr txBox="1"/>
          <p:nvPr/>
        </p:nvSpPr>
        <p:spPr>
          <a:xfrm>
            <a:off x="6563379" y="3493571"/>
            <a:ext cx="2382613" cy="830997"/>
          </a:xfrm>
          <a:prstGeom prst="rect">
            <a:avLst/>
          </a:prstGeom>
          <a:solidFill>
            <a:schemeClr val="accent6">
              <a:lumMod val="20000"/>
              <a:lumOff val="80000"/>
            </a:schemeClr>
          </a:solidFill>
          <a:ln>
            <a:solidFill>
              <a:srgbClr val="FF0000"/>
            </a:solidFill>
          </a:ln>
        </p:spPr>
        <p:txBody>
          <a:bodyPr wrap="square" rtlCol="0">
            <a:spAutoFit/>
          </a:bodyPr>
          <a:lstStyle/>
          <a:p>
            <a:pPr algn="ctr"/>
            <a:r>
              <a:rPr lang="en-US" sz="1600" dirty="0" smtClean="0">
                <a:latin typeface="Calibri"/>
                <a:cs typeface="Calibri"/>
              </a:rPr>
              <a:t>Spectrum Explorer Tool </a:t>
            </a:r>
          </a:p>
          <a:p>
            <a:pPr algn="ctr"/>
            <a:r>
              <a:rPr lang="en-US" sz="1600" dirty="0" smtClean="0">
                <a:latin typeface="Calibri"/>
                <a:cs typeface="Calibri"/>
              </a:rPr>
              <a:t>(common to all Herschel instruments)</a:t>
            </a:r>
            <a:endParaRPr lang="en-US" sz="1600" dirty="0">
              <a:latin typeface="Calibri"/>
              <a:cs typeface="Calibri"/>
            </a:endParaRPr>
          </a:p>
        </p:txBody>
      </p:sp>
      <p:sp>
        <p:nvSpPr>
          <p:cNvPr id="12" name="Right Arrow 11"/>
          <p:cNvSpPr/>
          <p:nvPr/>
        </p:nvSpPr>
        <p:spPr>
          <a:xfrm rot="19831078">
            <a:off x="25462" y="4540496"/>
            <a:ext cx="1198742" cy="29311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9760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446873" y="299945"/>
            <a:ext cx="4453468" cy="584776"/>
          </a:xfrm>
          <a:prstGeom prst="rect">
            <a:avLst/>
          </a:prstGeom>
          <a:noFill/>
        </p:spPr>
        <p:txBody>
          <a:bodyPr wrap="square" rtlCol="0">
            <a:spAutoFit/>
          </a:bodyPr>
          <a:lstStyle/>
          <a:p>
            <a:r>
              <a:rPr lang="en-US" sz="3200" b="1" dirty="0" smtClean="0">
                <a:solidFill>
                  <a:schemeClr val="tx2">
                    <a:lumMod val="75000"/>
                    <a:lumOff val="25000"/>
                  </a:schemeClr>
                </a:solidFill>
                <a:latin typeface="Calibri"/>
                <a:cs typeface="Calibri"/>
              </a:rPr>
              <a:t>Level 2: Projected Cube</a:t>
            </a:r>
            <a:endParaRPr lang="en-US" sz="3200" b="1" dirty="0">
              <a:solidFill>
                <a:schemeClr val="tx2">
                  <a:lumMod val="75000"/>
                  <a:lumOff val="25000"/>
                </a:schemeClr>
              </a:solidFill>
              <a:latin typeface="Calibri"/>
              <a:cs typeface="Calibri"/>
            </a:endParaRPr>
          </a:p>
        </p:txBody>
      </p:sp>
      <p:pic>
        <p:nvPicPr>
          <p:cNvPr id="12" name="Picture 11" descr="Screen Shot 2013-08-23 at 7.34.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54" y="914400"/>
            <a:ext cx="7392679" cy="5943600"/>
          </a:xfrm>
          <a:prstGeom prst="rect">
            <a:avLst/>
          </a:prstGeom>
        </p:spPr>
      </p:pic>
      <p:sp>
        <p:nvSpPr>
          <p:cNvPr id="13" name="TextBox 12"/>
          <p:cNvSpPr txBox="1"/>
          <p:nvPr/>
        </p:nvSpPr>
        <p:spPr>
          <a:xfrm>
            <a:off x="6692331" y="3171020"/>
            <a:ext cx="2382613" cy="830997"/>
          </a:xfrm>
          <a:prstGeom prst="rect">
            <a:avLst/>
          </a:prstGeom>
          <a:solidFill>
            <a:schemeClr val="accent6">
              <a:lumMod val="20000"/>
              <a:lumOff val="80000"/>
            </a:schemeClr>
          </a:solidFill>
          <a:ln>
            <a:solidFill>
              <a:srgbClr val="FF0000"/>
            </a:solidFill>
          </a:ln>
        </p:spPr>
        <p:txBody>
          <a:bodyPr wrap="square" rtlCol="0">
            <a:spAutoFit/>
          </a:bodyPr>
          <a:lstStyle/>
          <a:p>
            <a:pPr algn="ctr"/>
            <a:r>
              <a:rPr lang="en-US" sz="1600" dirty="0" smtClean="0">
                <a:latin typeface="Calibri"/>
                <a:cs typeface="Calibri"/>
              </a:rPr>
              <a:t>Spectrum Explorer Tool </a:t>
            </a:r>
          </a:p>
          <a:p>
            <a:pPr algn="ctr"/>
            <a:r>
              <a:rPr lang="en-US" sz="1600" dirty="0" smtClean="0">
                <a:latin typeface="Calibri"/>
                <a:cs typeface="Calibri"/>
              </a:rPr>
              <a:t>(common to all Herschel instruments)</a:t>
            </a:r>
            <a:endParaRPr lang="en-US" sz="1600" dirty="0">
              <a:latin typeface="Calibri"/>
              <a:cs typeface="Calibri"/>
            </a:endParaRPr>
          </a:p>
        </p:txBody>
      </p:sp>
      <p:sp>
        <p:nvSpPr>
          <p:cNvPr id="14" name="Right Arrow 13"/>
          <p:cNvSpPr/>
          <p:nvPr/>
        </p:nvSpPr>
        <p:spPr>
          <a:xfrm rot="19831078">
            <a:off x="83415" y="3638966"/>
            <a:ext cx="974366" cy="29311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9760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10" name="TextBox 9"/>
          <p:cNvSpPr txBox="1"/>
          <p:nvPr/>
        </p:nvSpPr>
        <p:spPr>
          <a:xfrm>
            <a:off x="531393" y="598772"/>
            <a:ext cx="8214064" cy="1323439"/>
          </a:xfrm>
          <a:prstGeom prst="rect">
            <a:avLst/>
          </a:prstGeom>
          <a:noFill/>
        </p:spPr>
        <p:txBody>
          <a:bodyPr wrap="square" rtlCol="0">
            <a:spAutoFit/>
          </a:bodyPr>
          <a:lstStyle/>
          <a:p>
            <a:pPr algn="ctr"/>
            <a:r>
              <a:rPr lang="en-US" sz="3000" b="1" dirty="0" smtClean="0">
                <a:solidFill>
                  <a:schemeClr val="tx2">
                    <a:lumMod val="75000"/>
                    <a:lumOff val="25000"/>
                  </a:schemeClr>
                </a:solidFill>
                <a:latin typeface="Calibri"/>
                <a:cs typeface="Calibri"/>
              </a:rPr>
              <a:t>Summary of PACS spectrometer archived products</a:t>
            </a:r>
          </a:p>
          <a:p>
            <a:pPr algn="ctr"/>
            <a:r>
              <a:rPr lang="en-US" sz="2000" b="1" dirty="0">
                <a:solidFill>
                  <a:srgbClr val="FF0000"/>
                </a:solidFill>
                <a:latin typeface="Calibri"/>
                <a:cs typeface="Calibri"/>
              </a:rPr>
              <a:t>(</a:t>
            </a:r>
            <a:r>
              <a:rPr lang="en-US" sz="2000" b="1" dirty="0">
                <a:solidFill>
                  <a:srgbClr val="FF0000"/>
                </a:solidFill>
                <a:latin typeface="Calibri"/>
                <a:cs typeface="Calibri"/>
                <a:sym typeface="Wingdings"/>
              </a:rPr>
              <a:t> see Herschel Product Definition Document) </a:t>
            </a:r>
            <a:r>
              <a:rPr lang="en-US" sz="2000" b="1" dirty="0">
                <a:solidFill>
                  <a:srgbClr val="FF0000"/>
                </a:solidFill>
                <a:latin typeface="Calibri"/>
                <a:cs typeface="Calibri"/>
              </a:rPr>
              <a:t> </a:t>
            </a:r>
          </a:p>
          <a:p>
            <a:pPr algn="ctr"/>
            <a:r>
              <a:rPr lang="en-US" sz="3000" b="1" dirty="0" smtClean="0">
                <a:solidFill>
                  <a:schemeClr val="tx2">
                    <a:lumMod val="75000"/>
                    <a:lumOff val="25000"/>
                  </a:schemeClr>
                </a:solidFill>
                <a:latin typeface="Calibri"/>
                <a:cs typeface="Calibri"/>
              </a:rPr>
              <a:t> </a:t>
            </a:r>
            <a:endParaRPr lang="en-US" sz="3000" b="1" dirty="0">
              <a:solidFill>
                <a:schemeClr val="tx2">
                  <a:lumMod val="75000"/>
                  <a:lumOff val="25000"/>
                </a:schemeClr>
              </a:solidFill>
              <a:latin typeface="Calibri"/>
              <a:cs typeface="Calibri"/>
            </a:endParaRPr>
          </a:p>
        </p:txBody>
      </p:sp>
      <p:sp>
        <p:nvSpPr>
          <p:cNvPr id="11" name="TextBox 10"/>
          <p:cNvSpPr txBox="1"/>
          <p:nvPr/>
        </p:nvSpPr>
        <p:spPr>
          <a:xfrm>
            <a:off x="531393" y="1499469"/>
            <a:ext cx="8099227" cy="4985980"/>
          </a:xfrm>
          <a:prstGeom prst="rect">
            <a:avLst/>
          </a:prstGeom>
          <a:noFill/>
        </p:spPr>
        <p:txBody>
          <a:bodyPr wrap="square" rtlCol="0">
            <a:spAutoFit/>
          </a:bodyPr>
          <a:lstStyle/>
          <a:p>
            <a:pPr marL="285750" indent="-285750">
              <a:buFont typeface="Wingdings" charset="2"/>
              <a:buChar char="Ø"/>
            </a:pPr>
            <a:r>
              <a:rPr lang="en-US" dirty="0">
                <a:solidFill>
                  <a:srgbClr val="008000"/>
                </a:solidFill>
                <a:latin typeface="Calibri"/>
                <a:cs typeface="Calibri"/>
              </a:rPr>
              <a:t> </a:t>
            </a:r>
            <a:r>
              <a:rPr lang="en-US" u="sng" dirty="0" smtClean="0">
                <a:solidFill>
                  <a:srgbClr val="008000"/>
                </a:solidFill>
                <a:latin typeface="Calibri"/>
                <a:cs typeface="Calibri"/>
              </a:rPr>
              <a:t>Level 0:</a:t>
            </a:r>
          </a:p>
          <a:p>
            <a:r>
              <a:rPr lang="en-US" dirty="0">
                <a:solidFill>
                  <a:srgbClr val="FF0000"/>
                </a:solidFill>
                <a:latin typeface="Calibri"/>
                <a:cs typeface="Calibri"/>
              </a:rPr>
              <a:t> </a:t>
            </a:r>
            <a:r>
              <a:rPr lang="en-US" dirty="0" smtClean="0">
                <a:solidFill>
                  <a:srgbClr val="FF0000"/>
                </a:solidFill>
                <a:latin typeface="Calibri"/>
                <a:cs typeface="Calibri"/>
              </a:rPr>
              <a:t>     </a:t>
            </a:r>
            <a:r>
              <a:rPr lang="en-US" sz="1400" dirty="0" smtClean="0">
                <a:latin typeface="Calibri"/>
                <a:cs typeface="Calibri"/>
              </a:rPr>
              <a:t>HPENG: engineering  </a:t>
            </a:r>
          </a:p>
          <a:p>
            <a:r>
              <a:rPr lang="en-US" sz="1400" dirty="0">
                <a:solidFill>
                  <a:srgbClr val="FF0000"/>
                </a:solidFill>
                <a:latin typeface="Calibri"/>
                <a:cs typeface="Calibri"/>
              </a:rPr>
              <a:t> </a:t>
            </a:r>
            <a:r>
              <a:rPr lang="en-US" sz="1400" dirty="0" smtClean="0">
                <a:solidFill>
                  <a:srgbClr val="FF0000"/>
                </a:solidFill>
                <a:latin typeface="Calibri"/>
                <a:cs typeface="Calibri"/>
              </a:rPr>
              <a:t>       </a:t>
            </a:r>
            <a:r>
              <a:rPr lang="en-US" sz="1400" dirty="0" smtClean="0">
                <a:latin typeface="Calibri"/>
                <a:cs typeface="Calibri"/>
              </a:rPr>
              <a:t>HPGENHK: housekeeping</a:t>
            </a:r>
          </a:p>
          <a:p>
            <a:r>
              <a:rPr lang="en-US" sz="1400" dirty="0">
                <a:latin typeface="Calibri"/>
                <a:cs typeface="Calibri"/>
              </a:rPr>
              <a:t> </a:t>
            </a:r>
            <a:r>
              <a:rPr lang="en-US" sz="1400" dirty="0" smtClean="0">
                <a:latin typeface="Calibri"/>
                <a:cs typeface="Calibri"/>
              </a:rPr>
              <a:t>       HPSDMCB/HPSDMCR: raw </a:t>
            </a:r>
            <a:r>
              <a:rPr lang="en-US" sz="1400" dirty="0" err="1" smtClean="0">
                <a:latin typeface="Calibri"/>
                <a:cs typeface="Calibri"/>
              </a:rPr>
              <a:t>DecMec</a:t>
            </a:r>
            <a:r>
              <a:rPr lang="en-US" sz="1400" dirty="0" smtClean="0">
                <a:latin typeface="Calibri"/>
                <a:cs typeface="Calibri"/>
              </a:rPr>
              <a:t> (blue/red) </a:t>
            </a:r>
          </a:p>
          <a:p>
            <a:r>
              <a:rPr lang="en-US" sz="1400" dirty="0">
                <a:solidFill>
                  <a:srgbClr val="FF0000"/>
                </a:solidFill>
                <a:latin typeface="Calibri"/>
                <a:cs typeface="Calibri"/>
              </a:rPr>
              <a:t> </a:t>
            </a:r>
            <a:r>
              <a:rPr lang="en-US" sz="1400" dirty="0" smtClean="0">
                <a:solidFill>
                  <a:srgbClr val="FF0000"/>
                </a:solidFill>
                <a:latin typeface="Calibri"/>
                <a:cs typeface="Calibri"/>
              </a:rPr>
              <a:t>       HPSFITB/HPSFITR: </a:t>
            </a:r>
            <a:r>
              <a:rPr lang="en-US" sz="1400" dirty="0" smtClean="0">
                <a:latin typeface="Calibri"/>
                <a:cs typeface="Calibri"/>
              </a:rPr>
              <a:t>Herschel PACS Spectrometer Fitted Blue/Red (</a:t>
            </a:r>
            <a:r>
              <a:rPr lang="en-US" sz="1400" dirty="0" smtClean="0">
                <a:latin typeface="Calibri"/>
                <a:cs typeface="Calibri"/>
                <a:sym typeface="Wingdings"/>
              </a:rPr>
              <a:t> “Signal” in /0) </a:t>
            </a:r>
            <a:endParaRPr lang="en-US" sz="1400" dirty="0" smtClean="0">
              <a:solidFill>
                <a:srgbClr val="FF0000"/>
              </a:solidFill>
              <a:latin typeface="Calibri"/>
              <a:cs typeface="Calibri"/>
            </a:endParaRPr>
          </a:p>
          <a:p>
            <a:r>
              <a:rPr lang="en-US" sz="1400" dirty="0">
                <a:solidFill>
                  <a:srgbClr val="FF0000"/>
                </a:solidFill>
                <a:latin typeface="Calibri"/>
                <a:cs typeface="Calibri"/>
              </a:rPr>
              <a:t> </a:t>
            </a:r>
            <a:r>
              <a:rPr lang="en-US" sz="1400" dirty="0" smtClean="0">
                <a:solidFill>
                  <a:srgbClr val="FF0000"/>
                </a:solidFill>
                <a:latin typeface="Calibri"/>
                <a:cs typeface="Calibri"/>
              </a:rPr>
              <a:t>       </a:t>
            </a:r>
            <a:r>
              <a:rPr lang="en-US" sz="1400" dirty="0" smtClean="0">
                <a:latin typeface="Calibri"/>
                <a:cs typeface="Calibri"/>
              </a:rPr>
              <a:t>HPPHK: housekeeping</a:t>
            </a:r>
          </a:p>
          <a:p>
            <a:r>
              <a:rPr lang="en-US" sz="1400" dirty="0">
                <a:latin typeface="Calibri"/>
                <a:cs typeface="Calibri"/>
              </a:rPr>
              <a:t> </a:t>
            </a:r>
            <a:r>
              <a:rPr lang="en-US" sz="1400" dirty="0" smtClean="0">
                <a:latin typeface="Calibri"/>
                <a:cs typeface="Calibri"/>
              </a:rPr>
              <a:t>       HPSRAWB/HPSRAWR: raw data (blue/red) </a:t>
            </a:r>
          </a:p>
          <a:p>
            <a:endParaRPr lang="en-US" sz="1400" dirty="0">
              <a:latin typeface="Calibri"/>
              <a:cs typeface="Calibri"/>
            </a:endParaRPr>
          </a:p>
          <a:p>
            <a:pPr marL="285750" indent="-285750">
              <a:buFont typeface="Wingdings" charset="2"/>
              <a:buChar char="Ø"/>
            </a:pPr>
            <a:r>
              <a:rPr lang="en-US" dirty="0" smtClean="0">
                <a:solidFill>
                  <a:srgbClr val="008000"/>
                </a:solidFill>
                <a:latin typeface="Calibri"/>
                <a:cs typeface="Calibri"/>
              </a:rPr>
              <a:t> </a:t>
            </a:r>
            <a:r>
              <a:rPr lang="en-US" u="sng" dirty="0" smtClean="0">
                <a:solidFill>
                  <a:srgbClr val="008000"/>
                </a:solidFill>
                <a:latin typeface="Calibri"/>
                <a:cs typeface="Calibri"/>
              </a:rPr>
              <a:t>Level 1:</a:t>
            </a:r>
            <a:r>
              <a:rPr lang="en-US" sz="1400" u="sng" dirty="0" smtClean="0">
                <a:latin typeface="Calibri"/>
                <a:cs typeface="Calibri"/>
              </a:rPr>
              <a:t> </a:t>
            </a:r>
          </a:p>
          <a:p>
            <a:r>
              <a:rPr lang="en-US" sz="1400" dirty="0">
                <a:latin typeface="Calibri"/>
                <a:cs typeface="Calibri"/>
              </a:rPr>
              <a:t> </a:t>
            </a:r>
            <a:r>
              <a:rPr lang="en-US" sz="1400" dirty="0" smtClean="0">
                <a:latin typeface="Calibri"/>
                <a:cs typeface="Calibri"/>
              </a:rPr>
              <a:t>       </a:t>
            </a:r>
            <a:r>
              <a:rPr lang="en-US" sz="1400" dirty="0">
                <a:latin typeface="Calibri"/>
                <a:cs typeface="Calibri"/>
              </a:rPr>
              <a:t> </a:t>
            </a:r>
            <a:r>
              <a:rPr lang="en-US" sz="1400" dirty="0" smtClean="0">
                <a:solidFill>
                  <a:srgbClr val="FF0000"/>
                </a:solidFill>
                <a:latin typeface="Calibri"/>
                <a:cs typeface="Calibri"/>
              </a:rPr>
              <a:t>HPS3DB/HPS3DR: </a:t>
            </a:r>
            <a:r>
              <a:rPr lang="en-US" sz="1400" dirty="0" smtClean="0">
                <a:latin typeface="Calibri"/>
                <a:cs typeface="Calibri"/>
              </a:rPr>
              <a:t>Herschel PACS Spectrometer </a:t>
            </a:r>
            <a:r>
              <a:rPr lang="en-US" sz="1400" u="sng" dirty="0" smtClean="0">
                <a:latin typeface="Calibri"/>
                <a:cs typeface="Calibri"/>
              </a:rPr>
              <a:t>3D Spectral Cube </a:t>
            </a:r>
            <a:r>
              <a:rPr lang="en-US" sz="1400" dirty="0" smtClean="0">
                <a:latin typeface="Calibri"/>
                <a:cs typeface="Calibri"/>
              </a:rPr>
              <a:t>Blue/Red </a:t>
            </a:r>
          </a:p>
          <a:p>
            <a:r>
              <a:rPr lang="en-US" sz="1400" dirty="0">
                <a:solidFill>
                  <a:srgbClr val="FF0000"/>
                </a:solidFill>
                <a:latin typeface="Calibri"/>
                <a:cs typeface="Calibri"/>
              </a:rPr>
              <a:t> </a:t>
            </a:r>
            <a:r>
              <a:rPr lang="en-US" sz="1400" dirty="0" smtClean="0">
                <a:solidFill>
                  <a:srgbClr val="FF0000"/>
                </a:solidFill>
                <a:latin typeface="Calibri"/>
                <a:cs typeface="Calibri"/>
              </a:rPr>
              <a:t>                                        </a:t>
            </a:r>
            <a:r>
              <a:rPr lang="en-US" sz="1400" dirty="0" smtClean="0">
                <a:latin typeface="Calibri"/>
                <a:cs typeface="Calibri"/>
              </a:rPr>
              <a:t>(</a:t>
            </a:r>
            <a:r>
              <a:rPr lang="en-US" sz="1400" dirty="0" smtClean="0">
                <a:latin typeface="Calibri"/>
                <a:cs typeface="Calibri"/>
                <a:sym typeface="Wingdings"/>
              </a:rPr>
              <a:t> “flux”, “wave”, “</a:t>
            </a:r>
            <a:r>
              <a:rPr lang="en-US" sz="1400" dirty="0" err="1" smtClean="0">
                <a:latin typeface="Calibri"/>
                <a:cs typeface="Calibri"/>
                <a:sym typeface="Wingdings"/>
              </a:rPr>
              <a:t>ra</a:t>
            </a:r>
            <a:r>
              <a:rPr lang="en-US" sz="1400" dirty="0" smtClean="0">
                <a:latin typeface="Calibri"/>
                <a:cs typeface="Calibri"/>
                <a:sym typeface="Wingdings"/>
              </a:rPr>
              <a:t>”, “</a:t>
            </a:r>
            <a:r>
              <a:rPr lang="en-US" sz="1400" dirty="0" err="1" smtClean="0">
                <a:latin typeface="Calibri"/>
                <a:cs typeface="Calibri"/>
                <a:sym typeface="Wingdings"/>
              </a:rPr>
              <a:t>dec</a:t>
            </a:r>
            <a:r>
              <a:rPr lang="en-US" sz="1400" dirty="0" smtClean="0">
                <a:latin typeface="Calibri"/>
                <a:cs typeface="Calibri"/>
                <a:sym typeface="Wingdings"/>
              </a:rPr>
              <a:t>” in, e.g., /0: L2 N1 B R(0 0)) </a:t>
            </a:r>
            <a:endParaRPr lang="en-US" sz="1400" dirty="0" smtClean="0">
              <a:solidFill>
                <a:srgbClr val="FF0000"/>
              </a:solidFill>
              <a:latin typeface="Calibri"/>
              <a:cs typeface="Calibri"/>
            </a:endParaRPr>
          </a:p>
          <a:p>
            <a:r>
              <a:rPr lang="en-US" sz="1400" dirty="0">
                <a:solidFill>
                  <a:srgbClr val="FF0000"/>
                </a:solidFill>
                <a:latin typeface="Calibri"/>
                <a:cs typeface="Calibri"/>
              </a:rPr>
              <a:t> </a:t>
            </a:r>
            <a:r>
              <a:rPr lang="en-US" sz="1400" dirty="0" smtClean="0">
                <a:solidFill>
                  <a:srgbClr val="FF0000"/>
                </a:solidFill>
                <a:latin typeface="Calibri"/>
                <a:cs typeface="Calibri"/>
              </a:rPr>
              <a:t>        </a:t>
            </a:r>
            <a:r>
              <a:rPr lang="en-US" sz="1400" dirty="0" smtClean="0">
                <a:latin typeface="Calibri"/>
                <a:cs typeface="Calibri"/>
              </a:rPr>
              <a:t>HPSCALB/HPSCALR: calibration (response/dark) </a:t>
            </a:r>
          </a:p>
          <a:p>
            <a:r>
              <a:rPr lang="en-US" sz="1400" dirty="0">
                <a:latin typeface="Calibri"/>
                <a:cs typeface="Calibri"/>
              </a:rPr>
              <a:t> </a:t>
            </a:r>
            <a:r>
              <a:rPr lang="en-US" sz="1400" dirty="0" smtClean="0">
                <a:latin typeface="Calibri"/>
                <a:cs typeface="Calibri"/>
              </a:rPr>
              <a:t>        HPSFITB/HPSFITR: fitted slopes </a:t>
            </a:r>
            <a:endParaRPr lang="en-US" sz="1400" dirty="0" smtClean="0">
              <a:solidFill>
                <a:srgbClr val="FF0000"/>
              </a:solidFill>
              <a:latin typeface="Calibri"/>
              <a:cs typeface="Calibri"/>
            </a:endParaRPr>
          </a:p>
          <a:p>
            <a:r>
              <a:rPr lang="en-US" sz="1400" dirty="0">
                <a:solidFill>
                  <a:srgbClr val="FF0000"/>
                </a:solidFill>
                <a:latin typeface="Calibri"/>
                <a:cs typeface="Calibri"/>
              </a:rPr>
              <a:t> </a:t>
            </a:r>
            <a:r>
              <a:rPr lang="en-US" sz="1400" dirty="0" smtClean="0">
                <a:solidFill>
                  <a:srgbClr val="FF0000"/>
                </a:solidFill>
                <a:latin typeface="Calibri"/>
                <a:cs typeface="Calibri"/>
              </a:rPr>
              <a:t>         </a:t>
            </a:r>
          </a:p>
          <a:p>
            <a:endParaRPr lang="en-US" sz="1400" dirty="0">
              <a:solidFill>
                <a:srgbClr val="FF0000"/>
              </a:solidFill>
              <a:latin typeface="Calibri"/>
              <a:cs typeface="Calibri"/>
            </a:endParaRPr>
          </a:p>
          <a:p>
            <a:pPr marL="285750" indent="-285750">
              <a:buFont typeface="Wingdings" charset="2"/>
              <a:buChar char="Ø"/>
            </a:pPr>
            <a:r>
              <a:rPr lang="en-US" dirty="0">
                <a:solidFill>
                  <a:srgbClr val="008000"/>
                </a:solidFill>
                <a:latin typeface="Calibri"/>
                <a:cs typeface="Calibri"/>
              </a:rPr>
              <a:t> </a:t>
            </a:r>
            <a:r>
              <a:rPr lang="en-US" u="sng" dirty="0" smtClean="0">
                <a:solidFill>
                  <a:srgbClr val="008000"/>
                </a:solidFill>
                <a:latin typeface="Calibri"/>
                <a:cs typeface="Calibri"/>
              </a:rPr>
              <a:t>Level 2:</a:t>
            </a:r>
          </a:p>
          <a:p>
            <a:r>
              <a:rPr lang="en-US" dirty="0" smtClean="0">
                <a:solidFill>
                  <a:srgbClr val="008000"/>
                </a:solidFill>
                <a:latin typeface="Calibri"/>
                <a:cs typeface="Calibri"/>
              </a:rPr>
              <a:t>       </a:t>
            </a:r>
            <a:r>
              <a:rPr lang="en-US" sz="1400" dirty="0" smtClean="0">
                <a:solidFill>
                  <a:srgbClr val="FF0000"/>
                </a:solidFill>
                <a:latin typeface="Calibri"/>
                <a:cs typeface="Calibri"/>
              </a:rPr>
              <a:t>HPS3DPB/HPS3DPR: </a:t>
            </a:r>
            <a:r>
              <a:rPr lang="en-US" sz="1400" dirty="0" smtClean="0">
                <a:latin typeface="Calibri"/>
                <a:cs typeface="Calibri"/>
              </a:rPr>
              <a:t>Herschel PACS Spectrometer </a:t>
            </a:r>
            <a:r>
              <a:rPr lang="en-US" sz="1400" u="sng" dirty="0" smtClean="0">
                <a:latin typeface="Calibri"/>
                <a:cs typeface="Calibri"/>
              </a:rPr>
              <a:t>3D Projected Cube </a:t>
            </a:r>
            <a:r>
              <a:rPr lang="en-US" sz="1400" dirty="0" smtClean="0">
                <a:latin typeface="Calibri"/>
                <a:cs typeface="Calibri"/>
              </a:rPr>
              <a:t>Blue/Red</a:t>
            </a:r>
          </a:p>
          <a:p>
            <a:r>
              <a:rPr lang="en-US" sz="1400" dirty="0">
                <a:solidFill>
                  <a:srgbClr val="FF0000"/>
                </a:solidFill>
                <a:latin typeface="Calibri"/>
                <a:cs typeface="Calibri"/>
              </a:rPr>
              <a:t> </a:t>
            </a:r>
            <a:r>
              <a:rPr lang="en-US" sz="1400" dirty="0" smtClean="0">
                <a:solidFill>
                  <a:srgbClr val="FF0000"/>
                </a:solidFill>
                <a:latin typeface="Calibri"/>
                <a:cs typeface="Calibri"/>
              </a:rPr>
              <a:t>                                           </a:t>
            </a:r>
            <a:r>
              <a:rPr lang="en-US" sz="1400" dirty="0" smtClean="0">
                <a:latin typeface="Calibri"/>
                <a:cs typeface="Calibri"/>
              </a:rPr>
              <a:t>(</a:t>
            </a:r>
            <a:r>
              <a:rPr lang="en-US" sz="1400" dirty="0" smtClean="0">
                <a:latin typeface="Calibri"/>
                <a:cs typeface="Calibri"/>
                <a:sym typeface="Wingdings"/>
              </a:rPr>
              <a:t> “image”, “coverage” in, e.g., /0: L2 N1 A R(0 0)) </a:t>
            </a:r>
            <a:endParaRPr lang="en-US" sz="1400" dirty="0" smtClean="0">
              <a:solidFill>
                <a:srgbClr val="FF0000"/>
              </a:solidFill>
              <a:latin typeface="Calibri"/>
              <a:cs typeface="Calibri"/>
            </a:endParaRPr>
          </a:p>
          <a:p>
            <a:r>
              <a:rPr lang="en-US" sz="1400" dirty="0">
                <a:solidFill>
                  <a:srgbClr val="FF0000"/>
                </a:solidFill>
                <a:latin typeface="Calibri"/>
                <a:cs typeface="Calibri"/>
              </a:rPr>
              <a:t> </a:t>
            </a:r>
            <a:r>
              <a:rPr lang="en-US" sz="1400" dirty="0" smtClean="0">
                <a:solidFill>
                  <a:srgbClr val="FF0000"/>
                </a:solidFill>
                <a:latin typeface="Calibri"/>
                <a:cs typeface="Calibri"/>
              </a:rPr>
              <a:t>        HPS3DRB/HPS3DRR: </a:t>
            </a:r>
            <a:r>
              <a:rPr lang="en-US" sz="1400" dirty="0" smtClean="0">
                <a:latin typeface="Calibri"/>
                <a:cs typeface="Calibri"/>
              </a:rPr>
              <a:t>Herschel PACS Spectrometer </a:t>
            </a:r>
            <a:r>
              <a:rPr lang="en-US" sz="1400" u="sng" dirty="0" smtClean="0">
                <a:latin typeface="Calibri"/>
                <a:cs typeface="Calibri"/>
              </a:rPr>
              <a:t>3D </a:t>
            </a:r>
            <a:r>
              <a:rPr lang="en-US" sz="1400" u="sng" dirty="0" err="1" smtClean="0">
                <a:latin typeface="Calibri"/>
                <a:cs typeface="Calibri"/>
              </a:rPr>
              <a:t>Rebinned</a:t>
            </a:r>
            <a:r>
              <a:rPr lang="en-US" sz="1400" u="sng" dirty="0" smtClean="0">
                <a:latin typeface="Calibri"/>
                <a:cs typeface="Calibri"/>
              </a:rPr>
              <a:t> Cube </a:t>
            </a:r>
            <a:r>
              <a:rPr lang="en-US" sz="1400" dirty="0" smtClean="0">
                <a:latin typeface="Calibri"/>
                <a:cs typeface="Calibri"/>
              </a:rPr>
              <a:t>Blue/Red</a:t>
            </a:r>
          </a:p>
          <a:p>
            <a:r>
              <a:rPr lang="en-US" sz="1400" dirty="0">
                <a:solidFill>
                  <a:srgbClr val="008000"/>
                </a:solidFill>
                <a:latin typeface="Calibri"/>
                <a:cs typeface="Calibri"/>
              </a:rPr>
              <a:t> </a:t>
            </a:r>
            <a:r>
              <a:rPr lang="en-US" sz="1400" dirty="0" smtClean="0">
                <a:solidFill>
                  <a:srgbClr val="008000"/>
                </a:solidFill>
                <a:latin typeface="Calibri"/>
                <a:cs typeface="Calibri"/>
              </a:rPr>
              <a:t>                                           </a:t>
            </a:r>
            <a:r>
              <a:rPr lang="en-US" sz="1400" dirty="0" smtClean="0">
                <a:latin typeface="Calibri"/>
                <a:cs typeface="Calibri"/>
              </a:rPr>
              <a:t>(</a:t>
            </a:r>
            <a:r>
              <a:rPr lang="en-US" sz="1400" dirty="0" smtClean="0">
                <a:latin typeface="Calibri"/>
                <a:cs typeface="Calibri"/>
                <a:sym typeface="Wingdings"/>
              </a:rPr>
              <a:t> “image”, “</a:t>
            </a:r>
            <a:r>
              <a:rPr lang="en-US" sz="1400" dirty="0" err="1" smtClean="0">
                <a:latin typeface="Calibri"/>
                <a:cs typeface="Calibri"/>
                <a:sym typeface="Wingdings"/>
              </a:rPr>
              <a:t>ra</a:t>
            </a:r>
            <a:r>
              <a:rPr lang="en-US" sz="1400" dirty="0" smtClean="0">
                <a:latin typeface="Calibri"/>
                <a:cs typeface="Calibri"/>
                <a:sym typeface="Wingdings"/>
              </a:rPr>
              <a:t>”, “</a:t>
            </a:r>
            <a:r>
              <a:rPr lang="en-US" sz="1400" dirty="0" err="1" smtClean="0">
                <a:latin typeface="Calibri"/>
                <a:cs typeface="Calibri"/>
                <a:sym typeface="Wingdings"/>
              </a:rPr>
              <a:t>dec</a:t>
            </a:r>
            <a:r>
              <a:rPr lang="en-US" sz="1400" dirty="0" smtClean="0">
                <a:latin typeface="Calibri"/>
                <a:cs typeface="Calibri"/>
                <a:sym typeface="Wingdings"/>
              </a:rPr>
              <a:t>”, “</a:t>
            </a:r>
            <a:r>
              <a:rPr lang="en-US" sz="1400" dirty="0" err="1" smtClean="0">
                <a:latin typeface="Calibri"/>
                <a:cs typeface="Calibri"/>
                <a:sym typeface="Wingdings"/>
              </a:rPr>
              <a:t>stddev</a:t>
            </a:r>
            <a:r>
              <a:rPr lang="en-US" sz="1400" dirty="0" smtClean="0">
                <a:latin typeface="Calibri"/>
                <a:cs typeface="Calibri"/>
                <a:sym typeface="Wingdings"/>
              </a:rPr>
              <a:t>”, “exposure”, “</a:t>
            </a:r>
            <a:r>
              <a:rPr lang="en-US" sz="1400" dirty="0" err="1" smtClean="0">
                <a:latin typeface="Calibri"/>
                <a:cs typeface="Calibri"/>
                <a:sym typeface="Wingdings"/>
              </a:rPr>
              <a:t>wavegrid</a:t>
            </a:r>
            <a:r>
              <a:rPr lang="en-US" sz="1400" dirty="0" smtClean="0">
                <a:latin typeface="Calibri"/>
                <a:cs typeface="Calibri"/>
                <a:sym typeface="Wingdings"/>
              </a:rPr>
              <a:t>” in, e.g., /0: L2 N1 R(0 0) </a:t>
            </a:r>
            <a:endParaRPr lang="en-US" sz="1400" dirty="0">
              <a:solidFill>
                <a:srgbClr val="008000"/>
              </a:solidFill>
              <a:latin typeface="Calibri"/>
              <a:cs typeface="Calibri"/>
            </a:endParaRPr>
          </a:p>
          <a:p>
            <a:endParaRPr lang="en-US" dirty="0" smtClean="0">
              <a:solidFill>
                <a:srgbClr val="008000"/>
              </a:solidFill>
              <a:latin typeface="Calibri"/>
              <a:cs typeface="Calibri"/>
            </a:endParaRPr>
          </a:p>
        </p:txBody>
      </p:sp>
    </p:spTree>
    <p:extLst>
      <p:ext uri="{BB962C8B-B14F-4D97-AF65-F5344CB8AC3E}">
        <p14:creationId xmlns:p14="http://schemas.microsoft.com/office/powerpoint/2010/main" val="12963984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Spectrometer</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1499662" y="999067"/>
            <a:ext cx="6612466" cy="584776"/>
          </a:xfrm>
          <a:prstGeom prst="rect">
            <a:avLst/>
          </a:prstGeom>
          <a:noFill/>
        </p:spPr>
        <p:txBody>
          <a:bodyPr wrap="square" rtlCol="0">
            <a:spAutoFit/>
          </a:bodyPr>
          <a:lstStyle/>
          <a:p>
            <a:pPr algn="ctr"/>
            <a:r>
              <a:rPr lang="en-US" sz="3200" b="1" dirty="0" smtClean="0">
                <a:solidFill>
                  <a:schemeClr val="tx2">
                    <a:lumMod val="75000"/>
                    <a:lumOff val="25000"/>
                  </a:schemeClr>
                </a:solidFill>
                <a:latin typeface="Calibri"/>
                <a:cs typeface="Calibri"/>
              </a:rPr>
              <a:t>PACS Spectrometer Data Volume</a:t>
            </a:r>
            <a:endParaRPr lang="en-US" sz="3200" b="1" dirty="0">
              <a:solidFill>
                <a:schemeClr val="tx2">
                  <a:lumMod val="75000"/>
                  <a:lumOff val="25000"/>
                </a:schemeClr>
              </a:solidFill>
              <a:latin typeface="Calibri"/>
              <a:cs typeface="Calibri"/>
            </a:endParaRPr>
          </a:p>
        </p:txBody>
      </p:sp>
      <p:sp>
        <p:nvSpPr>
          <p:cNvPr id="9" name="TextBox 8"/>
          <p:cNvSpPr txBox="1"/>
          <p:nvPr/>
        </p:nvSpPr>
        <p:spPr>
          <a:xfrm>
            <a:off x="1041400" y="2218267"/>
            <a:ext cx="7255933" cy="2031325"/>
          </a:xfrm>
          <a:prstGeom prst="rect">
            <a:avLst/>
          </a:prstGeom>
          <a:noFill/>
        </p:spPr>
        <p:txBody>
          <a:bodyPr wrap="square" rtlCol="0">
            <a:spAutoFit/>
          </a:bodyPr>
          <a:lstStyle/>
          <a:p>
            <a:r>
              <a:rPr lang="en-US" dirty="0" smtClean="0">
                <a:latin typeface="Calibri"/>
                <a:cs typeface="Calibri"/>
              </a:rPr>
              <a:t>Data size in SPG 10 and onwards: </a:t>
            </a:r>
          </a:p>
          <a:p>
            <a:endParaRPr lang="en-US" dirty="0">
              <a:latin typeface="Calibri"/>
              <a:cs typeface="Calibri"/>
            </a:endParaRPr>
          </a:p>
          <a:p>
            <a:pPr marL="285750" indent="-285750">
              <a:buFont typeface="Wingdings" charset="2"/>
              <a:buChar char="§"/>
            </a:pPr>
            <a:r>
              <a:rPr lang="en-US" dirty="0" smtClean="0">
                <a:latin typeface="Calibri"/>
                <a:cs typeface="Calibri"/>
              </a:rPr>
              <a:t> Level 0 frames: data cubes + pointing + HK</a:t>
            </a:r>
          </a:p>
          <a:p>
            <a:r>
              <a:rPr lang="en-US" dirty="0">
                <a:latin typeface="Calibri"/>
                <a:cs typeface="Calibri"/>
              </a:rPr>
              <a:t> </a:t>
            </a:r>
            <a:r>
              <a:rPr lang="en-US" dirty="0" smtClean="0">
                <a:latin typeface="Calibri"/>
                <a:cs typeface="Calibri"/>
              </a:rPr>
              <a:t>  </a:t>
            </a:r>
          </a:p>
          <a:p>
            <a:r>
              <a:rPr lang="en-US" dirty="0">
                <a:latin typeface="Calibri"/>
                <a:cs typeface="Calibri"/>
              </a:rPr>
              <a:t> </a:t>
            </a:r>
            <a:r>
              <a:rPr lang="en-US" dirty="0" smtClean="0">
                <a:latin typeface="Calibri"/>
                <a:cs typeface="Calibri"/>
              </a:rPr>
              <a:t>      </a:t>
            </a:r>
            <a:r>
              <a:rPr lang="en-US" dirty="0" smtClean="0">
                <a:latin typeface="Calibri"/>
                <a:cs typeface="Calibri"/>
                <a:sym typeface="Wingdings"/>
              </a:rPr>
              <a:t> </a:t>
            </a:r>
            <a:r>
              <a:rPr lang="en-US" dirty="0" smtClean="0">
                <a:solidFill>
                  <a:srgbClr val="0000FF"/>
                </a:solidFill>
                <a:latin typeface="Calibri"/>
                <a:cs typeface="Calibri"/>
                <a:sym typeface="Wingdings"/>
              </a:rPr>
              <a:t>Blue</a:t>
            </a:r>
            <a:r>
              <a:rPr lang="en-US" dirty="0" smtClean="0">
                <a:latin typeface="Calibri"/>
                <a:cs typeface="Calibri"/>
                <a:sym typeface="Wingdings"/>
              </a:rPr>
              <a:t>/</a:t>
            </a:r>
            <a:r>
              <a:rPr lang="en-US" dirty="0" smtClean="0">
                <a:solidFill>
                  <a:srgbClr val="FF0000"/>
                </a:solidFill>
                <a:latin typeface="Calibri"/>
                <a:cs typeface="Calibri"/>
                <a:sym typeface="Wingdings"/>
              </a:rPr>
              <a:t>red</a:t>
            </a:r>
            <a:r>
              <a:rPr lang="en-US" dirty="0" smtClean="0">
                <a:solidFill>
                  <a:srgbClr val="0000FF"/>
                </a:solidFill>
                <a:latin typeface="Calibri"/>
                <a:cs typeface="Calibri"/>
                <a:sym typeface="Wingdings"/>
              </a:rPr>
              <a:t> </a:t>
            </a:r>
            <a:r>
              <a:rPr lang="en-US" dirty="0" smtClean="0">
                <a:latin typeface="Calibri"/>
                <a:cs typeface="Calibri"/>
                <a:sym typeface="Wingdings"/>
              </a:rPr>
              <a:t>channel: ~ 1.5 GB/hour </a:t>
            </a:r>
            <a:endParaRPr lang="en-US" dirty="0" smtClean="0">
              <a:solidFill>
                <a:srgbClr val="0000FF"/>
              </a:solidFill>
              <a:latin typeface="Calibri"/>
              <a:cs typeface="Calibri"/>
              <a:sym typeface="Wingdings"/>
            </a:endParaRPr>
          </a:p>
          <a:p>
            <a:endParaRPr lang="en-US" dirty="0" smtClean="0">
              <a:latin typeface="Calibri"/>
              <a:cs typeface="Calibri"/>
              <a:sym typeface="Wingdings"/>
            </a:endParaRPr>
          </a:p>
          <a:p>
            <a:r>
              <a:rPr lang="en-US" dirty="0">
                <a:latin typeface="Calibri"/>
                <a:cs typeface="Calibri"/>
                <a:sym typeface="Wingdings"/>
              </a:rPr>
              <a:t> </a:t>
            </a:r>
            <a:r>
              <a:rPr lang="en-US" dirty="0" smtClean="0">
                <a:latin typeface="Calibri"/>
                <a:cs typeface="Calibri"/>
                <a:sym typeface="Wingdings"/>
              </a:rPr>
              <a:t>      </a:t>
            </a:r>
            <a:endParaRPr lang="en-US" dirty="0">
              <a:latin typeface="Calibri"/>
              <a:cs typeface="Calibri"/>
            </a:endParaRPr>
          </a:p>
        </p:txBody>
      </p:sp>
    </p:spTree>
    <p:extLst>
      <p:ext uri="{BB962C8B-B14F-4D97-AF65-F5344CB8AC3E}">
        <p14:creationId xmlns:p14="http://schemas.microsoft.com/office/powerpoint/2010/main" val="38879760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a:ln>
            <a:noFill/>
          </a:ln>
        </p:spPr>
        <p:txBody>
          <a:bodyPr wrap="square" rtlCol="0">
            <a:spAutoFit/>
          </a:bodyPr>
          <a:lstStyle/>
          <a:p>
            <a:r>
              <a:rPr lang="en-US" sz="2000" dirty="0" smtClean="0">
                <a:solidFill>
                  <a:schemeClr val="tx2">
                    <a:lumMod val="75000"/>
                    <a:lumOff val="25000"/>
                  </a:schemeClr>
                </a:solidFill>
                <a:latin typeface="Calibri"/>
                <a:cs typeface="Calibri"/>
              </a:rPr>
              <a:t>PACS Instrument Overview</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25947" y="486388"/>
            <a:ext cx="9793595" cy="1138773"/>
          </a:xfrm>
          <a:prstGeom prst="rect">
            <a:avLst/>
          </a:prstGeom>
          <a:noFill/>
        </p:spPr>
        <p:txBody>
          <a:bodyPr wrap="square" rtlCol="0">
            <a:spAutoFit/>
          </a:bodyPr>
          <a:lstStyle/>
          <a:p>
            <a:pPr algn="ctr"/>
            <a:r>
              <a:rPr lang="en-US" sz="4000" b="1" dirty="0" smtClean="0">
                <a:solidFill>
                  <a:schemeClr val="tx2">
                    <a:lumMod val="75000"/>
                    <a:lumOff val="25000"/>
                  </a:schemeClr>
                </a:solidFill>
                <a:latin typeface="Calibri"/>
                <a:cs typeface="Calibri"/>
              </a:rPr>
              <a:t>PACS: </a:t>
            </a:r>
          </a:p>
          <a:p>
            <a:pPr algn="ctr"/>
            <a:r>
              <a:rPr lang="en-US" sz="2800" dirty="0" smtClean="0">
                <a:solidFill>
                  <a:schemeClr val="tx2">
                    <a:lumMod val="75000"/>
                    <a:lumOff val="25000"/>
                  </a:schemeClr>
                </a:solidFill>
                <a:latin typeface="Calibri"/>
                <a:cs typeface="Calibri"/>
              </a:rPr>
              <a:t>A </a:t>
            </a:r>
            <a:r>
              <a:rPr lang="en-US" sz="2800" dirty="0" err="1" smtClean="0">
                <a:solidFill>
                  <a:schemeClr val="tx2">
                    <a:lumMod val="75000"/>
                    <a:lumOff val="25000"/>
                  </a:schemeClr>
                </a:solidFill>
                <a:latin typeface="Calibri"/>
                <a:cs typeface="Calibri"/>
              </a:rPr>
              <a:t>Photodetector</a:t>
            </a:r>
            <a:r>
              <a:rPr lang="en-US" sz="2800" dirty="0" smtClean="0">
                <a:solidFill>
                  <a:schemeClr val="tx2">
                    <a:lumMod val="75000"/>
                    <a:lumOff val="25000"/>
                  </a:schemeClr>
                </a:solidFill>
                <a:latin typeface="Calibri"/>
                <a:cs typeface="Calibri"/>
              </a:rPr>
              <a:t> Array </a:t>
            </a:r>
            <a:r>
              <a:rPr lang="en-US" sz="2800" u="sng" dirty="0" smtClean="0">
                <a:solidFill>
                  <a:schemeClr val="tx2">
                    <a:lumMod val="75000"/>
                    <a:lumOff val="25000"/>
                  </a:schemeClr>
                </a:solidFill>
                <a:latin typeface="Calibri"/>
                <a:cs typeface="Calibri"/>
              </a:rPr>
              <a:t>Camera </a:t>
            </a:r>
            <a:r>
              <a:rPr lang="en-US" sz="2800" dirty="0" smtClean="0">
                <a:solidFill>
                  <a:schemeClr val="tx2">
                    <a:lumMod val="75000"/>
                    <a:lumOff val="25000"/>
                  </a:schemeClr>
                </a:solidFill>
                <a:latin typeface="Calibri"/>
                <a:cs typeface="Calibri"/>
              </a:rPr>
              <a:t>&amp; </a:t>
            </a:r>
            <a:r>
              <a:rPr lang="en-US" sz="2800" u="sng" dirty="0" smtClean="0">
                <a:solidFill>
                  <a:schemeClr val="tx2">
                    <a:lumMod val="75000"/>
                    <a:lumOff val="25000"/>
                  </a:schemeClr>
                </a:solidFill>
                <a:latin typeface="Calibri"/>
                <a:cs typeface="Calibri"/>
              </a:rPr>
              <a:t>Spectrometer</a:t>
            </a:r>
            <a:r>
              <a:rPr lang="en-US" sz="2800" dirty="0" smtClean="0">
                <a:solidFill>
                  <a:schemeClr val="tx2">
                    <a:lumMod val="75000"/>
                    <a:lumOff val="25000"/>
                  </a:schemeClr>
                </a:solidFill>
                <a:latin typeface="Calibri"/>
                <a:cs typeface="Calibri"/>
              </a:rPr>
              <a:t> for Herschel </a:t>
            </a:r>
            <a:endParaRPr lang="en-US" sz="2800" dirty="0">
              <a:solidFill>
                <a:schemeClr val="tx2">
                  <a:lumMod val="75000"/>
                  <a:lumOff val="25000"/>
                </a:schemeClr>
              </a:solidFill>
              <a:latin typeface="Calibri"/>
              <a:cs typeface="Calibri"/>
            </a:endParaRPr>
          </a:p>
        </p:txBody>
      </p:sp>
      <p:sp>
        <p:nvSpPr>
          <p:cNvPr id="9" name="Down Arrow 8"/>
          <p:cNvSpPr>
            <a:spLocks/>
          </p:cNvSpPr>
          <p:nvPr/>
        </p:nvSpPr>
        <p:spPr>
          <a:xfrm>
            <a:off x="2411291" y="1665351"/>
            <a:ext cx="484632" cy="731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6326021" y="1693857"/>
            <a:ext cx="484632" cy="731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ACS_VYC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171" y="2554675"/>
            <a:ext cx="2753958" cy="3200400"/>
          </a:xfrm>
          <a:prstGeom prst="rect">
            <a:avLst/>
          </a:prstGeom>
        </p:spPr>
      </p:pic>
      <p:sp>
        <p:nvSpPr>
          <p:cNvPr id="12" name="TextBox 11"/>
          <p:cNvSpPr txBox="1"/>
          <p:nvPr/>
        </p:nvSpPr>
        <p:spPr>
          <a:xfrm>
            <a:off x="7128978" y="2284639"/>
            <a:ext cx="2306209" cy="246221"/>
          </a:xfrm>
          <a:prstGeom prst="rect">
            <a:avLst/>
          </a:prstGeom>
          <a:noFill/>
        </p:spPr>
        <p:txBody>
          <a:bodyPr wrap="square" rtlCol="0">
            <a:spAutoFit/>
          </a:bodyPr>
          <a:lstStyle/>
          <a:p>
            <a:r>
              <a:rPr lang="en-US" sz="1000" dirty="0" smtClean="0">
                <a:latin typeface="Calibri"/>
                <a:cs typeface="Calibri"/>
              </a:rPr>
              <a:t>Image Credit: MESS Consortium </a:t>
            </a:r>
            <a:endParaRPr lang="en-US" sz="1000" dirty="0">
              <a:latin typeface="Calibri"/>
              <a:cs typeface="Calibri"/>
            </a:endParaRPr>
          </a:p>
        </p:txBody>
      </p:sp>
      <p:sp>
        <p:nvSpPr>
          <p:cNvPr id="14" name="TextBox 13"/>
          <p:cNvSpPr txBox="1"/>
          <p:nvPr/>
        </p:nvSpPr>
        <p:spPr>
          <a:xfrm>
            <a:off x="209576" y="2284340"/>
            <a:ext cx="2306209" cy="246221"/>
          </a:xfrm>
          <a:prstGeom prst="rect">
            <a:avLst/>
          </a:prstGeom>
          <a:noFill/>
        </p:spPr>
        <p:txBody>
          <a:bodyPr wrap="square" rtlCol="0">
            <a:spAutoFit/>
          </a:bodyPr>
          <a:lstStyle/>
          <a:p>
            <a:r>
              <a:rPr lang="en-US" sz="1000" dirty="0" smtClean="0">
                <a:latin typeface="Calibri"/>
                <a:cs typeface="Calibri"/>
              </a:rPr>
              <a:t>Image Credit: ESA and PACS Consortium </a:t>
            </a:r>
            <a:endParaRPr lang="en-US" sz="1000" dirty="0">
              <a:latin typeface="Calibri"/>
              <a:cs typeface="Calibri"/>
            </a:endParaRPr>
          </a:p>
        </p:txBody>
      </p:sp>
      <p:grpSp>
        <p:nvGrpSpPr>
          <p:cNvPr id="16" name="Group 15"/>
          <p:cNvGrpSpPr>
            <a:grpSpLocks noChangeAspect="1"/>
          </p:cNvGrpSpPr>
          <p:nvPr/>
        </p:nvGrpSpPr>
        <p:grpSpPr>
          <a:xfrm>
            <a:off x="1074194" y="2553324"/>
            <a:ext cx="2826851" cy="3200400"/>
            <a:chOff x="1038062" y="2656720"/>
            <a:chExt cx="3230687" cy="3657600"/>
          </a:xfrm>
        </p:grpSpPr>
        <p:pic>
          <p:nvPicPr>
            <p:cNvPr id="13" name="Picture 12" descr="M51_first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62" y="2656720"/>
              <a:ext cx="3230687" cy="3657600"/>
            </a:xfrm>
            <a:prstGeom prst="rect">
              <a:avLst/>
            </a:prstGeom>
          </p:spPr>
        </p:pic>
        <p:sp>
          <p:nvSpPr>
            <p:cNvPr id="15" name="TextBox 14"/>
            <p:cNvSpPr txBox="1"/>
            <p:nvPr/>
          </p:nvSpPr>
          <p:spPr>
            <a:xfrm>
              <a:off x="3537223" y="2913822"/>
              <a:ext cx="475266" cy="246221"/>
            </a:xfrm>
            <a:prstGeom prst="rect">
              <a:avLst/>
            </a:prstGeom>
            <a:noFill/>
          </p:spPr>
          <p:txBody>
            <a:bodyPr wrap="square" rtlCol="0">
              <a:spAutoFit/>
            </a:bodyPr>
            <a:lstStyle/>
            <a:p>
              <a:r>
                <a:rPr lang="en-US" sz="1000" dirty="0" smtClean="0">
                  <a:solidFill>
                    <a:schemeClr val="bg1"/>
                  </a:solidFill>
                  <a:latin typeface="Calibri"/>
                  <a:cs typeface="Calibri"/>
                </a:rPr>
                <a:t>M51</a:t>
              </a:r>
              <a:endParaRPr lang="en-US" sz="1000" dirty="0">
                <a:solidFill>
                  <a:schemeClr val="bg1"/>
                </a:solidFill>
                <a:latin typeface="Calibri"/>
                <a:cs typeface="Calibri"/>
              </a:endParaRPr>
            </a:p>
          </p:txBody>
        </p:sp>
      </p:grpSp>
      <p:sp>
        <p:nvSpPr>
          <p:cNvPr id="17" name="TextBox 16"/>
          <p:cNvSpPr txBox="1"/>
          <p:nvPr/>
        </p:nvSpPr>
        <p:spPr>
          <a:xfrm>
            <a:off x="288276" y="5925254"/>
            <a:ext cx="8788194" cy="461665"/>
          </a:xfrm>
          <a:prstGeom prst="rect">
            <a:avLst/>
          </a:prstGeom>
          <a:noFill/>
        </p:spPr>
        <p:txBody>
          <a:bodyPr wrap="square" rtlCol="0">
            <a:spAutoFit/>
          </a:bodyPr>
          <a:lstStyle/>
          <a:p>
            <a:r>
              <a:rPr lang="en-US" sz="2400" dirty="0" smtClean="0">
                <a:latin typeface="Calibri"/>
                <a:cs typeface="Calibri"/>
              </a:rPr>
              <a:t>      Imaging              bolometers         Spectroscopy              </a:t>
            </a:r>
            <a:r>
              <a:rPr lang="en-US" sz="2400" dirty="0" err="1" smtClean="0">
                <a:latin typeface="Calibri"/>
                <a:cs typeface="Calibri"/>
              </a:rPr>
              <a:t>Ge:Ga</a:t>
            </a:r>
            <a:r>
              <a:rPr lang="en-US" sz="2400" dirty="0" smtClean="0">
                <a:latin typeface="Calibri"/>
                <a:cs typeface="Calibri"/>
              </a:rPr>
              <a:t> array   </a:t>
            </a:r>
            <a:endParaRPr lang="en-US" sz="2400" dirty="0">
              <a:latin typeface="Calibri"/>
              <a:cs typeface="Calibri"/>
            </a:endParaRPr>
          </a:p>
        </p:txBody>
      </p:sp>
      <p:sp>
        <p:nvSpPr>
          <p:cNvPr id="18" name="Left-Right Arrow 17"/>
          <p:cNvSpPr>
            <a:spLocks noChangeAspect="1"/>
          </p:cNvSpPr>
          <p:nvPr/>
        </p:nvSpPr>
        <p:spPr>
          <a:xfrm>
            <a:off x="1916234" y="6005634"/>
            <a:ext cx="731520" cy="387712"/>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9" name="Left-Right Arrow 18"/>
          <p:cNvSpPr>
            <a:spLocks noChangeAspect="1"/>
          </p:cNvSpPr>
          <p:nvPr/>
        </p:nvSpPr>
        <p:spPr>
          <a:xfrm>
            <a:off x="6564773" y="6011117"/>
            <a:ext cx="731520" cy="387712"/>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cxnSp>
        <p:nvCxnSpPr>
          <p:cNvPr id="20" name="Straight Connector 19"/>
          <p:cNvCxnSpPr/>
          <p:nvPr/>
        </p:nvCxnSpPr>
        <p:spPr>
          <a:xfrm>
            <a:off x="4511747" y="1945061"/>
            <a:ext cx="16076" cy="4147350"/>
          </a:xfrm>
          <a:prstGeom prst="line">
            <a:avLst/>
          </a:prstGeom>
          <a:ln w="25400" cmpd="sng">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0498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General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42547" y="415791"/>
            <a:ext cx="9793595" cy="707886"/>
          </a:xfrm>
          <a:prstGeom prst="rect">
            <a:avLst/>
          </a:prstGeom>
          <a:noFill/>
        </p:spPr>
        <p:txBody>
          <a:bodyPr wrap="square" rtlCol="0">
            <a:spAutoFit/>
          </a:bodyPr>
          <a:lstStyle/>
          <a:p>
            <a:pPr algn="ctr"/>
            <a:r>
              <a:rPr lang="en-US" sz="4000" b="1" dirty="0" smtClean="0">
                <a:solidFill>
                  <a:schemeClr val="tx2">
                    <a:lumMod val="75000"/>
                    <a:lumOff val="25000"/>
                  </a:schemeClr>
                </a:solidFill>
                <a:latin typeface="Calibri"/>
                <a:cs typeface="Calibri"/>
              </a:rPr>
              <a:t>PACS Calibration </a:t>
            </a:r>
          </a:p>
        </p:txBody>
      </p:sp>
      <p:sp>
        <p:nvSpPr>
          <p:cNvPr id="3" name="TextBox 2"/>
          <p:cNvSpPr txBox="1"/>
          <p:nvPr/>
        </p:nvSpPr>
        <p:spPr>
          <a:xfrm>
            <a:off x="614235" y="1162038"/>
            <a:ext cx="8126155" cy="4493538"/>
          </a:xfrm>
          <a:prstGeom prst="rect">
            <a:avLst/>
          </a:prstGeom>
          <a:noFill/>
        </p:spPr>
        <p:txBody>
          <a:bodyPr wrap="square" rtlCol="0">
            <a:spAutoFit/>
          </a:bodyPr>
          <a:lstStyle/>
          <a:p>
            <a:pPr marL="342900" indent="-342900">
              <a:buFont typeface="Wingdings" charset="2"/>
              <a:buChar char="Ø"/>
            </a:pPr>
            <a:r>
              <a:rPr lang="en-US" sz="2400" dirty="0" smtClean="0">
                <a:solidFill>
                  <a:srgbClr val="FF0000"/>
                </a:solidFill>
                <a:latin typeface="Calibri"/>
                <a:cs typeface="Calibri"/>
              </a:rPr>
              <a:t>Photometer:</a:t>
            </a:r>
            <a:r>
              <a:rPr lang="en-US" sz="2000" dirty="0" smtClean="0">
                <a:solidFill>
                  <a:srgbClr val="FF0000"/>
                </a:solidFill>
                <a:latin typeface="Calibri"/>
                <a:cs typeface="Calibri"/>
              </a:rPr>
              <a:t> </a:t>
            </a:r>
          </a:p>
          <a:p>
            <a:pPr>
              <a:lnSpc>
                <a:spcPct val="50000"/>
              </a:lnSpc>
            </a:pPr>
            <a:endParaRPr lang="en-US" sz="2000" dirty="0">
              <a:solidFill>
                <a:srgbClr val="FF0000"/>
              </a:solidFill>
              <a:latin typeface="Calibri"/>
              <a:cs typeface="Calibri"/>
            </a:endParaRPr>
          </a:p>
          <a:p>
            <a:pPr marL="285750" indent="-285750">
              <a:buFont typeface="Arial"/>
              <a:buChar char="•"/>
            </a:pPr>
            <a:r>
              <a:rPr lang="en-US" dirty="0" smtClean="0">
                <a:latin typeface="Calibri"/>
                <a:cs typeface="Calibri"/>
              </a:rPr>
              <a:t>Point-source flux calibration is estimated from a set of 5 </a:t>
            </a:r>
            <a:r>
              <a:rPr lang="en-US" dirty="0" err="1" smtClean="0">
                <a:latin typeface="Calibri"/>
                <a:cs typeface="Calibri"/>
              </a:rPr>
              <a:t>fiducial</a:t>
            </a:r>
            <a:r>
              <a:rPr lang="en-US" dirty="0" smtClean="0">
                <a:latin typeface="Calibri"/>
                <a:cs typeface="Calibri"/>
              </a:rPr>
              <a:t> stars (primary calibrators). Additionally, a set of asteroids and planets is also used (secondary calibrators); </a:t>
            </a:r>
          </a:p>
          <a:p>
            <a:endParaRPr lang="en-US" dirty="0" smtClean="0">
              <a:latin typeface="Calibri"/>
              <a:cs typeface="Calibri"/>
            </a:endParaRPr>
          </a:p>
          <a:p>
            <a:pPr marL="285750" indent="-285750">
              <a:buFont typeface="Arial"/>
              <a:buChar char="•"/>
            </a:pPr>
            <a:r>
              <a:rPr lang="en-US" dirty="0" smtClean="0">
                <a:latin typeface="Calibri"/>
                <a:cs typeface="Calibri"/>
              </a:rPr>
              <a:t>Based on this set of calibrators, the point-source flux calibration error is ~5% in all bands, with 1-2% reproducibility;</a:t>
            </a:r>
          </a:p>
          <a:p>
            <a:pPr marL="285750" indent="-285750">
              <a:buFont typeface="Arial"/>
              <a:buChar char="•"/>
            </a:pPr>
            <a:endParaRPr lang="en-US" dirty="0">
              <a:latin typeface="Calibri"/>
              <a:cs typeface="Calibri"/>
            </a:endParaRPr>
          </a:p>
          <a:p>
            <a:pPr marL="285750" indent="-285750">
              <a:buFont typeface="Wingdings" charset="2"/>
              <a:buChar char="Ø"/>
            </a:pPr>
            <a:r>
              <a:rPr lang="en-US" sz="2400" dirty="0" smtClean="0">
                <a:solidFill>
                  <a:srgbClr val="FF0000"/>
                </a:solidFill>
                <a:latin typeface="Calibri"/>
                <a:cs typeface="Calibri"/>
              </a:rPr>
              <a:t> Spectrometer: </a:t>
            </a:r>
          </a:p>
          <a:p>
            <a:pPr>
              <a:lnSpc>
                <a:spcPct val="50000"/>
              </a:lnSpc>
            </a:pPr>
            <a:endParaRPr lang="en-US" sz="2400" dirty="0">
              <a:solidFill>
                <a:srgbClr val="FF0000"/>
              </a:solidFill>
              <a:latin typeface="Calibri"/>
              <a:cs typeface="Calibri"/>
            </a:endParaRPr>
          </a:p>
          <a:p>
            <a:pPr marL="285750" indent="-285750">
              <a:buFont typeface="Arial"/>
              <a:buChar char="•"/>
            </a:pPr>
            <a:r>
              <a:rPr lang="en-US" dirty="0" smtClean="0">
                <a:latin typeface="Calibri"/>
                <a:cs typeface="Calibri"/>
              </a:rPr>
              <a:t>Flux calibration is estimated from a set of ~30 absolute flux sky calibrators (</a:t>
            </a:r>
            <a:r>
              <a:rPr lang="en-US" dirty="0" err="1" smtClean="0">
                <a:latin typeface="Calibri"/>
                <a:cs typeface="Calibri"/>
              </a:rPr>
              <a:t>fiducial</a:t>
            </a:r>
            <a:r>
              <a:rPr lang="en-US" dirty="0" smtClean="0">
                <a:latin typeface="Calibri"/>
                <a:cs typeface="Calibri"/>
              </a:rPr>
              <a:t> stars, asteroids and planets); </a:t>
            </a:r>
          </a:p>
          <a:p>
            <a:pPr marL="285750" indent="-285750">
              <a:buFont typeface="Arial"/>
              <a:buChar char="•"/>
            </a:pPr>
            <a:endParaRPr lang="en-US" dirty="0">
              <a:latin typeface="Calibri"/>
              <a:cs typeface="Calibri"/>
            </a:endParaRPr>
          </a:p>
          <a:p>
            <a:pPr marL="285750" indent="-285750">
              <a:buFont typeface="Arial"/>
              <a:buChar char="•"/>
            </a:pPr>
            <a:r>
              <a:rPr lang="en-US" dirty="0" smtClean="0">
                <a:latin typeface="Calibri"/>
                <a:cs typeface="Calibri"/>
              </a:rPr>
              <a:t>Based in this set of calibrators (and using the 3X3 </a:t>
            </a:r>
            <a:r>
              <a:rPr lang="en-US" i="1" dirty="0" smtClean="0">
                <a:latin typeface="Calibri"/>
                <a:cs typeface="Calibri"/>
              </a:rPr>
              <a:t>calibration block scheme</a:t>
            </a:r>
            <a:r>
              <a:rPr lang="en-US" dirty="0" smtClean="0">
                <a:latin typeface="Calibri"/>
                <a:cs typeface="Calibri"/>
              </a:rPr>
              <a:t>), the flux calibration error is ~7% in all bands, with 3-4% reproducibility   </a:t>
            </a:r>
            <a:endParaRPr lang="en-US" dirty="0">
              <a:latin typeface="Calibri"/>
              <a:cs typeface="Calibri"/>
            </a:endParaRPr>
          </a:p>
        </p:txBody>
      </p:sp>
      <p:sp>
        <p:nvSpPr>
          <p:cNvPr id="4" name="Rectangle 3"/>
          <p:cNvSpPr/>
          <p:nvPr/>
        </p:nvSpPr>
        <p:spPr>
          <a:xfrm>
            <a:off x="576246" y="5984222"/>
            <a:ext cx="8164144" cy="369332"/>
          </a:xfrm>
          <a:prstGeom prst="rect">
            <a:avLst/>
          </a:prstGeom>
          <a:solidFill>
            <a:schemeClr val="accent6">
              <a:lumMod val="20000"/>
              <a:lumOff val="80000"/>
            </a:schemeClr>
          </a:solidFill>
          <a:ln>
            <a:solidFill>
              <a:srgbClr val="FF0000"/>
            </a:solidFill>
          </a:ln>
        </p:spPr>
        <p:txBody>
          <a:bodyPr wrap="square">
            <a:spAutoFit/>
          </a:bodyPr>
          <a:lstStyle/>
          <a:p>
            <a:r>
              <a:rPr lang="en-US" dirty="0" smtClean="0">
                <a:solidFill>
                  <a:srgbClr val="3366FF"/>
                </a:solidFill>
              </a:rPr>
              <a:t> http</a:t>
            </a:r>
            <a:r>
              <a:rPr lang="en-US" dirty="0">
                <a:solidFill>
                  <a:srgbClr val="3366FF"/>
                </a:solidFill>
              </a:rPr>
              <a:t>://</a:t>
            </a:r>
            <a:r>
              <a:rPr lang="en-US" dirty="0" err="1">
                <a:solidFill>
                  <a:srgbClr val="3366FF"/>
                </a:solidFill>
              </a:rPr>
              <a:t>herschel.esac.esa.int</a:t>
            </a:r>
            <a:r>
              <a:rPr lang="en-US" dirty="0">
                <a:solidFill>
                  <a:srgbClr val="3366FF"/>
                </a:solidFill>
              </a:rPr>
              <a:t>/</a:t>
            </a:r>
            <a:r>
              <a:rPr lang="en-US" dirty="0" err="1">
                <a:solidFill>
                  <a:srgbClr val="3366FF"/>
                </a:solidFill>
              </a:rPr>
              <a:t>twiki</a:t>
            </a:r>
            <a:r>
              <a:rPr lang="en-US" dirty="0">
                <a:solidFill>
                  <a:srgbClr val="3366FF"/>
                </a:solidFill>
              </a:rPr>
              <a:t>/bin/view/Public/</a:t>
            </a:r>
            <a:r>
              <a:rPr lang="en-US" dirty="0" err="1">
                <a:solidFill>
                  <a:srgbClr val="3366FF"/>
                </a:solidFill>
              </a:rPr>
              <a:t>PacsCalibrationWeb</a:t>
            </a:r>
            <a:endParaRPr lang="en-US" dirty="0">
              <a:solidFill>
                <a:srgbClr val="3366FF"/>
              </a:solidFill>
            </a:endParaRPr>
          </a:p>
        </p:txBody>
      </p:sp>
    </p:spTree>
    <p:extLst>
      <p:ext uri="{BB962C8B-B14F-4D97-AF65-F5344CB8AC3E}">
        <p14:creationId xmlns:p14="http://schemas.microsoft.com/office/powerpoint/2010/main" val="42006905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General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25947" y="328783"/>
            <a:ext cx="9793595" cy="707886"/>
          </a:xfrm>
          <a:prstGeom prst="rect">
            <a:avLst/>
          </a:prstGeom>
          <a:noFill/>
        </p:spPr>
        <p:txBody>
          <a:bodyPr wrap="square" rtlCol="0">
            <a:spAutoFit/>
          </a:bodyPr>
          <a:lstStyle/>
          <a:p>
            <a:pPr algn="ctr"/>
            <a:r>
              <a:rPr lang="en-US" sz="4000" b="1" dirty="0" smtClean="0">
                <a:solidFill>
                  <a:schemeClr val="tx2">
                    <a:lumMod val="75000"/>
                    <a:lumOff val="25000"/>
                  </a:schemeClr>
                </a:solidFill>
                <a:latin typeface="Calibri"/>
                <a:cs typeface="Calibri"/>
              </a:rPr>
              <a:t>Herschel Pointing Error</a:t>
            </a:r>
          </a:p>
        </p:txBody>
      </p:sp>
      <p:grpSp>
        <p:nvGrpSpPr>
          <p:cNvPr id="15" name="Group 14"/>
          <p:cNvGrpSpPr>
            <a:grpSpLocks noChangeAspect="1"/>
          </p:cNvGrpSpPr>
          <p:nvPr/>
        </p:nvGrpSpPr>
        <p:grpSpPr>
          <a:xfrm>
            <a:off x="4873636" y="2140609"/>
            <a:ext cx="4184989" cy="2857228"/>
            <a:chOff x="4674059" y="1505607"/>
            <a:chExt cx="4318919" cy="2948668"/>
          </a:xfrm>
        </p:grpSpPr>
        <p:pic>
          <p:nvPicPr>
            <p:cNvPr id="10" name="Picture 3" descr="history_poin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4554" y="1969532"/>
              <a:ext cx="3744765"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674059" y="1505607"/>
              <a:ext cx="4318919" cy="369332"/>
            </a:xfrm>
            <a:prstGeom prst="rect">
              <a:avLst/>
            </a:prstGeom>
            <a:noFill/>
          </p:spPr>
          <p:txBody>
            <a:bodyPr wrap="square">
              <a:spAutoFit/>
            </a:bodyPr>
            <a:lstStyle/>
            <a:p>
              <a:pPr algn="ctr">
                <a:defRPr/>
              </a:pPr>
              <a:r>
                <a:rPr lang="en-US" dirty="0" smtClean="0">
                  <a:solidFill>
                    <a:srgbClr val="FF0000"/>
                  </a:solidFill>
                  <a:latin typeface="Calibri"/>
                  <a:ea typeface="ＭＳ Ｐゴシック" pitchFamily="1" charset="-128"/>
                  <a:cs typeface="Calibri"/>
                </a:rPr>
                <a:t>Herschel APE History </a:t>
              </a:r>
              <a:endParaRPr lang="en-US" dirty="0">
                <a:solidFill>
                  <a:srgbClr val="FF0000"/>
                </a:solidFill>
                <a:latin typeface="Calibri"/>
                <a:ea typeface="ＭＳ Ｐゴシック" pitchFamily="1" charset="-128"/>
                <a:cs typeface="Calibri"/>
              </a:endParaRPr>
            </a:p>
          </p:txBody>
        </p:sp>
        <p:sp>
          <p:nvSpPr>
            <p:cNvPr id="2" name="Oval 1"/>
            <p:cNvSpPr/>
            <p:nvPr/>
          </p:nvSpPr>
          <p:spPr>
            <a:xfrm>
              <a:off x="4874475" y="4038600"/>
              <a:ext cx="3897179" cy="41567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sp>
        <p:nvSpPr>
          <p:cNvPr id="4" name="TextBox 3"/>
          <p:cNvSpPr txBox="1"/>
          <p:nvPr/>
        </p:nvSpPr>
        <p:spPr>
          <a:xfrm>
            <a:off x="161270" y="2127482"/>
            <a:ext cx="4694892" cy="3539430"/>
          </a:xfrm>
          <a:prstGeom prst="rect">
            <a:avLst/>
          </a:prstGeom>
          <a:noFill/>
        </p:spPr>
        <p:txBody>
          <a:bodyPr wrap="square" rtlCol="0">
            <a:spAutoFit/>
          </a:bodyPr>
          <a:lstStyle/>
          <a:p>
            <a:pPr marL="285750" indent="-285750">
              <a:buFont typeface="Wingdings" charset="2"/>
              <a:buChar char="Ø"/>
            </a:pPr>
            <a:r>
              <a:rPr lang="en-US" sz="1600" dirty="0">
                <a:solidFill>
                  <a:srgbClr val="FF0000"/>
                </a:solidFill>
                <a:latin typeface="Calibri"/>
                <a:cs typeface="Calibri"/>
              </a:rPr>
              <a:t> </a:t>
            </a:r>
            <a:r>
              <a:rPr lang="en-US" sz="1600" dirty="0" smtClean="0">
                <a:solidFill>
                  <a:srgbClr val="FF0000"/>
                </a:solidFill>
                <a:latin typeface="Calibri"/>
                <a:cs typeface="Calibri"/>
              </a:rPr>
              <a:t>Absolute Pointing Error (APE): </a:t>
            </a:r>
            <a:r>
              <a:rPr lang="en-US" sz="1600" dirty="0" smtClean="0">
                <a:latin typeface="Calibri"/>
                <a:cs typeface="Calibri"/>
              </a:rPr>
              <a:t>this has been continuously improving over the mission. It is now of the order of </a:t>
            </a:r>
            <a:r>
              <a:rPr lang="en-US" sz="1600" dirty="0" smtClean="0">
                <a:solidFill>
                  <a:srgbClr val="FF0000"/>
                </a:solidFill>
                <a:latin typeface="Calibri"/>
                <a:cs typeface="Calibri"/>
              </a:rPr>
              <a:t>0.8”</a:t>
            </a:r>
            <a:r>
              <a:rPr lang="en-US" sz="1600" dirty="0" smtClean="0">
                <a:latin typeface="Calibri"/>
                <a:cs typeface="Calibri"/>
              </a:rPr>
              <a:t>. The Herschel archive data are currently being processed with this updated APE. </a:t>
            </a:r>
          </a:p>
          <a:p>
            <a:endParaRPr lang="en-US" sz="1600" dirty="0">
              <a:solidFill>
                <a:srgbClr val="FF0000"/>
              </a:solidFill>
              <a:latin typeface="Calibri"/>
              <a:cs typeface="Calibri"/>
            </a:endParaRPr>
          </a:p>
          <a:p>
            <a:pPr marL="285750" indent="-285750">
              <a:buFont typeface="Wingdings" charset="2"/>
              <a:buChar char="Ø"/>
            </a:pPr>
            <a:r>
              <a:rPr lang="en-US" sz="1600" dirty="0" smtClean="0">
                <a:solidFill>
                  <a:srgbClr val="FF0000"/>
                </a:solidFill>
                <a:latin typeface="Calibri"/>
                <a:cs typeface="Calibri"/>
              </a:rPr>
              <a:t> Spatial Relative Pointing Error (SRPE, or  relative pointing accuracy): </a:t>
            </a:r>
          </a:p>
          <a:p>
            <a:r>
              <a:rPr lang="en-US" sz="1600" dirty="0">
                <a:solidFill>
                  <a:srgbClr val="FF0000"/>
                </a:solidFill>
                <a:latin typeface="Calibri"/>
                <a:cs typeface="Calibri"/>
              </a:rPr>
              <a:t> </a:t>
            </a:r>
            <a:r>
              <a:rPr lang="en-US" sz="1600" dirty="0" smtClean="0">
                <a:solidFill>
                  <a:srgbClr val="FF0000"/>
                </a:solidFill>
                <a:latin typeface="Calibri"/>
                <a:cs typeface="Calibri"/>
              </a:rPr>
              <a:t>     </a:t>
            </a:r>
            <a:r>
              <a:rPr lang="en-US" sz="1600" dirty="0" smtClean="0">
                <a:latin typeface="Calibri"/>
                <a:cs typeface="Calibri"/>
              </a:rPr>
              <a:t>only measured for small raster maps; it </a:t>
            </a:r>
            <a:endParaRPr lang="en-US" sz="1600" dirty="0">
              <a:latin typeface="Calibri"/>
              <a:cs typeface="Calibri"/>
            </a:endParaRPr>
          </a:p>
          <a:p>
            <a:r>
              <a:rPr lang="en-US" sz="1600" dirty="0" smtClean="0">
                <a:solidFill>
                  <a:srgbClr val="FF0000"/>
                </a:solidFill>
                <a:latin typeface="Calibri"/>
                <a:cs typeface="Calibri"/>
              </a:rPr>
              <a:t>      </a:t>
            </a:r>
            <a:r>
              <a:rPr lang="en-US" sz="1600" dirty="0" smtClean="0">
                <a:latin typeface="Calibri"/>
                <a:cs typeface="Calibri"/>
              </a:rPr>
              <a:t>is of the order of </a:t>
            </a:r>
            <a:r>
              <a:rPr lang="en-US" sz="1600" dirty="0" smtClean="0">
                <a:solidFill>
                  <a:srgbClr val="FF0000"/>
                </a:solidFill>
                <a:latin typeface="Calibri"/>
                <a:cs typeface="Calibri"/>
              </a:rPr>
              <a:t>1.02”</a:t>
            </a:r>
          </a:p>
          <a:p>
            <a:endParaRPr lang="en-US" sz="1600" dirty="0" smtClean="0">
              <a:latin typeface="Calibri"/>
              <a:cs typeface="Calibri"/>
            </a:endParaRPr>
          </a:p>
          <a:p>
            <a:pPr marL="285750" indent="-285750">
              <a:buFont typeface="Wingdings" charset="2"/>
              <a:buChar char="Ø"/>
            </a:pPr>
            <a:r>
              <a:rPr lang="en-US" sz="1600" dirty="0" smtClean="0">
                <a:solidFill>
                  <a:srgbClr val="FF0000"/>
                </a:solidFill>
                <a:latin typeface="Calibri"/>
                <a:cs typeface="Calibri"/>
              </a:rPr>
              <a:t>Relative Pointing Error (RPE, or pointing stability over ~ 1 minute periods): </a:t>
            </a:r>
            <a:r>
              <a:rPr lang="en-US" sz="1600" dirty="0" smtClean="0">
                <a:latin typeface="Calibri"/>
                <a:cs typeface="Calibri"/>
              </a:rPr>
              <a:t>the PACS Instrument Team is currently working on a refined pointing scheme which will allow us to reach an RPE ~ 0.3”   </a:t>
            </a:r>
            <a:endParaRPr lang="en-US" sz="1600" dirty="0">
              <a:solidFill>
                <a:srgbClr val="FF0000"/>
              </a:solidFill>
              <a:latin typeface="Calibri"/>
              <a:cs typeface="Calibri"/>
            </a:endParaRPr>
          </a:p>
        </p:txBody>
      </p:sp>
      <p:sp>
        <p:nvSpPr>
          <p:cNvPr id="14" name="Rectangle 13"/>
          <p:cNvSpPr/>
          <p:nvPr/>
        </p:nvSpPr>
        <p:spPr>
          <a:xfrm>
            <a:off x="507755" y="5922208"/>
            <a:ext cx="8044949" cy="369332"/>
          </a:xfrm>
          <a:prstGeom prst="rect">
            <a:avLst/>
          </a:prstGeom>
          <a:solidFill>
            <a:schemeClr val="accent6">
              <a:lumMod val="20000"/>
              <a:lumOff val="80000"/>
            </a:schemeClr>
          </a:solidFill>
          <a:ln>
            <a:solidFill>
              <a:srgbClr val="FF0000"/>
            </a:solidFill>
          </a:ln>
        </p:spPr>
        <p:txBody>
          <a:bodyPr wrap="square">
            <a:spAutoFit/>
          </a:bodyPr>
          <a:lstStyle/>
          <a:p>
            <a:r>
              <a:rPr lang="en-US" dirty="0" smtClean="0">
                <a:solidFill>
                  <a:srgbClr val="3366FF"/>
                </a:solidFill>
              </a:rPr>
              <a:t>  http</a:t>
            </a:r>
            <a:r>
              <a:rPr lang="en-US" dirty="0">
                <a:solidFill>
                  <a:srgbClr val="3366FF"/>
                </a:solidFill>
              </a:rPr>
              <a:t>://</a:t>
            </a:r>
            <a:r>
              <a:rPr lang="en-US" dirty="0" err="1">
                <a:solidFill>
                  <a:srgbClr val="3366FF"/>
                </a:solidFill>
              </a:rPr>
              <a:t>herschel.esac.esa.int</a:t>
            </a:r>
            <a:r>
              <a:rPr lang="en-US" dirty="0">
                <a:solidFill>
                  <a:srgbClr val="3366FF"/>
                </a:solidFill>
              </a:rPr>
              <a:t>/</a:t>
            </a:r>
            <a:r>
              <a:rPr lang="en-US" dirty="0" err="1">
                <a:solidFill>
                  <a:srgbClr val="3366FF"/>
                </a:solidFill>
              </a:rPr>
              <a:t>twiki</a:t>
            </a:r>
            <a:r>
              <a:rPr lang="en-US" dirty="0">
                <a:solidFill>
                  <a:srgbClr val="3366FF"/>
                </a:solidFill>
              </a:rPr>
              <a:t>/bin/view/Public/</a:t>
            </a:r>
            <a:r>
              <a:rPr lang="en-US" dirty="0" err="1">
                <a:solidFill>
                  <a:srgbClr val="3366FF"/>
                </a:solidFill>
              </a:rPr>
              <a:t>SummaryPointing</a:t>
            </a:r>
            <a:endParaRPr lang="en-US" dirty="0">
              <a:solidFill>
                <a:srgbClr val="3366FF"/>
              </a:solidFill>
            </a:endParaRPr>
          </a:p>
        </p:txBody>
      </p:sp>
      <p:sp>
        <p:nvSpPr>
          <p:cNvPr id="16" name="TextBox 15"/>
          <p:cNvSpPr txBox="1"/>
          <p:nvPr/>
        </p:nvSpPr>
        <p:spPr>
          <a:xfrm>
            <a:off x="441590" y="1129803"/>
            <a:ext cx="8572880" cy="738664"/>
          </a:xfrm>
          <a:prstGeom prst="rect">
            <a:avLst/>
          </a:prstGeom>
          <a:noFill/>
        </p:spPr>
        <p:txBody>
          <a:bodyPr wrap="square" rtlCol="0">
            <a:spAutoFit/>
          </a:bodyPr>
          <a:lstStyle/>
          <a:p>
            <a:r>
              <a:rPr lang="en-US" sz="1400" dirty="0" smtClean="0">
                <a:latin typeface="Calibri"/>
                <a:cs typeface="Calibri"/>
              </a:rPr>
              <a:t>The spacecraft attitude is controlled by the Star Tracker (STR) and the gyroscopes (GYR). The STR provides the absolute reference but with limited accuracy, while GYRs are accurate but only on short timescales. In normal operations, the GYRs attitude is calibrated using the information from the STR (“filtered attitude”).  </a:t>
            </a:r>
            <a:endParaRPr lang="en-US" sz="1400" dirty="0">
              <a:latin typeface="Calibri"/>
              <a:cs typeface="Calibri"/>
            </a:endParaRPr>
          </a:p>
        </p:txBody>
      </p:sp>
    </p:spTree>
    <p:extLst>
      <p:ext uri="{BB962C8B-B14F-4D97-AF65-F5344CB8AC3E}">
        <p14:creationId xmlns:p14="http://schemas.microsoft.com/office/powerpoint/2010/main" val="10368022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Products: Visualization </a:t>
            </a:r>
            <a:r>
              <a:rPr lang="en-US" sz="2000" i="1" dirty="0" smtClean="0">
                <a:solidFill>
                  <a:schemeClr val="tx2">
                    <a:lumMod val="75000"/>
                    <a:lumOff val="25000"/>
                  </a:schemeClr>
                </a:solidFill>
                <a:latin typeface="Calibri"/>
                <a:cs typeface="Calibri"/>
              </a:rPr>
              <a:t>outside</a:t>
            </a:r>
            <a:r>
              <a:rPr lang="en-US" sz="2000" dirty="0" smtClean="0">
                <a:solidFill>
                  <a:schemeClr val="tx2">
                    <a:lumMod val="75000"/>
                    <a:lumOff val="25000"/>
                  </a:schemeClr>
                </a:solidFill>
                <a:latin typeface="Calibri"/>
                <a:cs typeface="Calibri"/>
              </a:rPr>
              <a:t> HIPE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2" name="TextBox 1"/>
          <p:cNvSpPr txBox="1"/>
          <p:nvPr/>
        </p:nvSpPr>
        <p:spPr>
          <a:xfrm>
            <a:off x="522391" y="990820"/>
            <a:ext cx="8078964" cy="4708981"/>
          </a:xfrm>
          <a:prstGeom prst="rect">
            <a:avLst/>
          </a:prstGeom>
          <a:noFill/>
        </p:spPr>
        <p:txBody>
          <a:bodyPr wrap="square" rtlCol="0">
            <a:spAutoFit/>
          </a:bodyPr>
          <a:lstStyle/>
          <a:p>
            <a:pPr algn="ctr"/>
            <a:r>
              <a:rPr lang="en-US" sz="4000" dirty="0" smtClean="0">
                <a:solidFill>
                  <a:schemeClr val="tx2">
                    <a:lumMod val="75000"/>
                    <a:lumOff val="25000"/>
                  </a:schemeClr>
                </a:solidFill>
                <a:latin typeface="Calibri"/>
                <a:cs typeface="Calibri"/>
              </a:rPr>
              <a:t>Question:</a:t>
            </a:r>
          </a:p>
          <a:p>
            <a:pPr algn="ctr"/>
            <a:r>
              <a:rPr lang="en-US" sz="3600" dirty="0" smtClean="0">
                <a:solidFill>
                  <a:schemeClr val="tx2">
                    <a:lumMod val="75000"/>
                    <a:lumOff val="25000"/>
                  </a:schemeClr>
                </a:solidFill>
                <a:latin typeface="Calibri"/>
                <a:cs typeface="Calibri"/>
              </a:rPr>
              <a:t> </a:t>
            </a:r>
          </a:p>
          <a:p>
            <a:pPr algn="ctr"/>
            <a:r>
              <a:rPr lang="en-US" sz="3200" dirty="0" smtClean="0">
                <a:solidFill>
                  <a:schemeClr val="tx2">
                    <a:lumMod val="75000"/>
                    <a:lumOff val="25000"/>
                  </a:schemeClr>
                </a:solidFill>
                <a:latin typeface="Calibri"/>
                <a:cs typeface="Calibri"/>
              </a:rPr>
              <a:t>I am writing e.g. an ALMA proposal and want to generate a RGB image using archival  Herschel data. </a:t>
            </a:r>
            <a:r>
              <a:rPr lang="en-US" sz="3200" u="sng" dirty="0" smtClean="0">
                <a:solidFill>
                  <a:schemeClr val="tx2">
                    <a:lumMod val="75000"/>
                    <a:lumOff val="25000"/>
                  </a:schemeClr>
                </a:solidFill>
                <a:latin typeface="Calibri"/>
                <a:cs typeface="Calibri"/>
              </a:rPr>
              <a:t>I do not want/do not have time  for HIPE.</a:t>
            </a:r>
          </a:p>
          <a:p>
            <a:pPr algn="ctr"/>
            <a:r>
              <a:rPr lang="en-US" sz="3200" dirty="0" smtClean="0">
                <a:solidFill>
                  <a:schemeClr val="tx2">
                    <a:lumMod val="75000"/>
                    <a:lumOff val="25000"/>
                  </a:schemeClr>
                </a:solidFill>
                <a:latin typeface="Calibri"/>
                <a:cs typeface="Calibri"/>
              </a:rPr>
              <a:t> </a:t>
            </a:r>
          </a:p>
          <a:p>
            <a:pPr algn="ctr"/>
            <a:r>
              <a:rPr lang="en-US" sz="3200" dirty="0" smtClean="0">
                <a:solidFill>
                  <a:srgbClr val="FF0000"/>
                </a:solidFill>
                <a:latin typeface="Calibri"/>
                <a:cs typeface="Calibri"/>
              </a:rPr>
              <a:t>What shall I do ??</a:t>
            </a:r>
          </a:p>
          <a:p>
            <a:pPr algn="ctr"/>
            <a:endParaRPr lang="en-US" sz="3200" dirty="0">
              <a:solidFill>
                <a:schemeClr val="tx2">
                  <a:lumMod val="75000"/>
                  <a:lumOff val="25000"/>
                </a:schemeClr>
              </a:solidFill>
              <a:latin typeface="Calibri"/>
              <a:cs typeface="Calibri"/>
            </a:endParaRPr>
          </a:p>
          <a:p>
            <a:pPr algn="ctr"/>
            <a:endParaRPr lang="en-US" sz="3200" dirty="0">
              <a:solidFill>
                <a:schemeClr val="tx2">
                  <a:lumMod val="75000"/>
                  <a:lumOff val="25000"/>
                </a:schemeClr>
              </a:solidFill>
              <a:latin typeface="Calibri"/>
              <a:cs typeface="Calibri"/>
            </a:endParaRPr>
          </a:p>
        </p:txBody>
      </p:sp>
      <p:sp>
        <p:nvSpPr>
          <p:cNvPr id="3" name="TextBox 2"/>
          <p:cNvSpPr txBox="1"/>
          <p:nvPr/>
        </p:nvSpPr>
        <p:spPr>
          <a:xfrm>
            <a:off x="871553" y="5121193"/>
            <a:ext cx="7487019" cy="830997"/>
          </a:xfrm>
          <a:prstGeom prst="rect">
            <a:avLst/>
          </a:prstGeom>
          <a:solidFill>
            <a:schemeClr val="accent6">
              <a:lumMod val="20000"/>
              <a:lumOff val="80000"/>
            </a:schemeClr>
          </a:solidFill>
          <a:ln>
            <a:solidFill>
              <a:srgbClr val="FF0000"/>
            </a:solidFill>
          </a:ln>
        </p:spPr>
        <p:txBody>
          <a:bodyPr wrap="square" rtlCol="0">
            <a:spAutoFit/>
          </a:bodyPr>
          <a:lstStyle/>
          <a:p>
            <a:pPr algn="ctr"/>
            <a:r>
              <a:rPr lang="en-US" sz="2400" dirty="0" smtClean="0">
                <a:solidFill>
                  <a:srgbClr val="FF0000"/>
                </a:solidFill>
                <a:latin typeface="Calibri"/>
                <a:cs typeface="Calibri"/>
              </a:rPr>
              <a:t>NOTE: </a:t>
            </a:r>
            <a:r>
              <a:rPr lang="en-US" sz="2400" dirty="0" smtClean="0">
                <a:latin typeface="Calibri"/>
                <a:cs typeface="Calibri"/>
              </a:rPr>
              <a:t>visualization of products is relatively simple for photometer data, not so much for spectrometer data. </a:t>
            </a:r>
            <a:endParaRPr lang="en-US" sz="2400" dirty="0">
              <a:solidFill>
                <a:srgbClr val="FF0000"/>
              </a:solidFill>
              <a:latin typeface="Calibri"/>
              <a:cs typeface="Calibri"/>
            </a:endParaRPr>
          </a:p>
        </p:txBody>
      </p:sp>
    </p:spTree>
    <p:extLst>
      <p:ext uri="{BB962C8B-B14F-4D97-AF65-F5344CB8AC3E}">
        <p14:creationId xmlns:p14="http://schemas.microsoft.com/office/powerpoint/2010/main" val="16875609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8275" y="1927778"/>
            <a:ext cx="8437701" cy="740047"/>
          </a:xfrm>
          <a:prstGeom prst="rect">
            <a:avLst/>
          </a:prstGeom>
          <a:solidFill>
            <a:schemeClr val="accent6">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Products: Visualization </a:t>
            </a:r>
            <a:r>
              <a:rPr lang="en-US" sz="2000" i="1" dirty="0" smtClean="0">
                <a:solidFill>
                  <a:schemeClr val="tx2">
                    <a:lumMod val="75000"/>
                    <a:lumOff val="25000"/>
                  </a:schemeClr>
                </a:solidFill>
                <a:latin typeface="Calibri"/>
                <a:cs typeface="Calibri"/>
              </a:rPr>
              <a:t>outside </a:t>
            </a:r>
            <a:r>
              <a:rPr lang="en-US" sz="2000" dirty="0" smtClean="0">
                <a:solidFill>
                  <a:schemeClr val="tx2">
                    <a:lumMod val="75000"/>
                    <a:lumOff val="25000"/>
                  </a:schemeClr>
                </a:solidFill>
                <a:latin typeface="Calibri"/>
                <a:cs typeface="Calibri"/>
              </a:rPr>
              <a:t>HIPE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53394" y="886406"/>
            <a:ext cx="9771495" cy="4776693"/>
          </a:xfrm>
          <a:prstGeom prst="rect">
            <a:avLst/>
          </a:prstGeom>
          <a:noFill/>
        </p:spPr>
        <p:txBody>
          <a:bodyPr wrap="square" rtlCol="0">
            <a:spAutoFit/>
          </a:bodyPr>
          <a:lstStyle/>
          <a:p>
            <a:r>
              <a:rPr lang="en-US" sz="2200" dirty="0">
                <a:latin typeface="Calibri"/>
                <a:cs typeface="Calibri"/>
              </a:rPr>
              <a:t> </a:t>
            </a:r>
            <a:r>
              <a:rPr lang="en-US" sz="2200" dirty="0" smtClean="0">
                <a:latin typeface="Calibri"/>
                <a:cs typeface="Calibri"/>
              </a:rPr>
              <a:t>                                 </a:t>
            </a:r>
          </a:p>
          <a:p>
            <a:r>
              <a:rPr lang="en-US" sz="2800" u="sng" dirty="0" smtClean="0">
                <a:latin typeface="Calibri"/>
                <a:cs typeface="Calibri"/>
              </a:rPr>
              <a:t> </a:t>
            </a:r>
            <a:endParaRPr lang="en-US" sz="2200" u="sng" dirty="0">
              <a:latin typeface="Calibri"/>
              <a:cs typeface="Calibri"/>
            </a:endParaRPr>
          </a:p>
          <a:p>
            <a:r>
              <a:rPr lang="en-US" dirty="0">
                <a:latin typeface="Calibri"/>
                <a:cs typeface="Calibri"/>
              </a:rPr>
              <a:t> </a:t>
            </a:r>
            <a:r>
              <a:rPr lang="en-US" dirty="0" smtClean="0">
                <a:latin typeface="Calibri"/>
                <a:cs typeface="Calibri"/>
              </a:rPr>
              <a:t>   </a:t>
            </a:r>
            <a:r>
              <a:rPr lang="en-US" dirty="0">
                <a:solidFill>
                  <a:srgbClr val="FF0000"/>
                </a:solidFill>
                <a:latin typeface="Calibri"/>
                <a:cs typeface="Calibri"/>
              </a:rPr>
              <a:t> </a:t>
            </a:r>
            <a:r>
              <a:rPr lang="en-US" dirty="0" smtClean="0">
                <a:solidFill>
                  <a:srgbClr val="FF0000"/>
                </a:solidFill>
                <a:latin typeface="Calibri"/>
                <a:cs typeface="Calibri"/>
              </a:rPr>
              <a:t> </a:t>
            </a:r>
            <a:r>
              <a:rPr lang="en-US" dirty="0">
                <a:solidFill>
                  <a:srgbClr val="FF0000"/>
                </a:solidFill>
                <a:latin typeface="Calibri"/>
                <a:cs typeface="Calibri"/>
              </a:rPr>
              <a:t> </a:t>
            </a:r>
            <a:r>
              <a:rPr lang="en-US" dirty="0" smtClean="0">
                <a:solidFill>
                  <a:srgbClr val="FF0000"/>
                </a:solidFill>
                <a:latin typeface="Calibri"/>
                <a:cs typeface="Calibri"/>
              </a:rPr>
              <a:t> </a:t>
            </a:r>
          </a:p>
          <a:p>
            <a:r>
              <a:rPr lang="en-US" dirty="0">
                <a:solidFill>
                  <a:srgbClr val="FF0000"/>
                </a:solidFill>
                <a:latin typeface="Calibri"/>
                <a:cs typeface="Calibri"/>
              </a:rPr>
              <a:t> </a:t>
            </a:r>
            <a:r>
              <a:rPr lang="en-US" dirty="0" smtClean="0">
                <a:solidFill>
                  <a:srgbClr val="FF0000"/>
                </a:solidFill>
                <a:latin typeface="Calibri"/>
                <a:cs typeface="Calibri"/>
              </a:rPr>
              <a:t>       Observation </a:t>
            </a:r>
            <a:r>
              <a:rPr lang="en-US" dirty="0">
                <a:solidFill>
                  <a:srgbClr val="FF0000"/>
                </a:solidFill>
                <a:latin typeface="Calibri"/>
                <a:cs typeface="Calibri"/>
              </a:rPr>
              <a:t>Summary: </a:t>
            </a:r>
            <a:r>
              <a:rPr lang="en-US" dirty="0">
                <a:latin typeface="Calibri"/>
                <a:cs typeface="Calibri"/>
              </a:rPr>
              <a:t>2 cross-scan observations in PACS scan-map mode. Each scan </a:t>
            </a:r>
          </a:p>
          <a:p>
            <a:r>
              <a:rPr lang="en-US" dirty="0">
                <a:latin typeface="Calibri"/>
                <a:cs typeface="Calibri"/>
              </a:rPr>
              <a:t>        observation is contained in an OBSID, i.e. 1342249134 and 1342249135. </a:t>
            </a:r>
          </a:p>
          <a:p>
            <a:endParaRPr lang="en-US" sz="2200" u="sng" dirty="0">
              <a:latin typeface="Calibri"/>
              <a:cs typeface="Calibri"/>
            </a:endParaRPr>
          </a:p>
          <a:p>
            <a:r>
              <a:rPr lang="en-US" dirty="0" smtClean="0">
                <a:latin typeface="Calibri"/>
                <a:cs typeface="Calibri"/>
              </a:rPr>
              <a:t>    </a:t>
            </a:r>
            <a:endParaRPr lang="en-US" sz="2200" u="sng" dirty="0" smtClean="0">
              <a:latin typeface="Calibri"/>
              <a:cs typeface="Calibri"/>
            </a:endParaRPr>
          </a:p>
          <a:p>
            <a:pPr marL="342900" indent="-342900">
              <a:lnSpc>
                <a:spcPct val="120000"/>
              </a:lnSpc>
              <a:buAutoNum type="arabicPeriod"/>
            </a:pPr>
            <a:r>
              <a:rPr lang="en-US" dirty="0" smtClean="0">
                <a:latin typeface="Calibri"/>
                <a:cs typeface="Calibri"/>
              </a:rPr>
              <a:t>download the </a:t>
            </a:r>
            <a:r>
              <a:rPr lang="en-US" dirty="0" err="1" smtClean="0">
                <a:latin typeface="Calibri"/>
                <a:cs typeface="Calibri"/>
              </a:rPr>
              <a:t>tarball</a:t>
            </a:r>
            <a:r>
              <a:rPr lang="en-US" dirty="0" smtClean="0">
                <a:latin typeface="Calibri"/>
                <a:cs typeface="Calibri"/>
              </a:rPr>
              <a:t> from the HSA: rpaladin171072676.tar </a:t>
            </a:r>
          </a:p>
          <a:p>
            <a:pPr marL="342900" indent="-342900">
              <a:lnSpc>
                <a:spcPct val="120000"/>
              </a:lnSpc>
              <a:buAutoNum type="arabicPeriod"/>
            </a:pPr>
            <a:r>
              <a:rPr lang="en-US" dirty="0" smtClean="0">
                <a:latin typeface="Calibri"/>
                <a:cs typeface="Calibri"/>
              </a:rPr>
              <a:t>“extract” the Level 2.5 map (need to unzip the .fits file):</a:t>
            </a:r>
          </a:p>
          <a:p>
            <a:pPr>
              <a:lnSpc>
                <a:spcPct val="120000"/>
              </a:lnSpc>
            </a:pPr>
            <a:r>
              <a:rPr lang="en-US" sz="2000" dirty="0" smtClean="0">
                <a:latin typeface="Calibri"/>
                <a:cs typeface="Calibri"/>
                <a:sym typeface="Wingdings"/>
              </a:rPr>
              <a:t> </a:t>
            </a:r>
            <a:r>
              <a:rPr lang="en-US" sz="1200" dirty="0" smtClean="0">
                <a:latin typeface="Calibri"/>
                <a:cs typeface="Calibri"/>
                <a:sym typeface="Wingdings"/>
              </a:rPr>
              <a:t>rpaladin171072676/1342249134/level2_5/</a:t>
            </a:r>
            <a:r>
              <a:rPr lang="en-US" sz="1200" dirty="0" smtClean="0">
                <a:solidFill>
                  <a:srgbClr val="FF0000"/>
                </a:solidFill>
                <a:latin typeface="Calibri"/>
                <a:cs typeface="Calibri"/>
                <a:sym typeface="Wingdings"/>
              </a:rPr>
              <a:t>HPPPCOMB</a:t>
            </a:r>
            <a:r>
              <a:rPr lang="en-US" sz="1200" dirty="0" smtClean="0">
                <a:latin typeface="Calibri"/>
                <a:cs typeface="Calibri"/>
                <a:sym typeface="Wingdings"/>
              </a:rPr>
              <a:t>/</a:t>
            </a:r>
            <a:r>
              <a:rPr lang="en-US" sz="1200" dirty="0" err="1" smtClean="0">
                <a:latin typeface="Calibri"/>
                <a:cs typeface="Calibri"/>
                <a:sym typeface="Wingdings"/>
              </a:rPr>
              <a:t>correctedmap</a:t>
            </a:r>
            <a:r>
              <a:rPr lang="en-US" sz="1200" dirty="0" smtClean="0">
                <a:latin typeface="Calibri"/>
                <a:cs typeface="Calibri"/>
                <a:sym typeface="Wingdings"/>
              </a:rPr>
              <a:t>/</a:t>
            </a:r>
            <a:r>
              <a:rPr lang="hu-HU" sz="1200" dirty="0" smtClean="0">
                <a:solidFill>
                  <a:srgbClr val="FF0000"/>
                </a:solidFill>
                <a:latin typeface="Calibri"/>
                <a:cs typeface="Calibri"/>
                <a:sym typeface="Wingdings"/>
              </a:rPr>
              <a:t>hpacs_25HPPMADB_156.08_m57.75_v1.0_17900737138902856</a:t>
            </a:r>
            <a:r>
              <a:rPr lang="hu-HU" sz="1200" dirty="0">
                <a:solidFill>
                  <a:srgbClr val="FF0000"/>
                </a:solidFill>
                <a:latin typeface="Calibri"/>
                <a:cs typeface="Calibri"/>
                <a:sym typeface="Wingdings"/>
              </a:rPr>
              <a:t>.</a:t>
            </a:r>
            <a:r>
              <a:rPr lang="hu-HU" sz="1200" dirty="0" smtClean="0">
                <a:solidFill>
                  <a:srgbClr val="FF0000"/>
                </a:solidFill>
                <a:latin typeface="Calibri"/>
                <a:cs typeface="Calibri"/>
                <a:sym typeface="Wingdings"/>
              </a:rPr>
              <a:t>fits</a:t>
            </a:r>
          </a:p>
          <a:p>
            <a:pPr>
              <a:lnSpc>
                <a:spcPct val="120000"/>
              </a:lnSpc>
            </a:pPr>
            <a:r>
              <a:rPr lang="en-US" sz="1200" dirty="0" smtClean="0">
                <a:solidFill>
                  <a:srgbClr val="FF0000"/>
                </a:solidFill>
                <a:latin typeface="Calibri"/>
                <a:cs typeface="Calibri"/>
              </a:rPr>
              <a:t>              </a:t>
            </a:r>
            <a:r>
              <a:rPr lang="en-US" dirty="0" smtClean="0">
                <a:latin typeface="Calibri"/>
                <a:cs typeface="Calibri"/>
              </a:rPr>
              <a:t>(blue </a:t>
            </a:r>
            <a:r>
              <a:rPr lang="en-US" dirty="0" smtClean="0">
                <a:latin typeface="Calibri"/>
                <a:cs typeface="Calibri"/>
                <a:sym typeface="Wingdings"/>
              </a:rPr>
              <a:t> 70</a:t>
            </a:r>
            <a:r>
              <a:rPr lang="en-US" dirty="0" smtClean="0">
                <a:latin typeface="Calibri"/>
                <a:cs typeface="Calibri"/>
              </a:rPr>
              <a:t>, </a:t>
            </a:r>
            <a:r>
              <a:rPr lang="en-US" dirty="0" err="1" smtClean="0">
                <a:latin typeface="Calibri"/>
                <a:cs typeface="Calibri"/>
              </a:rPr>
              <a:t>MADMap</a:t>
            </a:r>
            <a:r>
              <a:rPr lang="en-US" dirty="0" smtClean="0">
                <a:latin typeface="Calibri"/>
                <a:cs typeface="Calibri"/>
              </a:rPr>
              <a:t>, </a:t>
            </a:r>
            <a:r>
              <a:rPr lang="en-US" i="1" dirty="0" smtClean="0">
                <a:latin typeface="Calibri"/>
                <a:cs typeface="Calibri"/>
              </a:rPr>
              <a:t>corrected map</a:t>
            </a:r>
            <a:r>
              <a:rPr lang="en-US" dirty="0" smtClean="0">
                <a:latin typeface="Calibri"/>
                <a:cs typeface="Calibri"/>
              </a:rPr>
              <a:t>) </a:t>
            </a:r>
          </a:p>
          <a:p>
            <a:pPr>
              <a:lnSpc>
                <a:spcPct val="120000"/>
              </a:lnSpc>
            </a:pPr>
            <a:r>
              <a:rPr lang="en-US" sz="1200" dirty="0" smtClean="0">
                <a:solidFill>
                  <a:srgbClr val="FF0000"/>
                </a:solidFill>
                <a:latin typeface="Calibri"/>
                <a:cs typeface="Calibri"/>
              </a:rPr>
              <a:t> </a:t>
            </a:r>
            <a:endParaRPr lang="en-US" sz="1200" dirty="0">
              <a:solidFill>
                <a:srgbClr val="FF0000"/>
              </a:solidFill>
              <a:latin typeface="Calibri"/>
              <a:cs typeface="Calibri"/>
            </a:endParaRPr>
          </a:p>
          <a:p>
            <a:pPr>
              <a:lnSpc>
                <a:spcPct val="120000"/>
              </a:lnSpc>
            </a:pPr>
            <a:r>
              <a:rPr lang="en-US" dirty="0" smtClean="0">
                <a:latin typeface="Calibri"/>
                <a:cs typeface="Calibri"/>
                <a:sym typeface="Wingdings"/>
              </a:rPr>
              <a:t> </a:t>
            </a:r>
            <a:r>
              <a:rPr lang="en-US" sz="1200" dirty="0">
                <a:latin typeface="Calibri"/>
                <a:cs typeface="Calibri"/>
                <a:sym typeface="Wingdings"/>
              </a:rPr>
              <a:t>rpaladin171072676/1342249134/level2_5/</a:t>
            </a:r>
            <a:r>
              <a:rPr lang="en-US" sz="1200" dirty="0" smtClean="0">
                <a:solidFill>
                  <a:srgbClr val="FF0000"/>
                </a:solidFill>
                <a:latin typeface="Calibri"/>
                <a:cs typeface="Calibri"/>
                <a:sym typeface="Wingdings"/>
              </a:rPr>
              <a:t>HPPPCOMR</a:t>
            </a:r>
            <a:r>
              <a:rPr lang="en-US" sz="1200" dirty="0" smtClean="0">
                <a:latin typeface="Calibri"/>
                <a:cs typeface="Calibri"/>
                <a:sym typeface="Wingdings"/>
              </a:rPr>
              <a:t>/</a:t>
            </a:r>
            <a:r>
              <a:rPr lang="en-US" sz="1200" dirty="0" err="1" smtClean="0">
                <a:latin typeface="Calibri"/>
                <a:cs typeface="Calibri"/>
                <a:sym typeface="Wingdings"/>
              </a:rPr>
              <a:t>correctedmap</a:t>
            </a:r>
            <a:r>
              <a:rPr lang="en-US" sz="1200" dirty="0" smtClean="0">
                <a:latin typeface="Calibri"/>
                <a:cs typeface="Calibri"/>
                <a:sym typeface="Wingdings"/>
              </a:rPr>
              <a:t>/</a:t>
            </a:r>
            <a:r>
              <a:rPr lang="hu-HU" sz="1200" dirty="0">
                <a:solidFill>
                  <a:srgbClr val="FF0000"/>
                </a:solidFill>
                <a:latin typeface="Calibri"/>
                <a:cs typeface="Calibri"/>
                <a:sym typeface="Wingdings"/>
              </a:rPr>
              <a:t>hpacs_25HPPMADR_156.08_m57.75_v1.0_17900744102158856.</a:t>
            </a:r>
            <a:r>
              <a:rPr lang="hu-HU" sz="1200" dirty="0" smtClean="0">
                <a:solidFill>
                  <a:srgbClr val="FF0000"/>
                </a:solidFill>
                <a:latin typeface="Calibri"/>
                <a:cs typeface="Calibri"/>
                <a:sym typeface="Wingdings"/>
              </a:rPr>
              <a:t>fits</a:t>
            </a:r>
          </a:p>
          <a:p>
            <a:pPr>
              <a:lnSpc>
                <a:spcPct val="120000"/>
              </a:lnSpc>
            </a:pPr>
            <a:r>
              <a:rPr lang="hu-HU" sz="1200" dirty="0" smtClean="0">
                <a:solidFill>
                  <a:srgbClr val="FF0000"/>
                </a:solidFill>
                <a:latin typeface="Calibri"/>
                <a:cs typeface="Calibri"/>
                <a:sym typeface="Wingdings"/>
              </a:rPr>
              <a:t>               </a:t>
            </a:r>
            <a:r>
              <a:rPr lang="hu-HU" dirty="0" smtClean="0">
                <a:latin typeface="Calibri"/>
                <a:cs typeface="Calibri"/>
                <a:sym typeface="Wingdings"/>
              </a:rPr>
              <a:t>(red, MADMap, </a:t>
            </a:r>
            <a:r>
              <a:rPr lang="hu-HU" i="1" dirty="0" smtClean="0">
                <a:latin typeface="Calibri"/>
                <a:cs typeface="Calibri"/>
                <a:sym typeface="Wingdings"/>
              </a:rPr>
              <a:t>corrected map) </a:t>
            </a:r>
          </a:p>
          <a:p>
            <a:pPr>
              <a:lnSpc>
                <a:spcPct val="120000"/>
              </a:lnSpc>
            </a:pPr>
            <a:endParaRPr lang="en-US" sz="1200" dirty="0" smtClean="0">
              <a:solidFill>
                <a:srgbClr val="FF0000"/>
              </a:solidFill>
              <a:latin typeface="Calibri"/>
              <a:cs typeface="Calibri"/>
            </a:endParaRPr>
          </a:p>
        </p:txBody>
      </p:sp>
      <p:sp>
        <p:nvSpPr>
          <p:cNvPr id="3" name="Rectangle 2"/>
          <p:cNvSpPr/>
          <p:nvPr/>
        </p:nvSpPr>
        <p:spPr>
          <a:xfrm>
            <a:off x="897633" y="827776"/>
            <a:ext cx="7096564" cy="646331"/>
          </a:xfrm>
          <a:prstGeom prst="rect">
            <a:avLst/>
          </a:prstGeom>
        </p:spPr>
        <p:txBody>
          <a:bodyPr wrap="none">
            <a:spAutoFit/>
          </a:bodyPr>
          <a:lstStyle/>
          <a:p>
            <a:pPr algn="ctr"/>
            <a:r>
              <a:rPr lang="en-US" sz="3600" dirty="0" smtClean="0">
                <a:solidFill>
                  <a:schemeClr val="tx2">
                    <a:lumMod val="75000"/>
                    <a:lumOff val="25000"/>
                  </a:schemeClr>
                </a:solidFill>
                <a:latin typeface="Calibri"/>
                <a:cs typeface="Calibri"/>
              </a:rPr>
              <a:t>Example: RCW 49 – 70 </a:t>
            </a:r>
            <a:r>
              <a:rPr lang="en-US" sz="3600" dirty="0" smtClean="0">
                <a:solidFill>
                  <a:schemeClr val="tx2">
                    <a:lumMod val="75000"/>
                    <a:lumOff val="25000"/>
                  </a:schemeClr>
                </a:solidFill>
                <a:latin typeface="Symbol" charset="2"/>
                <a:cs typeface="Symbol" charset="2"/>
              </a:rPr>
              <a:t>m</a:t>
            </a:r>
            <a:r>
              <a:rPr lang="en-US" sz="3600" dirty="0" smtClean="0">
                <a:solidFill>
                  <a:schemeClr val="tx2">
                    <a:lumMod val="75000"/>
                    <a:lumOff val="25000"/>
                  </a:schemeClr>
                </a:solidFill>
                <a:latin typeface="Calibri"/>
                <a:cs typeface="Calibri"/>
              </a:rPr>
              <a:t>m &amp; 160 </a:t>
            </a:r>
            <a:r>
              <a:rPr lang="en-US" sz="3600" dirty="0" smtClean="0">
                <a:solidFill>
                  <a:schemeClr val="tx2">
                    <a:lumMod val="75000"/>
                    <a:lumOff val="25000"/>
                  </a:schemeClr>
                </a:solidFill>
                <a:latin typeface="Symbol" charset="2"/>
                <a:cs typeface="Symbol" charset="2"/>
              </a:rPr>
              <a:t>m</a:t>
            </a:r>
            <a:r>
              <a:rPr lang="en-US" sz="3600" dirty="0" smtClean="0">
                <a:solidFill>
                  <a:schemeClr val="tx2">
                    <a:lumMod val="75000"/>
                    <a:lumOff val="25000"/>
                  </a:schemeClr>
                </a:solidFill>
                <a:latin typeface="Calibri"/>
                <a:cs typeface="Calibri"/>
              </a:rPr>
              <a:t>m</a:t>
            </a:r>
            <a:endParaRPr lang="en-US" sz="3600" dirty="0">
              <a:solidFill>
                <a:schemeClr val="tx2">
                  <a:lumMod val="75000"/>
                  <a:lumOff val="25000"/>
                </a:schemeClr>
              </a:solidFill>
              <a:latin typeface="Calibri"/>
              <a:cs typeface="Calibri"/>
            </a:endParaRPr>
          </a:p>
        </p:txBody>
      </p:sp>
      <p:sp>
        <p:nvSpPr>
          <p:cNvPr id="4" name="TextBox 3"/>
          <p:cNvSpPr txBox="1"/>
          <p:nvPr/>
        </p:nvSpPr>
        <p:spPr>
          <a:xfrm>
            <a:off x="711525" y="5648461"/>
            <a:ext cx="7700685" cy="646331"/>
          </a:xfrm>
          <a:prstGeom prst="rect">
            <a:avLst/>
          </a:prstGeom>
          <a:solidFill>
            <a:schemeClr val="accent6">
              <a:lumMod val="20000"/>
              <a:lumOff val="80000"/>
            </a:schemeClr>
          </a:solidFill>
          <a:ln>
            <a:solidFill>
              <a:srgbClr val="FF0000"/>
            </a:solidFill>
          </a:ln>
        </p:spPr>
        <p:txBody>
          <a:bodyPr wrap="square" rtlCol="0">
            <a:spAutoFit/>
          </a:bodyPr>
          <a:lstStyle/>
          <a:p>
            <a:r>
              <a:rPr lang="en-US" dirty="0" smtClean="0">
                <a:solidFill>
                  <a:srgbClr val="FF0000"/>
                </a:solidFill>
                <a:latin typeface="Calibri"/>
                <a:cs typeface="Calibri"/>
              </a:rPr>
              <a:t>NOTE: </a:t>
            </a:r>
            <a:r>
              <a:rPr lang="en-US" dirty="0" smtClean="0">
                <a:latin typeface="Calibri"/>
                <a:cs typeface="Calibri"/>
              </a:rPr>
              <a:t>RCW 49 is an extended source, so I want to use the </a:t>
            </a:r>
            <a:r>
              <a:rPr lang="en-US" dirty="0" err="1" smtClean="0">
                <a:latin typeface="Calibri"/>
                <a:cs typeface="Calibri"/>
              </a:rPr>
              <a:t>MADMap</a:t>
            </a:r>
            <a:r>
              <a:rPr lang="en-US" dirty="0" smtClean="0">
                <a:latin typeface="Calibri"/>
                <a:cs typeface="Calibri"/>
              </a:rPr>
              <a:t> archived products, rather than the </a:t>
            </a:r>
            <a:r>
              <a:rPr lang="en-US" dirty="0" err="1" smtClean="0">
                <a:latin typeface="Calibri"/>
                <a:cs typeface="Calibri"/>
              </a:rPr>
              <a:t>photProject</a:t>
            </a:r>
            <a:r>
              <a:rPr lang="en-US" dirty="0" smtClean="0">
                <a:latin typeface="Calibri"/>
                <a:cs typeface="Calibri"/>
              </a:rPr>
              <a:t> ones. </a:t>
            </a:r>
            <a:endParaRPr lang="en-US" dirty="0">
              <a:solidFill>
                <a:srgbClr val="FF0000"/>
              </a:solidFill>
              <a:latin typeface="Calibri"/>
              <a:cs typeface="Calibri"/>
            </a:endParaRPr>
          </a:p>
        </p:txBody>
      </p:sp>
    </p:spTree>
    <p:extLst>
      <p:ext uri="{BB962C8B-B14F-4D97-AF65-F5344CB8AC3E}">
        <p14:creationId xmlns:p14="http://schemas.microsoft.com/office/powerpoint/2010/main" val="35670283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Products: Visualization </a:t>
            </a:r>
            <a:r>
              <a:rPr lang="en-US" sz="2000" i="1" dirty="0" smtClean="0">
                <a:solidFill>
                  <a:schemeClr val="tx2">
                    <a:lumMod val="75000"/>
                    <a:lumOff val="25000"/>
                  </a:schemeClr>
                </a:solidFill>
                <a:latin typeface="Calibri"/>
                <a:cs typeface="Calibri"/>
              </a:rPr>
              <a:t>outside </a:t>
            </a:r>
            <a:r>
              <a:rPr lang="en-US" sz="2000" dirty="0" smtClean="0">
                <a:solidFill>
                  <a:schemeClr val="tx2">
                    <a:lumMod val="75000"/>
                    <a:lumOff val="25000"/>
                  </a:schemeClr>
                </a:solidFill>
                <a:latin typeface="Calibri"/>
                <a:cs typeface="Calibri"/>
              </a:rPr>
              <a:t>HIPE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Rectangle 7"/>
          <p:cNvSpPr/>
          <p:nvPr/>
        </p:nvSpPr>
        <p:spPr>
          <a:xfrm>
            <a:off x="369272" y="593584"/>
            <a:ext cx="8645197" cy="1077218"/>
          </a:xfrm>
          <a:prstGeom prst="rect">
            <a:avLst/>
          </a:prstGeom>
        </p:spPr>
        <p:txBody>
          <a:bodyPr wrap="square">
            <a:spAutoFit/>
          </a:bodyPr>
          <a:lstStyle/>
          <a:p>
            <a:pPr algn="ctr"/>
            <a:r>
              <a:rPr lang="en-US" sz="3200" dirty="0" smtClean="0">
                <a:solidFill>
                  <a:schemeClr val="tx2">
                    <a:lumMod val="75000"/>
                    <a:lumOff val="25000"/>
                  </a:schemeClr>
                </a:solidFill>
                <a:latin typeface="Calibri"/>
                <a:cs typeface="Calibri"/>
              </a:rPr>
              <a:t>RCW 49 has also ancillary SPIRE observations @ 250, 350 and 500 </a:t>
            </a:r>
            <a:r>
              <a:rPr lang="en-US" sz="3200" dirty="0" smtClean="0">
                <a:solidFill>
                  <a:schemeClr val="tx2">
                    <a:lumMod val="75000"/>
                    <a:lumOff val="25000"/>
                  </a:schemeClr>
                </a:solidFill>
                <a:latin typeface="Symbol" charset="2"/>
                <a:cs typeface="Symbol" charset="2"/>
              </a:rPr>
              <a:t>m</a:t>
            </a:r>
            <a:r>
              <a:rPr lang="en-US" sz="3200" dirty="0" smtClean="0">
                <a:solidFill>
                  <a:schemeClr val="tx2">
                    <a:lumMod val="75000"/>
                    <a:lumOff val="25000"/>
                  </a:schemeClr>
                </a:solidFill>
                <a:latin typeface="Calibri"/>
                <a:cs typeface="Calibri"/>
              </a:rPr>
              <a:t>m</a:t>
            </a:r>
            <a:endParaRPr lang="en-US" sz="3200" dirty="0">
              <a:solidFill>
                <a:schemeClr val="tx2">
                  <a:lumMod val="75000"/>
                  <a:lumOff val="25000"/>
                </a:schemeClr>
              </a:solidFill>
              <a:latin typeface="Calibri"/>
              <a:cs typeface="Calibri"/>
            </a:endParaRPr>
          </a:p>
        </p:txBody>
      </p:sp>
      <p:sp>
        <p:nvSpPr>
          <p:cNvPr id="2" name="TextBox 1"/>
          <p:cNvSpPr txBox="1"/>
          <p:nvPr/>
        </p:nvSpPr>
        <p:spPr>
          <a:xfrm>
            <a:off x="450333" y="1823982"/>
            <a:ext cx="8293938" cy="646331"/>
          </a:xfrm>
          <a:prstGeom prst="rect">
            <a:avLst/>
          </a:prstGeom>
          <a:noFill/>
        </p:spPr>
        <p:txBody>
          <a:bodyPr wrap="square" rtlCol="0">
            <a:spAutoFit/>
          </a:bodyPr>
          <a:lstStyle/>
          <a:p>
            <a:r>
              <a:rPr lang="en-US" dirty="0" smtClean="0">
                <a:latin typeface="Calibri"/>
                <a:cs typeface="Calibri"/>
              </a:rPr>
              <a:t>The SPIRE observations are also 2 cross-scans, in OBSIDs 1342247254 &amp; 1342247255.</a:t>
            </a:r>
          </a:p>
          <a:p>
            <a:r>
              <a:rPr lang="en-US" dirty="0" smtClean="0">
                <a:latin typeface="Calibri"/>
                <a:cs typeface="Calibri"/>
              </a:rPr>
              <a:t>We extract the </a:t>
            </a:r>
            <a:r>
              <a:rPr lang="en-US" u="sng" dirty="0" smtClean="0">
                <a:latin typeface="Calibri"/>
                <a:cs typeface="Calibri"/>
              </a:rPr>
              <a:t>250 </a:t>
            </a:r>
            <a:r>
              <a:rPr lang="en-US" u="sng" dirty="0" smtClean="0">
                <a:latin typeface="Symbol" charset="2"/>
                <a:cs typeface="Symbol" charset="2"/>
              </a:rPr>
              <a:t>m</a:t>
            </a:r>
            <a:r>
              <a:rPr lang="en-US" u="sng" dirty="0" smtClean="0">
                <a:latin typeface="Calibri"/>
                <a:cs typeface="Calibri"/>
              </a:rPr>
              <a:t>m </a:t>
            </a:r>
            <a:r>
              <a:rPr lang="en-US" dirty="0" smtClean="0">
                <a:latin typeface="Calibri"/>
                <a:cs typeface="Calibri"/>
              </a:rPr>
              <a:t>observation:    </a:t>
            </a:r>
            <a:endParaRPr lang="en-US" dirty="0">
              <a:latin typeface="Calibri"/>
              <a:cs typeface="Calibri"/>
            </a:endParaRPr>
          </a:p>
        </p:txBody>
      </p:sp>
      <p:sp>
        <p:nvSpPr>
          <p:cNvPr id="3" name="TextBox 2"/>
          <p:cNvSpPr txBox="1"/>
          <p:nvPr/>
        </p:nvSpPr>
        <p:spPr>
          <a:xfrm>
            <a:off x="450333" y="2614006"/>
            <a:ext cx="8455996" cy="338554"/>
          </a:xfrm>
          <a:prstGeom prst="rect">
            <a:avLst/>
          </a:prstGeom>
          <a:noFill/>
        </p:spPr>
        <p:txBody>
          <a:bodyPr wrap="square" rtlCol="0">
            <a:spAutoFit/>
          </a:bodyPr>
          <a:lstStyle/>
          <a:p>
            <a:r>
              <a:rPr lang="en-US" sz="1600" dirty="0" smtClean="0">
                <a:sym typeface="Wingdings"/>
              </a:rPr>
              <a:t></a:t>
            </a:r>
            <a:r>
              <a:rPr lang="en-US" sz="1400" dirty="0" smtClean="0">
                <a:sym typeface="Wingdings"/>
              </a:rPr>
              <a:t> </a:t>
            </a:r>
            <a:r>
              <a:rPr lang="en-US" sz="1400" dirty="0" smtClean="0">
                <a:latin typeface="Calibri"/>
                <a:cs typeface="Calibri"/>
                <a:sym typeface="Wingdings"/>
              </a:rPr>
              <a:t>rpaladin171072676</a:t>
            </a:r>
            <a:r>
              <a:rPr lang="en-US" sz="1400" dirty="0">
                <a:latin typeface="Calibri"/>
                <a:cs typeface="Calibri"/>
                <a:sym typeface="Wingdings"/>
              </a:rPr>
              <a:t>/1342247254/level2_5/</a:t>
            </a:r>
            <a:r>
              <a:rPr lang="en-US" sz="1400" dirty="0" smtClean="0">
                <a:latin typeface="Calibri"/>
                <a:cs typeface="Calibri"/>
                <a:sym typeface="Wingdings"/>
              </a:rPr>
              <a:t>PSW/</a:t>
            </a:r>
            <a:r>
              <a:rPr lang="de-DE" sz="1400" dirty="0">
                <a:solidFill>
                  <a:srgbClr val="FF0000"/>
                </a:solidFill>
                <a:latin typeface="Calibri"/>
                <a:cs typeface="Calibri"/>
                <a:sym typeface="Wingdings"/>
              </a:rPr>
              <a:t>hspirepsw_25pmp_1024_m5746_19642974044400856.fits</a:t>
            </a:r>
            <a:r>
              <a:rPr lang="en-US" sz="1400" dirty="0" smtClean="0">
                <a:solidFill>
                  <a:srgbClr val="FF0000"/>
                </a:solidFill>
                <a:latin typeface="Calibri"/>
                <a:cs typeface="Calibri"/>
                <a:sym typeface="Wingdings"/>
              </a:rPr>
              <a:t> </a:t>
            </a:r>
            <a:endParaRPr lang="en-US" sz="1400" dirty="0">
              <a:solidFill>
                <a:srgbClr val="FF0000"/>
              </a:solidFill>
              <a:latin typeface="Calibri"/>
              <a:cs typeface="Calibri"/>
            </a:endParaRPr>
          </a:p>
        </p:txBody>
      </p:sp>
      <p:sp>
        <p:nvSpPr>
          <p:cNvPr id="9" name="TextBox 8"/>
          <p:cNvSpPr txBox="1"/>
          <p:nvPr/>
        </p:nvSpPr>
        <p:spPr>
          <a:xfrm>
            <a:off x="450333" y="3655136"/>
            <a:ext cx="3404773" cy="1754327"/>
          </a:xfrm>
          <a:prstGeom prst="rect">
            <a:avLst/>
          </a:prstGeom>
          <a:noFill/>
        </p:spPr>
        <p:txBody>
          <a:bodyPr wrap="square" rtlCol="0">
            <a:spAutoFit/>
          </a:bodyPr>
          <a:lstStyle/>
          <a:p>
            <a:r>
              <a:rPr lang="en-US" dirty="0" smtClean="0">
                <a:latin typeface="Calibri"/>
                <a:cs typeface="Calibri"/>
              </a:rPr>
              <a:t>… and now we build our 3-color </a:t>
            </a:r>
          </a:p>
          <a:p>
            <a:r>
              <a:rPr lang="en-US" dirty="0">
                <a:latin typeface="Calibri"/>
                <a:cs typeface="Calibri"/>
              </a:rPr>
              <a:t> </a:t>
            </a:r>
            <a:r>
              <a:rPr lang="en-US" dirty="0" smtClean="0">
                <a:latin typeface="Calibri"/>
                <a:cs typeface="Calibri"/>
              </a:rPr>
              <a:t>   image in ds9: </a:t>
            </a:r>
          </a:p>
          <a:p>
            <a:endParaRPr lang="en-US" dirty="0">
              <a:latin typeface="Calibri"/>
              <a:cs typeface="Calibri"/>
            </a:endParaRPr>
          </a:p>
          <a:p>
            <a:r>
              <a:rPr lang="en-US" dirty="0" smtClean="0">
                <a:latin typeface="Calibri"/>
                <a:cs typeface="Calibri"/>
              </a:rPr>
              <a:t>  </a:t>
            </a:r>
            <a:r>
              <a:rPr lang="en-US" dirty="0" smtClean="0">
                <a:solidFill>
                  <a:srgbClr val="FF0000"/>
                </a:solidFill>
                <a:latin typeface="Calibri"/>
                <a:cs typeface="Calibri"/>
              </a:rPr>
              <a:t>RED: </a:t>
            </a:r>
            <a:r>
              <a:rPr lang="en-US" dirty="0" smtClean="0">
                <a:latin typeface="Calibri"/>
                <a:cs typeface="Calibri"/>
              </a:rPr>
              <a:t>SPIRE 250 </a:t>
            </a:r>
            <a:r>
              <a:rPr lang="en-US" dirty="0" smtClean="0">
                <a:latin typeface="Symbol" charset="2"/>
                <a:cs typeface="Symbol" charset="2"/>
              </a:rPr>
              <a:t>m</a:t>
            </a:r>
            <a:r>
              <a:rPr lang="en-US" dirty="0" smtClean="0">
                <a:latin typeface="Calibri"/>
                <a:cs typeface="Calibri"/>
              </a:rPr>
              <a:t>m </a:t>
            </a:r>
          </a:p>
          <a:p>
            <a:r>
              <a:rPr lang="en-US" dirty="0">
                <a:latin typeface="Calibri"/>
                <a:cs typeface="Calibri"/>
              </a:rPr>
              <a:t> </a:t>
            </a:r>
            <a:r>
              <a:rPr lang="en-US" dirty="0" smtClean="0">
                <a:latin typeface="Calibri"/>
                <a:cs typeface="Calibri"/>
              </a:rPr>
              <a:t> </a:t>
            </a:r>
            <a:r>
              <a:rPr lang="en-US" dirty="0" smtClean="0">
                <a:solidFill>
                  <a:srgbClr val="008000"/>
                </a:solidFill>
                <a:latin typeface="Calibri"/>
                <a:cs typeface="Calibri"/>
              </a:rPr>
              <a:t>GREEN: </a:t>
            </a:r>
            <a:r>
              <a:rPr lang="en-US" dirty="0" smtClean="0">
                <a:latin typeface="Calibri"/>
                <a:cs typeface="Calibri"/>
              </a:rPr>
              <a:t>PACS 160 </a:t>
            </a:r>
            <a:r>
              <a:rPr lang="en-US" dirty="0" smtClean="0">
                <a:latin typeface="Symbol" charset="2"/>
                <a:cs typeface="Symbol" charset="2"/>
              </a:rPr>
              <a:t>m</a:t>
            </a:r>
            <a:r>
              <a:rPr lang="en-US" dirty="0" smtClean="0">
                <a:latin typeface="Calibri"/>
                <a:cs typeface="Calibri"/>
              </a:rPr>
              <a:t>m </a:t>
            </a:r>
          </a:p>
          <a:p>
            <a:r>
              <a:rPr lang="en-US" dirty="0">
                <a:latin typeface="Calibri"/>
                <a:cs typeface="Calibri"/>
              </a:rPr>
              <a:t> </a:t>
            </a:r>
            <a:r>
              <a:rPr lang="en-US" dirty="0" smtClean="0">
                <a:latin typeface="Calibri"/>
                <a:cs typeface="Calibri"/>
              </a:rPr>
              <a:t> </a:t>
            </a:r>
            <a:r>
              <a:rPr lang="en-US" dirty="0" smtClean="0">
                <a:solidFill>
                  <a:srgbClr val="3366FF"/>
                </a:solidFill>
                <a:latin typeface="Calibri"/>
                <a:cs typeface="Calibri"/>
              </a:rPr>
              <a:t>BLUE: </a:t>
            </a:r>
            <a:r>
              <a:rPr lang="en-US" dirty="0" smtClean="0">
                <a:latin typeface="Calibri"/>
                <a:cs typeface="Calibri"/>
              </a:rPr>
              <a:t>PACS 70 </a:t>
            </a:r>
            <a:r>
              <a:rPr lang="en-US" dirty="0" smtClean="0">
                <a:latin typeface="Symbol" charset="2"/>
                <a:cs typeface="Symbol" charset="2"/>
              </a:rPr>
              <a:t>m</a:t>
            </a:r>
            <a:r>
              <a:rPr lang="en-US" dirty="0" smtClean="0">
                <a:latin typeface="Calibri"/>
                <a:cs typeface="Calibri"/>
              </a:rPr>
              <a:t>m </a:t>
            </a:r>
            <a:endParaRPr lang="en-US" dirty="0">
              <a:latin typeface="Calibri"/>
              <a:cs typeface="Calibri"/>
            </a:endParaRPr>
          </a:p>
        </p:txBody>
      </p:sp>
      <p:pic>
        <p:nvPicPr>
          <p:cNvPr id="10" name="Picture 9" descr="rcw49_RGB.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977" y="3074071"/>
            <a:ext cx="4278474" cy="3200400"/>
          </a:xfrm>
          <a:prstGeom prst="rect">
            <a:avLst/>
          </a:prstGeom>
        </p:spPr>
      </p:pic>
      <p:sp>
        <p:nvSpPr>
          <p:cNvPr id="11" name="Right Arrow 10"/>
          <p:cNvSpPr/>
          <p:nvPr/>
        </p:nvSpPr>
        <p:spPr>
          <a:xfrm>
            <a:off x="3017228" y="443251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141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Products: Visualization </a:t>
            </a:r>
            <a:r>
              <a:rPr lang="en-US" sz="2000" i="1" dirty="0" smtClean="0">
                <a:solidFill>
                  <a:schemeClr val="tx2">
                    <a:lumMod val="75000"/>
                    <a:lumOff val="25000"/>
                  </a:schemeClr>
                </a:solidFill>
                <a:latin typeface="Calibri"/>
                <a:cs typeface="Calibri"/>
              </a:rPr>
              <a:t>outside </a:t>
            </a:r>
            <a:r>
              <a:rPr lang="en-US" sz="2000" dirty="0" smtClean="0">
                <a:solidFill>
                  <a:schemeClr val="tx2">
                    <a:lumMod val="75000"/>
                    <a:lumOff val="25000"/>
                  </a:schemeClr>
                </a:solidFill>
                <a:latin typeface="Calibri"/>
                <a:cs typeface="Calibri"/>
              </a:rPr>
              <a:t>HIPE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Rectangle 7"/>
          <p:cNvSpPr/>
          <p:nvPr/>
        </p:nvSpPr>
        <p:spPr>
          <a:xfrm>
            <a:off x="207215" y="406025"/>
            <a:ext cx="8645197" cy="584776"/>
          </a:xfrm>
          <a:prstGeom prst="rect">
            <a:avLst/>
          </a:prstGeom>
        </p:spPr>
        <p:txBody>
          <a:bodyPr wrap="square">
            <a:spAutoFit/>
          </a:bodyPr>
          <a:lstStyle/>
          <a:p>
            <a:pPr algn="ctr"/>
            <a:r>
              <a:rPr lang="en-US" sz="3200" dirty="0" smtClean="0">
                <a:solidFill>
                  <a:schemeClr val="tx2">
                    <a:lumMod val="75000"/>
                    <a:lumOff val="25000"/>
                  </a:schemeClr>
                </a:solidFill>
                <a:latin typeface="Calibri"/>
                <a:cs typeface="Calibri"/>
              </a:rPr>
              <a:t>… we could have created a 3-color image in HIPE</a:t>
            </a:r>
            <a:endParaRPr lang="en-US" sz="3200" dirty="0">
              <a:solidFill>
                <a:schemeClr val="tx2">
                  <a:lumMod val="75000"/>
                  <a:lumOff val="25000"/>
                </a:schemeClr>
              </a:solidFill>
              <a:latin typeface="Calibri"/>
              <a:cs typeface="Calibri"/>
            </a:endParaRPr>
          </a:p>
        </p:txBody>
      </p:sp>
      <p:pic>
        <p:nvPicPr>
          <p:cNvPr id="2" name="Picture 1"/>
          <p:cNvPicPr>
            <a:picLocks noChangeAspect="1"/>
          </p:cNvPicPr>
          <p:nvPr/>
        </p:nvPicPr>
        <p:blipFill>
          <a:blip r:embed="rId2"/>
          <a:stretch>
            <a:fillRect/>
          </a:stretch>
        </p:blipFill>
        <p:spPr>
          <a:xfrm>
            <a:off x="1018142" y="926411"/>
            <a:ext cx="7097099" cy="5669280"/>
          </a:xfrm>
          <a:prstGeom prst="rect">
            <a:avLst/>
          </a:prstGeom>
        </p:spPr>
      </p:pic>
      <p:sp>
        <p:nvSpPr>
          <p:cNvPr id="9" name="TextBox 8"/>
          <p:cNvSpPr txBox="1"/>
          <p:nvPr/>
        </p:nvSpPr>
        <p:spPr>
          <a:xfrm>
            <a:off x="6856184" y="3893853"/>
            <a:ext cx="1838519" cy="646331"/>
          </a:xfrm>
          <a:prstGeom prst="rect">
            <a:avLst/>
          </a:prstGeom>
          <a:solidFill>
            <a:schemeClr val="accent6">
              <a:lumMod val="20000"/>
              <a:lumOff val="80000"/>
            </a:schemeClr>
          </a:solidFill>
          <a:ln>
            <a:solidFill>
              <a:srgbClr val="FF0000"/>
            </a:solidFill>
          </a:ln>
        </p:spPr>
        <p:txBody>
          <a:bodyPr wrap="square" rtlCol="0">
            <a:spAutoFit/>
          </a:bodyPr>
          <a:lstStyle/>
          <a:p>
            <a:pPr algn="ctr"/>
            <a:r>
              <a:rPr lang="en-US" u="sng" dirty="0" smtClean="0">
                <a:latin typeface="Calibri"/>
                <a:cs typeface="Calibri"/>
              </a:rPr>
              <a:t>Use HIPE task: </a:t>
            </a:r>
          </a:p>
          <a:p>
            <a:pPr algn="ctr"/>
            <a:r>
              <a:rPr lang="en-US" dirty="0" err="1" smtClean="0">
                <a:latin typeface="Trebuchet MS"/>
                <a:cs typeface="Trebuchet MS"/>
              </a:rPr>
              <a:t>createRgbImage</a:t>
            </a:r>
            <a:endParaRPr lang="en-US" dirty="0">
              <a:latin typeface="Trebuchet MS"/>
              <a:cs typeface="Trebuchet MS"/>
            </a:endParaRPr>
          </a:p>
        </p:txBody>
      </p:sp>
      <p:sp>
        <p:nvSpPr>
          <p:cNvPr id="10" name="Curved Left Arrow 9"/>
          <p:cNvSpPr/>
          <p:nvPr/>
        </p:nvSpPr>
        <p:spPr>
          <a:xfrm rot="2875704">
            <a:off x="6713502" y="4471509"/>
            <a:ext cx="658765" cy="22946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46330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480336" y="500828"/>
            <a:ext cx="6505690" cy="1015663"/>
          </a:xfrm>
          <a:prstGeom prst="rect">
            <a:avLst/>
          </a:prstGeom>
          <a:noFill/>
        </p:spPr>
        <p:txBody>
          <a:bodyPr wrap="square" rtlCol="0">
            <a:spAutoFit/>
          </a:bodyPr>
          <a:lstStyle/>
          <a:p>
            <a:pPr algn="ctr"/>
            <a:r>
              <a:rPr lang="en-US" sz="3600" b="1" dirty="0" smtClean="0">
                <a:solidFill>
                  <a:schemeClr val="tx2">
                    <a:lumMod val="75000"/>
                    <a:lumOff val="25000"/>
                  </a:schemeClr>
                </a:solidFill>
                <a:latin typeface="Calibri"/>
                <a:cs typeface="Calibri"/>
              </a:rPr>
              <a:t>PACS Documentation</a:t>
            </a:r>
          </a:p>
          <a:p>
            <a:pPr algn="ctr"/>
            <a:r>
              <a:rPr lang="en-US" sz="2400" b="1" dirty="0" smtClean="0">
                <a:solidFill>
                  <a:schemeClr val="tx2">
                    <a:lumMod val="75000"/>
                    <a:lumOff val="25000"/>
                  </a:schemeClr>
                </a:solidFill>
                <a:latin typeface="Calibri"/>
                <a:cs typeface="Calibri"/>
              </a:rPr>
              <a:t>(updated in June – July ‘13)</a:t>
            </a:r>
            <a:endParaRPr lang="en-US" sz="2400" b="1" dirty="0">
              <a:solidFill>
                <a:schemeClr val="tx2">
                  <a:lumMod val="75000"/>
                  <a:lumOff val="25000"/>
                </a:schemeClr>
              </a:solidFill>
              <a:latin typeface="Calibri"/>
              <a:cs typeface="Calibri"/>
            </a:endParaRPr>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Documentation</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3" name="TextBox 2"/>
          <p:cNvSpPr txBox="1"/>
          <p:nvPr/>
        </p:nvSpPr>
        <p:spPr>
          <a:xfrm>
            <a:off x="1026758" y="1792476"/>
            <a:ext cx="7637638" cy="5069081"/>
          </a:xfrm>
          <a:prstGeom prst="rect">
            <a:avLst/>
          </a:prstGeom>
          <a:noFill/>
        </p:spPr>
        <p:txBody>
          <a:bodyPr wrap="square" rtlCol="0">
            <a:spAutoFit/>
          </a:bodyPr>
          <a:lstStyle/>
          <a:p>
            <a:pPr marL="285750" indent="-285750">
              <a:buFont typeface="Wingdings" charset="2"/>
              <a:buChar char="Ø"/>
            </a:pPr>
            <a:r>
              <a:rPr lang="en-US" dirty="0" smtClean="0">
                <a:solidFill>
                  <a:srgbClr val="FF0000"/>
                </a:solidFill>
                <a:latin typeface="Calibri"/>
                <a:cs typeface="Calibri"/>
              </a:rPr>
              <a:t>Herschel Product Definition Document</a:t>
            </a:r>
          </a:p>
          <a:p>
            <a:r>
              <a:rPr lang="en-US" dirty="0">
                <a:solidFill>
                  <a:srgbClr val="FF0000"/>
                </a:solidFill>
                <a:latin typeface="Calibri"/>
                <a:cs typeface="Calibri"/>
              </a:rPr>
              <a:t>      </a:t>
            </a:r>
            <a:r>
              <a:rPr lang="en-US" dirty="0">
                <a:solidFill>
                  <a:srgbClr val="FF0000"/>
                </a:solidFill>
                <a:latin typeface="Calibri"/>
                <a:cs typeface="Calibri"/>
                <a:hlinkClick r:id="rId2"/>
              </a:rPr>
              <a:t>http://herschel.esac.esa.int/hcss-doc-11.0/print/pdd/</a:t>
            </a:r>
            <a:r>
              <a:rPr lang="en-US" dirty="0" smtClean="0">
                <a:solidFill>
                  <a:srgbClr val="FF0000"/>
                </a:solidFill>
                <a:latin typeface="Calibri"/>
                <a:cs typeface="Calibri"/>
                <a:hlinkClick r:id="rId2"/>
              </a:rPr>
              <a:t>pdd.pdf</a:t>
            </a:r>
            <a:endParaRPr lang="en-US" dirty="0" smtClean="0">
              <a:solidFill>
                <a:srgbClr val="FF0000"/>
              </a:solidFill>
              <a:latin typeface="Calibri"/>
              <a:cs typeface="Calibri"/>
            </a:endParaRPr>
          </a:p>
          <a:p>
            <a:endParaRPr lang="en-US" dirty="0" smtClean="0">
              <a:solidFill>
                <a:srgbClr val="FF0000"/>
              </a:solidFill>
              <a:latin typeface="Calibri"/>
              <a:cs typeface="Calibri"/>
            </a:endParaRPr>
          </a:p>
          <a:p>
            <a:pPr marL="285750" indent="-285750">
              <a:buFont typeface="Wingdings" charset="2"/>
              <a:buChar char="Ø"/>
            </a:pPr>
            <a:r>
              <a:rPr lang="en-US" dirty="0" smtClean="0">
                <a:solidFill>
                  <a:srgbClr val="FF0000"/>
                </a:solidFill>
                <a:latin typeface="Calibri"/>
                <a:cs typeface="Calibri"/>
              </a:rPr>
              <a:t>PACS Observer’s Manual</a:t>
            </a:r>
          </a:p>
          <a:p>
            <a:pPr>
              <a:lnSpc>
                <a:spcPct val="120000"/>
              </a:lnSpc>
            </a:pPr>
            <a:r>
              <a:rPr lang="en-US" dirty="0">
                <a:solidFill>
                  <a:srgbClr val="FF0000"/>
                </a:solidFill>
                <a:latin typeface="Calibri"/>
                <a:cs typeface="Calibri"/>
              </a:rPr>
              <a:t>      </a:t>
            </a:r>
            <a:r>
              <a:rPr lang="en-US" dirty="0">
                <a:latin typeface="Calibri"/>
                <a:cs typeface="Calibri"/>
                <a:hlinkClick r:id="rId3"/>
              </a:rPr>
              <a:t>http://herschel.esac.esa.int/Docs/PACS/pdf/</a:t>
            </a:r>
            <a:r>
              <a:rPr lang="en-US" dirty="0" smtClean="0">
                <a:latin typeface="Calibri"/>
                <a:cs typeface="Calibri"/>
                <a:hlinkClick r:id="rId3"/>
              </a:rPr>
              <a:t>pacs_om.pdf</a:t>
            </a:r>
            <a:endParaRPr lang="en-US" dirty="0" smtClean="0">
              <a:latin typeface="Calibri"/>
              <a:cs typeface="Calibri"/>
            </a:endParaRPr>
          </a:p>
          <a:p>
            <a:endParaRPr lang="en-US" dirty="0">
              <a:latin typeface="Calibri"/>
              <a:cs typeface="Calibri"/>
            </a:endParaRPr>
          </a:p>
          <a:p>
            <a:pPr marL="285750" indent="-285750">
              <a:lnSpc>
                <a:spcPct val="120000"/>
              </a:lnSpc>
              <a:buFont typeface="Wingdings" charset="2"/>
              <a:buChar char="Ø"/>
            </a:pPr>
            <a:r>
              <a:rPr lang="en-US" dirty="0" smtClean="0">
                <a:solidFill>
                  <a:srgbClr val="FF0000"/>
                </a:solidFill>
                <a:latin typeface="Calibri"/>
                <a:cs typeface="Calibri"/>
              </a:rPr>
              <a:t>PACS Data Reduction Guide: Photometer</a:t>
            </a:r>
          </a:p>
          <a:p>
            <a:pPr>
              <a:lnSpc>
                <a:spcPct val="120000"/>
              </a:lnSpc>
            </a:pPr>
            <a:r>
              <a:rPr lang="en-US" dirty="0">
                <a:solidFill>
                  <a:srgbClr val="FF0000"/>
                </a:solidFill>
                <a:latin typeface="Calibri"/>
                <a:cs typeface="Calibri"/>
              </a:rPr>
              <a:t>       </a:t>
            </a:r>
            <a:r>
              <a:rPr lang="en-US" dirty="0">
                <a:latin typeface="Calibri"/>
                <a:cs typeface="Calibri"/>
                <a:hlinkClick r:id="rId4"/>
              </a:rPr>
              <a:t>http://127.0.0.1:8082/print/pacs_phot/pacs_phot.pdf#</a:t>
            </a:r>
            <a:r>
              <a:rPr lang="en-US" dirty="0" smtClean="0">
                <a:latin typeface="Calibri"/>
                <a:cs typeface="Calibri"/>
                <a:hlinkClick r:id="rId4"/>
              </a:rPr>
              <a:t>pacs_phot</a:t>
            </a:r>
            <a:endParaRPr lang="en-US" dirty="0" smtClean="0">
              <a:latin typeface="Calibri"/>
              <a:cs typeface="Calibri"/>
            </a:endParaRPr>
          </a:p>
          <a:p>
            <a:pPr>
              <a:lnSpc>
                <a:spcPct val="120000"/>
              </a:lnSpc>
            </a:pPr>
            <a:endParaRPr lang="en-US" dirty="0">
              <a:latin typeface="Calibri"/>
              <a:cs typeface="Calibri"/>
            </a:endParaRPr>
          </a:p>
          <a:p>
            <a:pPr marL="285750" indent="-285750">
              <a:lnSpc>
                <a:spcPct val="120000"/>
              </a:lnSpc>
              <a:buFont typeface="Wingdings" charset="2"/>
              <a:buChar char="Ø"/>
            </a:pPr>
            <a:r>
              <a:rPr lang="en-US" dirty="0" smtClean="0">
                <a:solidFill>
                  <a:srgbClr val="FF0000"/>
                </a:solidFill>
                <a:latin typeface="Calibri"/>
                <a:cs typeface="Calibri"/>
              </a:rPr>
              <a:t> PACS Data Reduction Guide: Spectrometer</a:t>
            </a:r>
          </a:p>
          <a:p>
            <a:pPr>
              <a:lnSpc>
                <a:spcPct val="120000"/>
              </a:lnSpc>
            </a:pPr>
            <a:r>
              <a:rPr lang="en-US" dirty="0">
                <a:solidFill>
                  <a:srgbClr val="FF0000"/>
                </a:solidFill>
                <a:latin typeface="Calibri"/>
                <a:cs typeface="Calibri"/>
              </a:rPr>
              <a:t> </a:t>
            </a:r>
            <a:r>
              <a:rPr lang="en-US" dirty="0" smtClean="0">
                <a:solidFill>
                  <a:srgbClr val="FF0000"/>
                </a:solidFill>
                <a:latin typeface="Calibri"/>
                <a:cs typeface="Calibri"/>
              </a:rPr>
              <a:t>     </a:t>
            </a:r>
            <a:r>
              <a:rPr lang="en-US" dirty="0">
                <a:solidFill>
                  <a:srgbClr val="FF0000"/>
                </a:solidFill>
                <a:latin typeface="Calibri"/>
                <a:cs typeface="Calibri"/>
              </a:rPr>
              <a:t> </a:t>
            </a:r>
            <a:r>
              <a:rPr lang="en-US" dirty="0">
                <a:latin typeface="Calibri"/>
                <a:cs typeface="Calibri"/>
                <a:hlinkClick r:id="rId5"/>
              </a:rPr>
              <a:t>http://127.0.0.1:8082/print/pacs_spec/pacs_spec.pdf#</a:t>
            </a:r>
            <a:r>
              <a:rPr lang="en-US" dirty="0" smtClean="0">
                <a:latin typeface="Calibri"/>
                <a:cs typeface="Calibri"/>
                <a:hlinkClick r:id="rId5"/>
              </a:rPr>
              <a:t>pacs_spec</a:t>
            </a:r>
            <a:endParaRPr lang="en-US" dirty="0" smtClean="0">
              <a:latin typeface="Calibri"/>
              <a:cs typeface="Calibri"/>
            </a:endParaRPr>
          </a:p>
          <a:p>
            <a:pPr>
              <a:lnSpc>
                <a:spcPct val="120000"/>
              </a:lnSpc>
            </a:pPr>
            <a:endParaRPr lang="en-US" dirty="0">
              <a:latin typeface="Calibri"/>
              <a:cs typeface="Calibri"/>
            </a:endParaRPr>
          </a:p>
          <a:p>
            <a:pPr marL="285750" indent="-285750">
              <a:buFont typeface="Wingdings" charset="2"/>
              <a:buChar char="Ø"/>
            </a:pPr>
            <a:r>
              <a:rPr lang="en-US" dirty="0">
                <a:solidFill>
                  <a:srgbClr val="FF0000"/>
                </a:solidFill>
                <a:latin typeface="Calibri"/>
                <a:cs typeface="Calibri"/>
              </a:rPr>
              <a:t>PACS User’s Reference Manual (Section 4.1.- PACS Observation Products): </a:t>
            </a:r>
          </a:p>
          <a:p>
            <a:pPr>
              <a:lnSpc>
                <a:spcPct val="120000"/>
              </a:lnSpc>
            </a:pPr>
            <a:r>
              <a:rPr lang="en-US" dirty="0">
                <a:solidFill>
                  <a:srgbClr val="FF0000"/>
                </a:solidFill>
              </a:rPr>
              <a:t>     </a:t>
            </a:r>
            <a:r>
              <a:rPr lang="en-US" dirty="0">
                <a:latin typeface="Calibri"/>
                <a:cs typeface="Calibri"/>
                <a:hlinkClick r:id="rId6"/>
              </a:rPr>
              <a:t>http://127.0.0.1:8082/print/pacs_urm/pacs_urm.pdf#pacs_urm</a:t>
            </a:r>
            <a:endParaRPr lang="en-US" dirty="0">
              <a:latin typeface="Calibri"/>
              <a:cs typeface="Calibri"/>
            </a:endParaRPr>
          </a:p>
          <a:p>
            <a:pPr>
              <a:lnSpc>
                <a:spcPct val="120000"/>
              </a:lnSpc>
            </a:pPr>
            <a:endParaRPr lang="en-US" dirty="0" smtClean="0">
              <a:latin typeface="Calibri"/>
              <a:cs typeface="Calibri"/>
            </a:endParaRPr>
          </a:p>
          <a:p>
            <a:pPr>
              <a:lnSpc>
                <a:spcPct val="120000"/>
              </a:lnSpc>
            </a:pPr>
            <a:endParaRPr lang="en-US" dirty="0">
              <a:latin typeface="Calibri"/>
              <a:cs typeface="Calibri"/>
            </a:endParaRPr>
          </a:p>
        </p:txBody>
      </p:sp>
    </p:spTree>
    <p:extLst>
      <p:ext uri="{BB962C8B-B14F-4D97-AF65-F5344CB8AC3E}">
        <p14:creationId xmlns:p14="http://schemas.microsoft.com/office/powerpoint/2010/main" val="61510354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40094" y="670023"/>
            <a:ext cx="6505690" cy="646331"/>
          </a:xfrm>
          <a:prstGeom prst="rect">
            <a:avLst/>
          </a:prstGeom>
          <a:noFill/>
        </p:spPr>
        <p:txBody>
          <a:bodyPr wrap="square" rtlCol="0">
            <a:spAutoFit/>
          </a:bodyPr>
          <a:lstStyle/>
          <a:p>
            <a:pPr algn="ctr"/>
            <a:r>
              <a:rPr lang="en-US" sz="3600" b="1" dirty="0" smtClean="0">
                <a:solidFill>
                  <a:schemeClr val="tx2">
                    <a:lumMod val="75000"/>
                    <a:lumOff val="25000"/>
                  </a:schemeClr>
                </a:solidFill>
                <a:latin typeface="Calibri"/>
                <a:cs typeface="Calibri"/>
              </a:rPr>
              <a:t>PACS @ NHSC</a:t>
            </a:r>
            <a:endParaRPr lang="en-US" sz="3600" b="1" dirty="0">
              <a:solidFill>
                <a:schemeClr val="tx2">
                  <a:lumMod val="75000"/>
                  <a:lumOff val="25000"/>
                </a:schemeClr>
              </a:solidFill>
              <a:latin typeface="Calibri"/>
              <a:cs typeface="Calibri"/>
            </a:endParaRPr>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Documentation</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2" name="TextBox 1"/>
          <p:cNvSpPr txBox="1"/>
          <p:nvPr/>
        </p:nvSpPr>
        <p:spPr>
          <a:xfrm>
            <a:off x="2072522" y="1783463"/>
            <a:ext cx="5620149" cy="2192908"/>
          </a:xfrm>
          <a:prstGeom prst="rect">
            <a:avLst/>
          </a:prstGeom>
          <a:noFill/>
        </p:spPr>
        <p:txBody>
          <a:bodyPr wrap="square" rtlCol="0">
            <a:spAutoFit/>
          </a:bodyPr>
          <a:lstStyle/>
          <a:p>
            <a:r>
              <a:rPr lang="en-US" dirty="0" smtClean="0">
                <a:latin typeface="Calibri"/>
                <a:cs typeface="Calibri"/>
              </a:rPr>
              <a:t>Roberta Paladini (Lead)</a:t>
            </a:r>
          </a:p>
          <a:p>
            <a:pPr>
              <a:lnSpc>
                <a:spcPct val="110000"/>
              </a:lnSpc>
            </a:pPr>
            <a:r>
              <a:rPr lang="en-US" dirty="0" smtClean="0">
                <a:latin typeface="Calibri"/>
                <a:cs typeface="Calibri"/>
              </a:rPr>
              <a:t>Babar Ali (calibration scientist, photometer) </a:t>
            </a:r>
          </a:p>
          <a:p>
            <a:pPr>
              <a:lnSpc>
                <a:spcPct val="110000"/>
              </a:lnSpc>
            </a:pPr>
            <a:r>
              <a:rPr lang="en-US" dirty="0" smtClean="0">
                <a:latin typeface="Calibri"/>
                <a:cs typeface="Calibri"/>
              </a:rPr>
              <a:t>Dario </a:t>
            </a:r>
            <a:r>
              <a:rPr lang="en-US" dirty="0" err="1" smtClean="0">
                <a:latin typeface="Calibri"/>
                <a:cs typeface="Calibri"/>
              </a:rPr>
              <a:t>Fadda</a:t>
            </a:r>
            <a:r>
              <a:rPr lang="en-US" dirty="0" smtClean="0">
                <a:latin typeface="Calibri"/>
                <a:cs typeface="Calibri"/>
              </a:rPr>
              <a:t> (calibration scientist, spectrometer)</a:t>
            </a:r>
          </a:p>
          <a:p>
            <a:pPr>
              <a:lnSpc>
                <a:spcPct val="110000"/>
              </a:lnSpc>
            </a:pPr>
            <a:r>
              <a:rPr lang="en-US" dirty="0">
                <a:latin typeface="Calibri"/>
                <a:cs typeface="Calibri"/>
              </a:rPr>
              <a:t>Jeff Jacobsen (developer, spectrometer)</a:t>
            </a:r>
          </a:p>
          <a:p>
            <a:pPr>
              <a:lnSpc>
                <a:spcPct val="110000"/>
              </a:lnSpc>
            </a:pPr>
            <a:r>
              <a:rPr lang="en-US" dirty="0" smtClean="0">
                <a:latin typeface="Calibri"/>
                <a:cs typeface="Calibri"/>
              </a:rPr>
              <a:t>Cate Liu (developer, photometer)</a:t>
            </a:r>
          </a:p>
          <a:p>
            <a:pPr>
              <a:lnSpc>
                <a:spcPct val="110000"/>
              </a:lnSpc>
            </a:pPr>
            <a:r>
              <a:rPr lang="en-US" dirty="0" smtClean="0">
                <a:latin typeface="Calibri"/>
                <a:cs typeface="Calibri"/>
              </a:rPr>
              <a:t>Steve Lord (calibration scientist, spectrometer)</a:t>
            </a:r>
          </a:p>
          <a:p>
            <a:pPr>
              <a:lnSpc>
                <a:spcPct val="110000"/>
              </a:lnSpc>
            </a:pPr>
            <a:r>
              <a:rPr lang="en-US" dirty="0" smtClean="0">
                <a:latin typeface="Calibri"/>
                <a:cs typeface="Calibri"/>
              </a:rPr>
              <a:t>Yi Mei  (system engineer, photometer &amp; spectrometer) </a:t>
            </a:r>
            <a:endParaRPr lang="en-US" dirty="0">
              <a:latin typeface="Calibri"/>
              <a:cs typeface="Calibri"/>
            </a:endParaRPr>
          </a:p>
        </p:txBody>
      </p:sp>
      <p:sp>
        <p:nvSpPr>
          <p:cNvPr id="4" name="Rectangle 3"/>
          <p:cNvSpPr/>
          <p:nvPr/>
        </p:nvSpPr>
        <p:spPr>
          <a:xfrm>
            <a:off x="1792326" y="5182053"/>
            <a:ext cx="6027137" cy="369332"/>
          </a:xfrm>
          <a:prstGeom prst="rect">
            <a:avLst/>
          </a:prstGeom>
        </p:spPr>
        <p:txBody>
          <a:bodyPr wrap="square">
            <a:spAutoFit/>
          </a:bodyPr>
          <a:lstStyle/>
          <a:p>
            <a:r>
              <a:rPr lang="en-US" dirty="0">
                <a:solidFill>
                  <a:srgbClr val="0000FF"/>
                </a:solidFill>
              </a:rPr>
              <a:t>http://</a:t>
            </a:r>
            <a:r>
              <a:rPr lang="en-US" dirty="0" err="1">
                <a:solidFill>
                  <a:srgbClr val="0000FF"/>
                </a:solidFill>
              </a:rPr>
              <a:t>nhsc.ipac.caltech.edu</a:t>
            </a:r>
            <a:r>
              <a:rPr lang="en-US" dirty="0">
                <a:solidFill>
                  <a:srgbClr val="0000FF"/>
                </a:solidFill>
              </a:rPr>
              <a:t>/helpdesk/</a:t>
            </a:r>
            <a:r>
              <a:rPr lang="en-US" dirty="0" err="1">
                <a:solidFill>
                  <a:srgbClr val="0000FF"/>
                </a:solidFill>
              </a:rPr>
              <a:t>index.php</a:t>
            </a:r>
            <a:endParaRPr lang="en-US" dirty="0">
              <a:solidFill>
                <a:srgbClr val="0000FF"/>
              </a:solidFill>
            </a:endParaRPr>
          </a:p>
        </p:txBody>
      </p:sp>
      <p:sp>
        <p:nvSpPr>
          <p:cNvPr id="8" name="TextBox 7"/>
          <p:cNvSpPr txBox="1"/>
          <p:nvPr/>
        </p:nvSpPr>
        <p:spPr>
          <a:xfrm>
            <a:off x="909672" y="4607264"/>
            <a:ext cx="7448498" cy="369332"/>
          </a:xfrm>
          <a:prstGeom prst="rect">
            <a:avLst/>
          </a:prstGeom>
          <a:noFill/>
        </p:spPr>
        <p:txBody>
          <a:bodyPr wrap="square" rtlCol="0">
            <a:spAutoFit/>
          </a:bodyPr>
          <a:lstStyle/>
          <a:p>
            <a:r>
              <a:rPr lang="en-US" u="sng" dirty="0" smtClean="0">
                <a:latin typeface="Calibri"/>
                <a:cs typeface="Calibri"/>
              </a:rPr>
              <a:t>For any questions and help with your PACS data, contact the NHSC Help Desk: </a:t>
            </a:r>
            <a:endParaRPr lang="en-US" u="sng" dirty="0">
              <a:latin typeface="Calibri"/>
              <a:cs typeface="Calibri"/>
            </a:endParaRPr>
          </a:p>
        </p:txBody>
      </p:sp>
    </p:spTree>
    <p:extLst>
      <p:ext uri="{BB962C8B-B14F-4D97-AF65-F5344CB8AC3E}">
        <p14:creationId xmlns:p14="http://schemas.microsoft.com/office/powerpoint/2010/main" val="6151035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2" name="TextBox 1"/>
          <p:cNvSpPr txBox="1"/>
          <p:nvPr/>
        </p:nvSpPr>
        <p:spPr>
          <a:xfrm>
            <a:off x="2365633" y="2606248"/>
            <a:ext cx="4357744" cy="646331"/>
          </a:xfrm>
          <a:prstGeom prst="rect">
            <a:avLst/>
          </a:prstGeom>
          <a:noFill/>
        </p:spPr>
        <p:txBody>
          <a:bodyPr wrap="square" rtlCol="0">
            <a:spAutoFit/>
          </a:bodyPr>
          <a:lstStyle/>
          <a:p>
            <a:pPr algn="ctr"/>
            <a:r>
              <a:rPr lang="en-US" sz="3600" dirty="0" smtClean="0">
                <a:latin typeface="Calibri"/>
                <a:cs typeface="Calibri"/>
              </a:rPr>
              <a:t>Thank you ! </a:t>
            </a:r>
            <a:endParaRPr lang="en-US" sz="3600" dirty="0">
              <a:latin typeface="Calibri"/>
              <a:cs typeface="Calibri"/>
            </a:endParaRPr>
          </a:p>
        </p:txBody>
      </p:sp>
    </p:spTree>
    <p:extLst>
      <p:ext uri="{BB962C8B-B14F-4D97-AF65-F5344CB8AC3E}">
        <p14:creationId xmlns:p14="http://schemas.microsoft.com/office/powerpoint/2010/main" val="1948493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General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Data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821938" y="741394"/>
            <a:ext cx="7771224" cy="1077218"/>
          </a:xfrm>
          <a:prstGeom prst="rect">
            <a:avLst/>
          </a:prstGeom>
          <a:noFill/>
        </p:spPr>
        <p:txBody>
          <a:bodyPr wrap="square" rtlCol="0">
            <a:spAutoFit/>
          </a:bodyPr>
          <a:lstStyle/>
          <a:p>
            <a:pPr algn="ctr"/>
            <a:r>
              <a:rPr lang="en-US" sz="3200" b="1" dirty="0" smtClean="0">
                <a:solidFill>
                  <a:schemeClr val="tx2">
                    <a:lumMod val="75000"/>
                    <a:lumOff val="25000"/>
                  </a:schemeClr>
                </a:solidFill>
                <a:latin typeface="Calibri"/>
                <a:cs typeface="Calibri"/>
              </a:rPr>
              <a:t>How do I check the status of </a:t>
            </a:r>
          </a:p>
          <a:p>
            <a:pPr algn="ctr"/>
            <a:r>
              <a:rPr lang="en-US" sz="3200" b="1" dirty="0" smtClean="0">
                <a:solidFill>
                  <a:schemeClr val="tx2">
                    <a:lumMod val="75000"/>
                    <a:lumOff val="25000"/>
                  </a:schemeClr>
                </a:solidFill>
                <a:latin typeface="Calibri"/>
                <a:cs typeface="Calibri"/>
              </a:rPr>
              <a:t>the pointing products for my data ?  </a:t>
            </a:r>
          </a:p>
        </p:txBody>
      </p:sp>
      <p:grpSp>
        <p:nvGrpSpPr>
          <p:cNvPr id="10" name="Group 9"/>
          <p:cNvGrpSpPr/>
          <p:nvPr/>
        </p:nvGrpSpPr>
        <p:grpSpPr>
          <a:xfrm>
            <a:off x="207212" y="2999123"/>
            <a:ext cx="8869677" cy="1654541"/>
            <a:chOff x="180142" y="4447944"/>
            <a:chExt cx="8869677" cy="1654541"/>
          </a:xfrm>
        </p:grpSpPr>
        <p:pic>
          <p:nvPicPr>
            <p:cNvPr id="3" name="Picture 2" descr="console_po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42" y="4447944"/>
              <a:ext cx="8869677" cy="1654541"/>
            </a:xfrm>
            <a:prstGeom prst="rect">
              <a:avLst/>
            </a:prstGeom>
          </p:spPr>
        </p:pic>
        <p:sp>
          <p:nvSpPr>
            <p:cNvPr id="4" name="Rectangle 3"/>
            <p:cNvSpPr/>
            <p:nvPr/>
          </p:nvSpPr>
          <p:spPr>
            <a:xfrm>
              <a:off x="216171" y="4692848"/>
              <a:ext cx="8644861" cy="13324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07212" y="4764908"/>
              <a:ext cx="8563750" cy="1169551"/>
            </a:xfrm>
            <a:prstGeom prst="rect">
              <a:avLst/>
            </a:prstGeom>
            <a:noFill/>
          </p:spPr>
          <p:txBody>
            <a:bodyPr wrap="square" rtlCol="0">
              <a:spAutoFit/>
            </a:bodyPr>
            <a:lstStyle/>
            <a:p>
              <a:r>
                <a:rPr lang="en-US" sz="1400" dirty="0" smtClean="0">
                  <a:latin typeface="Calibri"/>
                  <a:cs typeface="Calibri"/>
                </a:rPr>
                <a:t>HIPE&gt; </a:t>
              </a:r>
              <a:r>
                <a:rPr lang="en-US" sz="1400" dirty="0" err="1" smtClean="0">
                  <a:latin typeface="Calibri"/>
                  <a:cs typeface="Calibri"/>
                </a:rPr>
                <a:t>obs</a:t>
              </a:r>
              <a:r>
                <a:rPr lang="en-US" sz="1400" dirty="0" smtClean="0">
                  <a:latin typeface="Calibri"/>
                  <a:cs typeface="Calibri"/>
                </a:rPr>
                <a:t> = </a:t>
              </a:r>
              <a:r>
                <a:rPr lang="en-US" sz="1400" dirty="0" err="1" smtClean="0">
                  <a:latin typeface="Calibri"/>
                  <a:cs typeface="Calibri"/>
                </a:rPr>
                <a:t>getObservation</a:t>
              </a:r>
              <a:r>
                <a:rPr lang="en-US" sz="1400" dirty="0" smtClean="0">
                  <a:latin typeface="Calibri"/>
                  <a:cs typeface="Calibri"/>
                </a:rPr>
                <a:t>(1342204441, </a:t>
              </a:r>
              <a:r>
                <a:rPr lang="en-US" sz="1400" dirty="0" err="1" smtClean="0">
                  <a:latin typeface="Calibri"/>
                  <a:cs typeface="Calibri"/>
                </a:rPr>
                <a:t>useHsa</a:t>
              </a:r>
              <a:r>
                <a:rPr lang="en-US" sz="1400" dirty="0" smtClean="0">
                  <a:latin typeface="Calibri"/>
                  <a:cs typeface="Calibri"/>
                </a:rPr>
                <a:t>=True)</a:t>
              </a:r>
            </a:p>
            <a:p>
              <a:r>
                <a:rPr lang="en-US" sz="1400" dirty="0" smtClean="0">
                  <a:latin typeface="Calibri"/>
                  <a:cs typeface="Calibri"/>
                </a:rPr>
                <a:t>HIPE&gt; print </a:t>
              </a:r>
              <a:r>
                <a:rPr lang="en-US" sz="1400" dirty="0" err="1" smtClean="0">
                  <a:latin typeface="Calibri"/>
                  <a:cs typeface="Calibri"/>
                </a:rPr>
                <a:t>obs.auxiliary.pointing.version</a:t>
              </a:r>
              <a:endParaRPr lang="en-US" sz="1400" dirty="0" smtClean="0">
                <a:latin typeface="Calibri"/>
                <a:cs typeface="Calibri"/>
              </a:endParaRPr>
            </a:p>
            <a:p>
              <a:r>
                <a:rPr lang="en-US" sz="1400" dirty="0" smtClean="0">
                  <a:latin typeface="Calibri"/>
                  <a:cs typeface="Calibri"/>
                </a:rPr>
                <a:t>HIPE&gt; </a:t>
              </a:r>
              <a:r>
                <a:rPr lang="en-US" sz="1400" dirty="0" smtClean="0">
                  <a:solidFill>
                    <a:srgbClr val="FF0000"/>
                  </a:solidFill>
                  <a:latin typeface="Calibri"/>
                  <a:cs typeface="Calibri"/>
                </a:rPr>
                <a:t>2.0</a:t>
              </a:r>
            </a:p>
            <a:p>
              <a:r>
                <a:rPr lang="en-US" sz="1400" dirty="0" smtClean="0">
                  <a:latin typeface="Calibri"/>
                  <a:cs typeface="Calibri"/>
                </a:rPr>
                <a:t>HIPE &gt; print </a:t>
              </a:r>
              <a:r>
                <a:rPr lang="en-US" sz="1400" dirty="0" err="1" smtClean="0">
                  <a:latin typeface="Calibri"/>
                  <a:cs typeface="Calibri"/>
                </a:rPr>
                <a:t>obs.auxiliary.pointing.versionNotes</a:t>
              </a:r>
              <a:endParaRPr lang="en-US" sz="1400" dirty="0" smtClean="0">
                <a:latin typeface="Calibri"/>
                <a:cs typeface="Calibri"/>
              </a:endParaRPr>
            </a:p>
            <a:p>
              <a:r>
                <a:rPr lang="en-US" sz="1400" dirty="0" smtClean="0">
                  <a:latin typeface="Calibri"/>
                  <a:cs typeface="Calibri"/>
                </a:rPr>
                <a:t>HIPE&gt; </a:t>
              </a:r>
              <a:r>
                <a:rPr lang="en-US" sz="1400" dirty="0" err="1" smtClean="0">
                  <a:solidFill>
                    <a:srgbClr val="FF0000"/>
                  </a:solidFill>
                  <a:latin typeface="Calibri"/>
                  <a:cs typeface="Calibri"/>
                </a:rPr>
                <a:t>PointingProduct</a:t>
              </a:r>
              <a:r>
                <a:rPr lang="en-US" sz="1400" dirty="0" smtClean="0">
                  <a:solidFill>
                    <a:srgbClr val="FF0000"/>
                  </a:solidFill>
                  <a:latin typeface="Calibri"/>
                  <a:cs typeface="Calibri"/>
                </a:rPr>
                <a:t> with focal length correction and uncorrected filtered quaternion</a:t>
              </a:r>
              <a:endParaRPr lang="en-US" sz="1400" dirty="0">
                <a:solidFill>
                  <a:srgbClr val="FF0000"/>
                </a:solidFill>
                <a:latin typeface="Calibri"/>
                <a:cs typeface="Calibri"/>
              </a:endParaRPr>
            </a:p>
          </p:txBody>
        </p:sp>
      </p:grpSp>
    </p:spTree>
    <p:extLst>
      <p:ext uri="{BB962C8B-B14F-4D97-AF65-F5344CB8AC3E}">
        <p14:creationId xmlns:p14="http://schemas.microsoft.com/office/powerpoint/2010/main" val="39469156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Instrument Overview</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25947" y="631068"/>
            <a:ext cx="9793595" cy="707886"/>
          </a:xfrm>
          <a:prstGeom prst="rect">
            <a:avLst/>
          </a:prstGeom>
          <a:noFill/>
        </p:spPr>
        <p:txBody>
          <a:bodyPr wrap="square" rtlCol="0">
            <a:spAutoFit/>
          </a:bodyPr>
          <a:lstStyle/>
          <a:p>
            <a:pPr algn="ctr"/>
            <a:r>
              <a:rPr lang="en-US" sz="4000" b="1" dirty="0" smtClean="0">
                <a:solidFill>
                  <a:schemeClr val="tx2">
                    <a:lumMod val="75000"/>
                    <a:lumOff val="25000"/>
                  </a:schemeClr>
                </a:solidFill>
                <a:latin typeface="Calibri"/>
                <a:cs typeface="Calibri"/>
              </a:rPr>
              <a:t>Wavelengths &amp; Resolution</a:t>
            </a:r>
          </a:p>
        </p:txBody>
      </p:sp>
      <p:sp>
        <p:nvSpPr>
          <p:cNvPr id="9" name="TextBox 8"/>
          <p:cNvSpPr txBox="1"/>
          <p:nvPr/>
        </p:nvSpPr>
        <p:spPr>
          <a:xfrm>
            <a:off x="903784" y="1636103"/>
            <a:ext cx="2586694" cy="400110"/>
          </a:xfrm>
          <a:prstGeom prst="rect">
            <a:avLst/>
          </a:prstGeom>
          <a:noFill/>
        </p:spPr>
        <p:txBody>
          <a:bodyPr wrap="square" rtlCol="0">
            <a:spAutoFit/>
          </a:bodyPr>
          <a:lstStyle/>
          <a:p>
            <a:pPr algn="ctr"/>
            <a:r>
              <a:rPr lang="en-US" sz="2000" b="1" u="sng" dirty="0" smtClean="0">
                <a:solidFill>
                  <a:srgbClr val="FF0000"/>
                </a:solidFill>
                <a:latin typeface="Calibri"/>
                <a:cs typeface="Calibri"/>
              </a:rPr>
              <a:t>Imaging Photometer</a:t>
            </a:r>
            <a:endParaRPr lang="en-US" sz="2000" b="1" u="sng" dirty="0">
              <a:solidFill>
                <a:srgbClr val="FF0000"/>
              </a:solidFill>
              <a:latin typeface="Calibri"/>
              <a:cs typeface="Calibri"/>
            </a:endParaRPr>
          </a:p>
        </p:txBody>
      </p:sp>
      <p:sp>
        <p:nvSpPr>
          <p:cNvPr id="10" name="TextBox 9"/>
          <p:cNvSpPr txBox="1"/>
          <p:nvPr/>
        </p:nvSpPr>
        <p:spPr>
          <a:xfrm>
            <a:off x="4941354" y="1500023"/>
            <a:ext cx="3892236" cy="707886"/>
          </a:xfrm>
          <a:prstGeom prst="rect">
            <a:avLst/>
          </a:prstGeom>
          <a:noFill/>
        </p:spPr>
        <p:txBody>
          <a:bodyPr wrap="none" rtlCol="0">
            <a:spAutoFit/>
          </a:bodyPr>
          <a:lstStyle/>
          <a:p>
            <a:pPr algn="ctr"/>
            <a:r>
              <a:rPr lang="en-US" sz="2000" b="1" u="sng" dirty="0" smtClean="0">
                <a:solidFill>
                  <a:srgbClr val="FF0000"/>
                </a:solidFill>
                <a:latin typeface="Calibri"/>
                <a:cs typeface="Calibri"/>
              </a:rPr>
              <a:t>“Integral Field” (IFU) Spectrometer </a:t>
            </a:r>
          </a:p>
          <a:p>
            <a:pPr algn="ctr"/>
            <a:r>
              <a:rPr lang="en-US" sz="2000" b="1" u="sng" dirty="0" smtClean="0">
                <a:solidFill>
                  <a:srgbClr val="FF0000"/>
                </a:solidFill>
                <a:latin typeface="Calibri"/>
                <a:cs typeface="Calibri"/>
              </a:rPr>
              <a:t>(3D-spectroscopy)</a:t>
            </a:r>
            <a:endParaRPr lang="en-US" sz="2000" b="1" u="sng" dirty="0">
              <a:solidFill>
                <a:srgbClr val="FF0000"/>
              </a:solidFill>
              <a:latin typeface="Calibri"/>
              <a:cs typeface="Calibri"/>
            </a:endParaRPr>
          </a:p>
        </p:txBody>
      </p:sp>
      <p:sp>
        <p:nvSpPr>
          <p:cNvPr id="15" name="TextBox 14"/>
          <p:cNvSpPr txBox="1"/>
          <p:nvPr/>
        </p:nvSpPr>
        <p:spPr>
          <a:xfrm>
            <a:off x="288274" y="2459498"/>
            <a:ext cx="4098197" cy="3693319"/>
          </a:xfrm>
          <a:prstGeom prst="rect">
            <a:avLst/>
          </a:prstGeom>
          <a:noFill/>
        </p:spPr>
        <p:txBody>
          <a:bodyPr wrap="square" rtlCol="0">
            <a:spAutoFit/>
          </a:bodyPr>
          <a:lstStyle/>
          <a:p>
            <a:pPr marL="285750" indent="-285750">
              <a:buFont typeface="Wingdings" charset="2"/>
              <a:buChar char="§"/>
            </a:pPr>
            <a:r>
              <a:rPr lang="en-US" dirty="0" smtClean="0">
                <a:latin typeface="Calibri"/>
                <a:cs typeface="Calibri"/>
              </a:rPr>
              <a:t> Simultaneous (</a:t>
            </a:r>
            <a:r>
              <a:rPr lang="en-US" dirty="0" smtClean="0">
                <a:latin typeface="Calibri"/>
                <a:cs typeface="Calibri"/>
                <a:sym typeface="Wingdings"/>
              </a:rPr>
              <a:t> same FOV) </a:t>
            </a:r>
            <a:r>
              <a:rPr lang="en-US" dirty="0" smtClean="0">
                <a:solidFill>
                  <a:srgbClr val="3366FF"/>
                </a:solidFill>
                <a:latin typeface="Calibri"/>
                <a:cs typeface="Calibri"/>
                <a:sym typeface="Wingdings"/>
              </a:rPr>
              <a:t>60-85 </a:t>
            </a:r>
            <a:r>
              <a:rPr lang="en-US" dirty="0" smtClean="0">
                <a:solidFill>
                  <a:srgbClr val="3366FF"/>
                </a:solidFill>
                <a:latin typeface="Symbol" charset="2"/>
                <a:cs typeface="Symbol" charset="2"/>
                <a:sym typeface="Wingdings"/>
              </a:rPr>
              <a:t>m</a:t>
            </a:r>
            <a:r>
              <a:rPr lang="en-US" dirty="0" smtClean="0">
                <a:solidFill>
                  <a:srgbClr val="3366FF"/>
                </a:solidFill>
                <a:latin typeface="Calibri"/>
                <a:cs typeface="Calibri"/>
                <a:sym typeface="Wingdings"/>
              </a:rPr>
              <a:t>m </a:t>
            </a:r>
            <a:r>
              <a:rPr lang="en-US" dirty="0" smtClean="0">
                <a:latin typeface="Calibri"/>
                <a:cs typeface="Calibri"/>
                <a:sym typeface="Wingdings"/>
              </a:rPr>
              <a:t>or </a:t>
            </a:r>
            <a:r>
              <a:rPr lang="en-US" dirty="0" smtClean="0">
                <a:solidFill>
                  <a:srgbClr val="19D830"/>
                </a:solidFill>
                <a:latin typeface="Calibri"/>
                <a:cs typeface="Calibri"/>
                <a:sym typeface="Wingdings"/>
              </a:rPr>
              <a:t>85-130 </a:t>
            </a:r>
            <a:r>
              <a:rPr lang="en-US" dirty="0" smtClean="0">
                <a:solidFill>
                  <a:srgbClr val="19D830"/>
                </a:solidFill>
                <a:latin typeface="Symbol" charset="2"/>
                <a:cs typeface="Symbol" charset="2"/>
                <a:sym typeface="Wingdings"/>
              </a:rPr>
              <a:t>m</a:t>
            </a:r>
            <a:r>
              <a:rPr lang="en-US" dirty="0" smtClean="0">
                <a:solidFill>
                  <a:srgbClr val="19D830"/>
                </a:solidFill>
                <a:latin typeface="Calibri"/>
                <a:cs typeface="Calibri"/>
                <a:sym typeface="Wingdings"/>
              </a:rPr>
              <a:t>m </a:t>
            </a:r>
            <a:r>
              <a:rPr lang="en-US" dirty="0" smtClean="0">
                <a:latin typeface="Calibri"/>
                <a:cs typeface="Calibri"/>
                <a:sym typeface="Wingdings"/>
              </a:rPr>
              <a:t>and </a:t>
            </a:r>
            <a:r>
              <a:rPr lang="en-US" dirty="0" smtClean="0">
                <a:solidFill>
                  <a:srgbClr val="FF0000"/>
                </a:solidFill>
                <a:latin typeface="Calibri"/>
                <a:cs typeface="Calibri"/>
                <a:sym typeface="Wingdings"/>
              </a:rPr>
              <a:t>130 – 210 </a:t>
            </a:r>
            <a:r>
              <a:rPr lang="en-US" dirty="0" smtClean="0">
                <a:solidFill>
                  <a:srgbClr val="FF0000"/>
                </a:solidFill>
                <a:latin typeface="Symbol" charset="2"/>
                <a:cs typeface="Symbol" charset="2"/>
                <a:sym typeface="Wingdings"/>
              </a:rPr>
              <a:t>m</a:t>
            </a:r>
            <a:r>
              <a:rPr lang="en-US" dirty="0" smtClean="0">
                <a:solidFill>
                  <a:srgbClr val="FF0000"/>
                </a:solidFill>
                <a:latin typeface="Calibri"/>
                <a:cs typeface="Calibri"/>
                <a:sym typeface="Wingdings"/>
              </a:rPr>
              <a:t>m </a:t>
            </a:r>
            <a:r>
              <a:rPr lang="en-US" dirty="0" smtClean="0">
                <a:latin typeface="Calibri"/>
                <a:cs typeface="Calibri"/>
                <a:sym typeface="Wingdings"/>
              </a:rPr>
              <a:t>imaging </a:t>
            </a:r>
            <a:endParaRPr lang="en-US" dirty="0" smtClean="0">
              <a:solidFill>
                <a:srgbClr val="FF0000"/>
              </a:solidFill>
              <a:latin typeface="Calibri"/>
              <a:cs typeface="Calibri"/>
              <a:sym typeface="Wingdings"/>
            </a:endParaRPr>
          </a:p>
          <a:p>
            <a:pPr marL="285750" indent="-285750">
              <a:buFont typeface="Wingdings" charset="2"/>
              <a:buChar char="§"/>
            </a:pPr>
            <a:endParaRPr lang="en-US" dirty="0">
              <a:solidFill>
                <a:srgbClr val="FF0000"/>
              </a:solidFill>
              <a:latin typeface="Calibri"/>
              <a:cs typeface="Calibri"/>
              <a:sym typeface="Wingdings"/>
            </a:endParaRPr>
          </a:p>
          <a:p>
            <a:pPr marL="285750" indent="-285750">
              <a:buFont typeface="Wingdings" charset="2"/>
              <a:buChar char="§"/>
            </a:pPr>
            <a:r>
              <a:rPr lang="en-US" dirty="0" smtClean="0">
                <a:latin typeface="Calibri"/>
                <a:cs typeface="Calibri"/>
                <a:sym typeface="Wingdings"/>
              </a:rPr>
              <a:t>FWHM: </a:t>
            </a:r>
            <a:r>
              <a:rPr lang="en-US" dirty="0" smtClean="0">
                <a:solidFill>
                  <a:srgbClr val="3366FF"/>
                </a:solidFill>
                <a:latin typeface="Calibri"/>
                <a:cs typeface="Calibri"/>
                <a:sym typeface="Wingdings"/>
              </a:rPr>
              <a:t>5.5”</a:t>
            </a:r>
            <a:r>
              <a:rPr lang="en-US" dirty="0" smtClean="0">
                <a:latin typeface="Calibri"/>
                <a:cs typeface="Calibri"/>
                <a:sym typeface="Wingdings"/>
              </a:rPr>
              <a:t>, </a:t>
            </a:r>
            <a:r>
              <a:rPr lang="en-US" dirty="0" smtClean="0">
                <a:solidFill>
                  <a:srgbClr val="19D830"/>
                </a:solidFill>
                <a:latin typeface="Calibri"/>
                <a:cs typeface="Calibri"/>
                <a:sym typeface="Wingdings"/>
              </a:rPr>
              <a:t>6.7”</a:t>
            </a:r>
            <a:r>
              <a:rPr lang="en-US" dirty="0" smtClean="0">
                <a:latin typeface="Calibri"/>
                <a:cs typeface="Calibri"/>
                <a:sym typeface="Wingdings"/>
              </a:rPr>
              <a:t>, </a:t>
            </a:r>
            <a:r>
              <a:rPr lang="en-US" dirty="0" smtClean="0">
                <a:solidFill>
                  <a:srgbClr val="FF0000"/>
                </a:solidFill>
                <a:latin typeface="Calibri"/>
                <a:cs typeface="Calibri"/>
                <a:sym typeface="Wingdings"/>
              </a:rPr>
              <a:t>11.5” </a:t>
            </a:r>
          </a:p>
          <a:p>
            <a:pPr marL="285750" indent="-285750">
              <a:buFont typeface="Wingdings" charset="2"/>
              <a:buChar char="§"/>
            </a:pPr>
            <a:endParaRPr lang="en-US" dirty="0">
              <a:solidFill>
                <a:srgbClr val="FF0000"/>
              </a:solidFill>
              <a:latin typeface="Calibri"/>
              <a:cs typeface="Calibri"/>
              <a:sym typeface="Wingdings"/>
            </a:endParaRPr>
          </a:p>
          <a:p>
            <a:pPr marL="285750" indent="-285750">
              <a:buFont typeface="Wingdings" charset="2"/>
              <a:buChar char="§"/>
            </a:pPr>
            <a:r>
              <a:rPr lang="en-US" dirty="0" smtClean="0">
                <a:latin typeface="Calibri"/>
                <a:cs typeface="Calibri"/>
                <a:sym typeface="Wingdings"/>
              </a:rPr>
              <a:t>1.7’ X 3.5’ FOV with a </a:t>
            </a:r>
            <a:r>
              <a:rPr lang="en-US" dirty="0" smtClean="0">
                <a:solidFill>
                  <a:srgbClr val="3366FF"/>
                </a:solidFill>
                <a:latin typeface="Calibri"/>
                <a:cs typeface="Calibri"/>
                <a:sym typeface="Wingdings"/>
              </a:rPr>
              <a:t>64 X 32 </a:t>
            </a:r>
            <a:r>
              <a:rPr lang="en-US" dirty="0" smtClean="0">
                <a:latin typeface="Calibri"/>
                <a:cs typeface="Calibri"/>
                <a:sym typeface="Wingdings"/>
              </a:rPr>
              <a:t>and </a:t>
            </a:r>
          </a:p>
          <a:p>
            <a:r>
              <a:rPr lang="en-US" dirty="0">
                <a:solidFill>
                  <a:srgbClr val="FF0000"/>
                </a:solidFill>
                <a:latin typeface="Calibri"/>
                <a:cs typeface="Calibri"/>
                <a:sym typeface="Wingdings"/>
              </a:rPr>
              <a:t> </a:t>
            </a:r>
            <a:r>
              <a:rPr lang="en-US" dirty="0" smtClean="0">
                <a:solidFill>
                  <a:srgbClr val="FF0000"/>
                </a:solidFill>
                <a:latin typeface="Calibri"/>
                <a:cs typeface="Calibri"/>
                <a:sym typeface="Wingdings"/>
              </a:rPr>
              <a:t>     32 X 16 </a:t>
            </a:r>
            <a:r>
              <a:rPr lang="en-US" dirty="0" smtClean="0">
                <a:latin typeface="Calibri"/>
                <a:cs typeface="Calibri"/>
                <a:sym typeface="Wingdings"/>
              </a:rPr>
              <a:t>arrays</a:t>
            </a:r>
          </a:p>
          <a:p>
            <a:pPr marL="285750" indent="-285750">
              <a:buFont typeface="Wingdings" charset="2"/>
              <a:buChar char="§"/>
            </a:pPr>
            <a:endParaRPr lang="en-US" dirty="0">
              <a:latin typeface="Calibri"/>
              <a:cs typeface="Calibri"/>
              <a:sym typeface="Wingdings"/>
            </a:endParaRPr>
          </a:p>
          <a:p>
            <a:pPr marL="285750" indent="-285750">
              <a:buFont typeface="Wingdings" charset="2"/>
              <a:buChar char="§"/>
            </a:pPr>
            <a:r>
              <a:rPr lang="en-US" dirty="0" smtClean="0">
                <a:latin typeface="Calibri"/>
                <a:cs typeface="Calibri"/>
                <a:sym typeface="Wingdings"/>
              </a:rPr>
              <a:t> Point source detection limit: ~3mJy (5</a:t>
            </a:r>
            <a:r>
              <a:rPr lang="en-US" dirty="0" smtClean="0">
                <a:latin typeface="Symbol" charset="2"/>
                <a:cs typeface="Symbol" charset="2"/>
                <a:sym typeface="Wingdings"/>
              </a:rPr>
              <a:t>s, </a:t>
            </a:r>
            <a:r>
              <a:rPr lang="en-US" dirty="0" smtClean="0">
                <a:latin typeface="Calibri"/>
                <a:cs typeface="Calibri"/>
                <a:sym typeface="Wingdings"/>
              </a:rPr>
              <a:t>1h) </a:t>
            </a:r>
          </a:p>
          <a:p>
            <a:pPr marL="285750" indent="-285750">
              <a:buFont typeface="Wingdings" charset="2"/>
              <a:buChar char="§"/>
            </a:pPr>
            <a:endParaRPr lang="en-US" dirty="0">
              <a:latin typeface="Calibri"/>
              <a:cs typeface="Calibri"/>
              <a:sym typeface="Wingdings"/>
            </a:endParaRPr>
          </a:p>
          <a:p>
            <a:pPr marL="285750" indent="-285750">
              <a:buFont typeface="Wingdings" charset="2"/>
              <a:buChar char="§"/>
            </a:pPr>
            <a:endParaRPr lang="en-US" dirty="0">
              <a:latin typeface="Calibri"/>
              <a:cs typeface="Calibri"/>
            </a:endParaRPr>
          </a:p>
        </p:txBody>
      </p:sp>
      <p:sp>
        <p:nvSpPr>
          <p:cNvPr id="16" name="TextBox 15"/>
          <p:cNvSpPr txBox="1"/>
          <p:nvPr/>
        </p:nvSpPr>
        <p:spPr>
          <a:xfrm>
            <a:off x="5102836" y="2516198"/>
            <a:ext cx="3722665" cy="3693319"/>
          </a:xfrm>
          <a:prstGeom prst="rect">
            <a:avLst/>
          </a:prstGeom>
          <a:noFill/>
        </p:spPr>
        <p:txBody>
          <a:bodyPr wrap="square" rtlCol="0">
            <a:spAutoFit/>
          </a:bodyPr>
          <a:lstStyle/>
          <a:p>
            <a:pPr marL="285750" indent="-285750">
              <a:buFont typeface="Wingdings" charset="2"/>
              <a:buChar char="§"/>
            </a:pPr>
            <a:r>
              <a:rPr lang="en-US" dirty="0" smtClean="0">
                <a:latin typeface="Calibri"/>
                <a:cs typeface="Calibri"/>
              </a:rPr>
              <a:t> Simultaneous (</a:t>
            </a:r>
            <a:r>
              <a:rPr lang="en-US" dirty="0" smtClean="0">
                <a:latin typeface="Calibri"/>
                <a:cs typeface="Calibri"/>
                <a:sym typeface="Wingdings"/>
              </a:rPr>
              <a:t> same FOV) </a:t>
            </a:r>
            <a:r>
              <a:rPr lang="en-US" dirty="0" smtClean="0">
                <a:solidFill>
                  <a:srgbClr val="3366FF"/>
                </a:solidFill>
                <a:latin typeface="Calibri"/>
                <a:cs typeface="Calibri"/>
              </a:rPr>
              <a:t>57-105 </a:t>
            </a:r>
            <a:r>
              <a:rPr lang="en-US" dirty="0" smtClean="0">
                <a:solidFill>
                  <a:srgbClr val="3366FF"/>
                </a:solidFill>
                <a:latin typeface="Symbol" charset="2"/>
                <a:cs typeface="Symbol" charset="2"/>
              </a:rPr>
              <a:t>m</a:t>
            </a:r>
            <a:r>
              <a:rPr lang="en-US" dirty="0" smtClean="0">
                <a:solidFill>
                  <a:srgbClr val="3366FF"/>
                </a:solidFill>
                <a:latin typeface="Calibri"/>
                <a:cs typeface="Calibri"/>
              </a:rPr>
              <a:t>m (B3A, B2B) </a:t>
            </a:r>
            <a:r>
              <a:rPr lang="en-US" dirty="0" smtClean="0">
                <a:latin typeface="Calibri"/>
                <a:cs typeface="Calibri"/>
              </a:rPr>
              <a:t>&amp; </a:t>
            </a:r>
            <a:r>
              <a:rPr lang="en-US" dirty="0" smtClean="0">
                <a:solidFill>
                  <a:srgbClr val="FF0000"/>
                </a:solidFill>
                <a:latin typeface="Calibri"/>
                <a:cs typeface="Calibri"/>
              </a:rPr>
              <a:t>105-210 </a:t>
            </a:r>
            <a:r>
              <a:rPr lang="en-US" dirty="0" smtClean="0">
                <a:solidFill>
                  <a:srgbClr val="FF0000"/>
                </a:solidFill>
                <a:latin typeface="Symbol" charset="2"/>
                <a:cs typeface="Symbol" charset="2"/>
              </a:rPr>
              <a:t>m</a:t>
            </a:r>
            <a:r>
              <a:rPr lang="en-US" dirty="0" smtClean="0">
                <a:solidFill>
                  <a:srgbClr val="FF0000"/>
                </a:solidFill>
                <a:latin typeface="Calibri"/>
                <a:cs typeface="Calibri"/>
              </a:rPr>
              <a:t>m (R1) </a:t>
            </a:r>
            <a:r>
              <a:rPr lang="en-US" dirty="0" smtClean="0">
                <a:latin typeface="Calibri"/>
                <a:cs typeface="Calibri"/>
              </a:rPr>
              <a:t>spectroscopy</a:t>
            </a:r>
          </a:p>
          <a:p>
            <a:pPr marL="285750" indent="-285750">
              <a:buFont typeface="Wingdings" charset="2"/>
              <a:buChar char="§"/>
            </a:pPr>
            <a:endParaRPr lang="en-US" dirty="0">
              <a:latin typeface="Calibri"/>
              <a:cs typeface="Calibri"/>
            </a:endParaRPr>
          </a:p>
          <a:p>
            <a:pPr marL="285750" indent="-285750">
              <a:buFont typeface="Wingdings" charset="2"/>
              <a:buChar char="§"/>
            </a:pPr>
            <a:r>
              <a:rPr lang="en-US" dirty="0" smtClean="0">
                <a:latin typeface="Calibri"/>
                <a:cs typeface="Calibri"/>
              </a:rPr>
              <a:t> FWHM from 9.4” to 13”</a:t>
            </a:r>
          </a:p>
          <a:p>
            <a:pPr marL="285750" indent="-285750">
              <a:buFont typeface="Wingdings" charset="2"/>
              <a:buChar char="§"/>
            </a:pPr>
            <a:endParaRPr lang="en-US" dirty="0">
              <a:latin typeface="Calibri"/>
              <a:cs typeface="Calibri"/>
            </a:endParaRPr>
          </a:p>
          <a:p>
            <a:pPr marL="285750" indent="-285750">
              <a:buFont typeface="Wingdings" charset="2"/>
              <a:buChar char="§"/>
            </a:pPr>
            <a:r>
              <a:rPr lang="en-US" dirty="0" smtClean="0">
                <a:latin typeface="Calibri"/>
                <a:cs typeface="Calibri"/>
              </a:rPr>
              <a:t> 47” X 47” FOV re-arranged via an image slicer on two 16 X 25 arrays</a:t>
            </a:r>
          </a:p>
          <a:p>
            <a:pPr marL="285750" indent="-285750">
              <a:buFont typeface="Wingdings" charset="2"/>
              <a:buChar char="§"/>
            </a:pPr>
            <a:endParaRPr lang="en-US" dirty="0">
              <a:latin typeface="Calibri"/>
              <a:cs typeface="Calibri"/>
            </a:endParaRPr>
          </a:p>
          <a:p>
            <a:pPr marL="285750" indent="-285750">
              <a:buFont typeface="Wingdings" charset="2"/>
              <a:buChar char="§"/>
            </a:pPr>
            <a:r>
              <a:rPr lang="en-US" dirty="0" smtClean="0">
                <a:latin typeface="Symbol" charset="2"/>
                <a:cs typeface="Symbol" charset="2"/>
              </a:rPr>
              <a:t> l/Dl </a:t>
            </a:r>
            <a:r>
              <a:rPr lang="en-US" dirty="0" smtClean="0">
                <a:latin typeface="Calibri"/>
                <a:cs typeface="Calibri"/>
              </a:rPr>
              <a:t>~ 1500  </a:t>
            </a:r>
          </a:p>
          <a:p>
            <a:pPr marL="285750" indent="-285750">
              <a:buFont typeface="Wingdings" charset="2"/>
              <a:buChar char="§"/>
            </a:pPr>
            <a:endParaRPr lang="en-US" dirty="0">
              <a:latin typeface="Calibri"/>
              <a:cs typeface="Calibri"/>
            </a:endParaRPr>
          </a:p>
          <a:p>
            <a:pPr marL="285750" indent="-285750">
              <a:buFont typeface="Wingdings" charset="2"/>
              <a:buChar char="§"/>
            </a:pPr>
            <a:r>
              <a:rPr lang="en-US" dirty="0" smtClean="0">
                <a:latin typeface="Calibri"/>
                <a:cs typeface="Calibri"/>
              </a:rPr>
              <a:t> Sensitivity: ~ 5 X 10</a:t>
            </a:r>
            <a:r>
              <a:rPr lang="en-US" baseline="30000" dirty="0" smtClean="0">
                <a:latin typeface="Calibri"/>
                <a:cs typeface="Calibri"/>
              </a:rPr>
              <a:t>-18 </a:t>
            </a:r>
            <a:r>
              <a:rPr lang="en-US" dirty="0" smtClean="0">
                <a:latin typeface="Calibri"/>
                <a:cs typeface="Calibri"/>
              </a:rPr>
              <a:t>W/m</a:t>
            </a:r>
            <a:r>
              <a:rPr lang="en-US" baseline="30000" dirty="0" smtClean="0">
                <a:latin typeface="Calibri"/>
                <a:cs typeface="Calibri"/>
              </a:rPr>
              <a:t>2 </a:t>
            </a:r>
          </a:p>
          <a:p>
            <a:r>
              <a:rPr lang="en-US" baseline="30000" dirty="0">
                <a:latin typeface="Calibri"/>
                <a:cs typeface="Calibri"/>
              </a:rPr>
              <a:t> </a:t>
            </a:r>
            <a:r>
              <a:rPr lang="en-US" baseline="30000" dirty="0" smtClean="0">
                <a:latin typeface="Calibri"/>
                <a:cs typeface="Calibri"/>
              </a:rPr>
              <a:t>        </a:t>
            </a:r>
            <a:r>
              <a:rPr lang="en-US" dirty="0" smtClean="0">
                <a:latin typeface="Calibri"/>
                <a:cs typeface="Calibri"/>
              </a:rPr>
              <a:t>(5</a:t>
            </a:r>
            <a:r>
              <a:rPr lang="en-US" dirty="0" smtClean="0">
                <a:latin typeface="Symbol" charset="2"/>
                <a:cs typeface="Symbol" charset="2"/>
              </a:rPr>
              <a:t>s</a:t>
            </a:r>
            <a:r>
              <a:rPr lang="en-US" dirty="0" smtClean="0">
                <a:latin typeface="Calibri"/>
                <a:cs typeface="Calibri"/>
              </a:rPr>
              <a:t>, 1h) </a:t>
            </a:r>
            <a:endParaRPr lang="en-US" dirty="0">
              <a:latin typeface="Calibri"/>
              <a:cs typeface="Calibri"/>
            </a:endParaRPr>
          </a:p>
        </p:txBody>
      </p:sp>
      <p:cxnSp>
        <p:nvCxnSpPr>
          <p:cNvPr id="18" name="Straight Connector 17"/>
          <p:cNvCxnSpPr/>
          <p:nvPr/>
        </p:nvCxnSpPr>
        <p:spPr>
          <a:xfrm>
            <a:off x="4557432" y="1945061"/>
            <a:ext cx="16076" cy="4147350"/>
          </a:xfrm>
          <a:prstGeom prst="line">
            <a:avLst/>
          </a:prstGeom>
          <a:ln w="25400" cmpd="sng">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0602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25947" y="2642616"/>
            <a:ext cx="9793595" cy="707886"/>
          </a:xfrm>
          <a:prstGeom prst="rect">
            <a:avLst/>
          </a:prstGeom>
          <a:noFill/>
        </p:spPr>
        <p:txBody>
          <a:bodyPr wrap="square" rtlCol="0">
            <a:spAutoFit/>
          </a:bodyPr>
          <a:lstStyle/>
          <a:p>
            <a:pPr algn="ctr"/>
            <a:r>
              <a:rPr lang="en-US" sz="4000" b="1" dirty="0" smtClean="0">
                <a:solidFill>
                  <a:schemeClr val="tx2">
                    <a:lumMod val="75000"/>
                    <a:lumOff val="25000"/>
                  </a:schemeClr>
                </a:solidFill>
                <a:latin typeface="Calibri"/>
                <a:cs typeface="Calibri"/>
              </a:rPr>
              <a:t>PACS Photometer</a:t>
            </a:r>
          </a:p>
        </p:txBody>
      </p:sp>
    </p:spTree>
    <p:extLst>
      <p:ext uri="{BB962C8B-B14F-4D97-AF65-F5344CB8AC3E}">
        <p14:creationId xmlns:p14="http://schemas.microsoft.com/office/powerpoint/2010/main" val="11142384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344078" y="317468"/>
            <a:ext cx="9793595" cy="1372683"/>
          </a:xfrm>
          <a:prstGeom prst="rect">
            <a:avLst/>
          </a:prstGeom>
          <a:noFill/>
        </p:spPr>
        <p:txBody>
          <a:bodyPr wrap="square" rtlCol="0">
            <a:spAutoFit/>
          </a:bodyPr>
          <a:lstStyle/>
          <a:p>
            <a:pPr algn="ctr"/>
            <a:r>
              <a:rPr lang="en-US" sz="3200" b="1" dirty="0" smtClean="0">
                <a:solidFill>
                  <a:schemeClr val="tx2">
                    <a:lumMod val="75000"/>
                    <a:lumOff val="25000"/>
                  </a:schemeClr>
                </a:solidFill>
                <a:latin typeface="Calibri"/>
                <a:cs typeface="Calibri"/>
              </a:rPr>
              <a:t>What kind of data in the archive ?</a:t>
            </a:r>
          </a:p>
          <a:p>
            <a:pPr algn="ctr">
              <a:lnSpc>
                <a:spcPct val="80000"/>
              </a:lnSpc>
            </a:pPr>
            <a:r>
              <a:rPr lang="en-US" sz="2400" dirty="0" smtClean="0">
                <a:solidFill>
                  <a:srgbClr val="FF0000"/>
                </a:solidFill>
                <a:latin typeface="Calibri"/>
                <a:cs typeface="Calibri"/>
              </a:rPr>
              <a:t>(from HSPOT: Herschel Observing Planning Tool) </a:t>
            </a:r>
            <a:r>
              <a:rPr lang="en-US" sz="2400" dirty="0" smtClean="0">
                <a:solidFill>
                  <a:schemeClr val="tx2">
                    <a:lumMod val="75000"/>
                    <a:lumOff val="25000"/>
                  </a:schemeClr>
                </a:solidFill>
                <a:latin typeface="Calibri"/>
                <a:cs typeface="Calibri"/>
              </a:rPr>
              <a:t> </a:t>
            </a:r>
          </a:p>
          <a:p>
            <a:pPr algn="ctr"/>
            <a:endParaRPr lang="en-US" sz="3200" b="1" dirty="0" smtClean="0">
              <a:solidFill>
                <a:schemeClr val="tx2">
                  <a:lumMod val="75000"/>
                  <a:lumOff val="25000"/>
                </a:schemeClr>
              </a:solidFill>
              <a:latin typeface="Calibri"/>
              <a:cs typeface="Calibri"/>
            </a:endParaRPr>
          </a:p>
        </p:txBody>
      </p:sp>
      <p:sp>
        <p:nvSpPr>
          <p:cNvPr id="28" name="TextBox 27"/>
          <p:cNvSpPr txBox="1"/>
          <p:nvPr/>
        </p:nvSpPr>
        <p:spPr>
          <a:xfrm>
            <a:off x="6538045" y="4737949"/>
            <a:ext cx="2277165" cy="1169551"/>
          </a:xfrm>
          <a:prstGeom prst="rect">
            <a:avLst/>
          </a:prstGeom>
          <a:solidFill>
            <a:schemeClr val="accent6">
              <a:lumMod val="20000"/>
              <a:lumOff val="80000"/>
            </a:schemeClr>
          </a:solidFill>
          <a:ln>
            <a:solidFill>
              <a:schemeClr val="accent6">
                <a:lumMod val="40000"/>
                <a:lumOff val="60000"/>
              </a:schemeClr>
            </a:solidFill>
          </a:ln>
        </p:spPr>
        <p:txBody>
          <a:bodyPr wrap="square" rtlCol="0">
            <a:spAutoFit/>
          </a:bodyPr>
          <a:lstStyle/>
          <a:p>
            <a:pPr algn="ctr"/>
            <a:r>
              <a:rPr lang="en-US" sz="1400" dirty="0">
                <a:latin typeface="Calibri"/>
                <a:cs typeface="Calibri"/>
              </a:rPr>
              <a:t>T</a:t>
            </a:r>
            <a:r>
              <a:rPr lang="en-US" sz="1400" dirty="0" smtClean="0">
                <a:latin typeface="Calibri"/>
                <a:cs typeface="Calibri"/>
              </a:rPr>
              <a:t>his mode was found to be less efficient than “scan map”, so it was not recommended for Cycle 1/Cycle 2 observations</a:t>
            </a:r>
            <a:endParaRPr lang="en-US" sz="1400" dirty="0">
              <a:latin typeface="Calibri"/>
              <a:cs typeface="Calibri"/>
            </a:endParaRPr>
          </a:p>
        </p:txBody>
      </p:sp>
      <p:pic>
        <p:nvPicPr>
          <p:cNvPr id="4" name="Picture 3"/>
          <p:cNvPicPr>
            <a:picLocks noChangeAspect="1"/>
          </p:cNvPicPr>
          <p:nvPr/>
        </p:nvPicPr>
        <p:blipFill>
          <a:blip r:embed="rId2"/>
          <a:stretch>
            <a:fillRect/>
          </a:stretch>
        </p:blipFill>
        <p:spPr>
          <a:xfrm>
            <a:off x="5939932" y="1755735"/>
            <a:ext cx="3177791" cy="2286000"/>
          </a:xfrm>
          <a:prstGeom prst="rect">
            <a:avLst/>
          </a:prstGeom>
        </p:spPr>
      </p:pic>
      <p:sp>
        <p:nvSpPr>
          <p:cNvPr id="14" name="Oval 13"/>
          <p:cNvSpPr/>
          <p:nvPr/>
        </p:nvSpPr>
        <p:spPr>
          <a:xfrm>
            <a:off x="7238950" y="2121284"/>
            <a:ext cx="1576144" cy="254000"/>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9" name="Group 18"/>
          <p:cNvGrpSpPr/>
          <p:nvPr/>
        </p:nvGrpSpPr>
        <p:grpSpPr>
          <a:xfrm>
            <a:off x="172993" y="1311928"/>
            <a:ext cx="8125078" cy="4952834"/>
            <a:chOff x="172993" y="1219407"/>
            <a:chExt cx="8125078" cy="4952834"/>
          </a:xfrm>
        </p:grpSpPr>
        <p:sp>
          <p:nvSpPr>
            <p:cNvPr id="15" name="Oval 14"/>
            <p:cNvSpPr/>
            <p:nvPr/>
          </p:nvSpPr>
          <p:spPr>
            <a:xfrm>
              <a:off x="2435225" y="1994284"/>
              <a:ext cx="819150" cy="254000"/>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622330" y="1219407"/>
              <a:ext cx="1863332" cy="400110"/>
            </a:xfrm>
            <a:prstGeom prst="rect">
              <a:avLst/>
            </a:prstGeom>
            <a:noFill/>
          </p:spPr>
          <p:txBody>
            <a:bodyPr>
              <a:spAutoFit/>
            </a:bodyPr>
            <a:lstStyle/>
            <a:p>
              <a:pPr fontAlgn="auto">
                <a:spcBef>
                  <a:spcPts val="0"/>
                </a:spcBef>
                <a:spcAft>
                  <a:spcPts val="0"/>
                </a:spcAft>
                <a:defRPr/>
              </a:pPr>
              <a:r>
                <a:rPr lang="en-US" sz="2000" dirty="0">
                  <a:latin typeface="+mn-lt"/>
                  <a:ea typeface="+mn-ea"/>
                  <a:cs typeface="+mn-cs"/>
                </a:rPr>
                <a:t>      </a:t>
              </a:r>
              <a:r>
                <a:rPr lang="en-US" sz="1600" dirty="0">
                  <a:ln>
                    <a:solidFill>
                      <a:srgbClr val="FF0000"/>
                    </a:solidFill>
                  </a:ln>
                  <a:solidFill>
                    <a:srgbClr val="FF0000"/>
                  </a:solidFill>
                  <a:latin typeface="+mn-lt"/>
                  <a:ea typeface="+mn-ea"/>
                  <a:cs typeface="+mn-cs"/>
                </a:rPr>
                <a:t>Scan Map</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1966954"/>
              <a:ext cx="3759200" cy="4205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434739" y="1330725"/>
              <a:ext cx="1863332" cy="400110"/>
            </a:xfrm>
            <a:prstGeom prst="rect">
              <a:avLst/>
            </a:prstGeom>
            <a:noFill/>
          </p:spPr>
          <p:txBody>
            <a:bodyPr>
              <a:spAutoFit/>
            </a:bodyPr>
            <a:lstStyle/>
            <a:p>
              <a:pPr fontAlgn="auto">
                <a:spcBef>
                  <a:spcPts val="0"/>
                </a:spcBef>
                <a:spcAft>
                  <a:spcPts val="0"/>
                </a:spcAft>
                <a:defRPr/>
              </a:pPr>
              <a:r>
                <a:rPr lang="en-US" sz="2000" dirty="0">
                  <a:latin typeface="+mn-lt"/>
                  <a:ea typeface="+mn-ea"/>
                  <a:cs typeface="+mn-cs"/>
                </a:rPr>
                <a:t>      </a:t>
              </a:r>
              <a:r>
                <a:rPr lang="en-US" sz="1600" dirty="0" smtClean="0">
                  <a:ln>
                    <a:solidFill>
                      <a:srgbClr val="FF0000"/>
                    </a:solidFill>
                  </a:ln>
                  <a:solidFill>
                    <a:srgbClr val="FF0000"/>
                  </a:solidFill>
                </a:rPr>
                <a:t>Point-source</a:t>
              </a:r>
              <a:endParaRPr lang="en-US" sz="1600" dirty="0">
                <a:ln>
                  <a:solidFill>
                    <a:srgbClr val="FF0000"/>
                  </a:solidFill>
                </a:ln>
                <a:solidFill>
                  <a:srgbClr val="FF0000"/>
                </a:solidFill>
                <a:latin typeface="+mn-lt"/>
                <a:ea typeface="+mn-ea"/>
                <a:cs typeface="+mn-cs"/>
              </a:endParaRPr>
            </a:p>
          </p:txBody>
        </p:sp>
        <p:pic>
          <p:nvPicPr>
            <p:cNvPr id="2" name="Picture 1"/>
            <p:cNvPicPr>
              <a:picLocks noChangeAspect="1"/>
            </p:cNvPicPr>
            <p:nvPr/>
          </p:nvPicPr>
          <p:blipFill>
            <a:blip r:embed="rId4"/>
            <a:stretch>
              <a:fillRect/>
            </a:stretch>
          </p:blipFill>
          <p:spPr>
            <a:xfrm>
              <a:off x="172993" y="1661017"/>
              <a:ext cx="2911990" cy="3657600"/>
            </a:xfrm>
            <a:prstGeom prst="rect">
              <a:avLst/>
            </a:prstGeom>
          </p:spPr>
        </p:pic>
        <p:sp>
          <p:nvSpPr>
            <p:cNvPr id="18" name="Oval 17"/>
            <p:cNvSpPr/>
            <p:nvPr/>
          </p:nvSpPr>
          <p:spPr>
            <a:xfrm>
              <a:off x="2800350" y="5013366"/>
              <a:ext cx="1444625" cy="279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Curved Connector 15"/>
            <p:cNvCxnSpPr/>
            <p:nvPr/>
          </p:nvCxnSpPr>
          <p:spPr>
            <a:xfrm rot="16200000" flipV="1">
              <a:off x="1614437" y="3273242"/>
              <a:ext cx="2735263" cy="760412"/>
            </a:xfrm>
            <a:prstGeom prst="curvedConnector3">
              <a:avLst>
                <a:gd name="adj1" fmla="val 50000"/>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2248168" y="1892154"/>
              <a:ext cx="914400" cy="39366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urved Connector 16"/>
            <p:cNvCxnSpPr/>
            <p:nvPr/>
          </p:nvCxnSpPr>
          <p:spPr>
            <a:xfrm flipV="1">
              <a:off x="4413250" y="2415344"/>
              <a:ext cx="3082070" cy="2647236"/>
            </a:xfrm>
            <a:prstGeom prst="curvedConnector3">
              <a:avLst>
                <a:gd name="adj1" fmla="val 50000"/>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Down Arrow 26"/>
            <p:cNvSpPr/>
            <p:nvPr/>
          </p:nvSpPr>
          <p:spPr>
            <a:xfrm>
              <a:off x="7402812" y="3582006"/>
              <a:ext cx="484632" cy="9784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2421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12161" y="603504"/>
            <a:ext cx="9793595" cy="615553"/>
          </a:xfrm>
          <a:prstGeom prst="rect">
            <a:avLst/>
          </a:prstGeom>
          <a:noFill/>
        </p:spPr>
        <p:txBody>
          <a:bodyPr wrap="square" rtlCol="0">
            <a:spAutoFit/>
          </a:bodyPr>
          <a:lstStyle/>
          <a:p>
            <a:pPr algn="ctr"/>
            <a:r>
              <a:rPr lang="en-US" sz="3400" b="1" dirty="0" smtClean="0">
                <a:solidFill>
                  <a:schemeClr val="tx2">
                    <a:lumMod val="75000"/>
                    <a:lumOff val="25000"/>
                  </a:schemeClr>
                </a:solidFill>
                <a:latin typeface="Calibri"/>
                <a:cs typeface="Calibri"/>
              </a:rPr>
              <a:t>What kind of data in the archive ? – </a:t>
            </a:r>
            <a:r>
              <a:rPr lang="en-US" sz="3400" b="1" i="1" dirty="0" smtClean="0">
                <a:solidFill>
                  <a:schemeClr val="tx2">
                    <a:lumMod val="75000"/>
                    <a:lumOff val="25000"/>
                  </a:schemeClr>
                </a:solidFill>
                <a:latin typeface="Calibri"/>
                <a:cs typeface="Calibri"/>
              </a:rPr>
              <a:t>cont. </a:t>
            </a:r>
            <a:endParaRPr lang="en-US" sz="3400" b="1" dirty="0" smtClean="0">
              <a:solidFill>
                <a:schemeClr val="tx2">
                  <a:lumMod val="75000"/>
                  <a:lumOff val="25000"/>
                </a:schemeClr>
              </a:solidFill>
              <a:latin typeface="Calibri"/>
              <a:cs typeface="Calibri"/>
            </a:endParaRPr>
          </a:p>
        </p:txBody>
      </p:sp>
      <p:sp>
        <p:nvSpPr>
          <p:cNvPr id="10" name="TextBox 9"/>
          <p:cNvSpPr txBox="1"/>
          <p:nvPr/>
        </p:nvSpPr>
        <p:spPr>
          <a:xfrm>
            <a:off x="3234241" y="1676728"/>
            <a:ext cx="2421409" cy="461665"/>
          </a:xfrm>
          <a:prstGeom prst="rect">
            <a:avLst/>
          </a:prstGeom>
          <a:noFill/>
        </p:spPr>
        <p:txBody>
          <a:bodyPr wrap="square">
            <a:spAutoFit/>
          </a:bodyPr>
          <a:lstStyle/>
          <a:p>
            <a:pPr fontAlgn="auto">
              <a:spcBef>
                <a:spcPts val="0"/>
              </a:spcBef>
              <a:spcAft>
                <a:spcPts val="0"/>
              </a:spcAft>
              <a:defRPr/>
            </a:pPr>
            <a:r>
              <a:rPr lang="en-US" sz="2400" dirty="0">
                <a:latin typeface="+mn-lt"/>
                <a:ea typeface="+mn-ea"/>
                <a:cs typeface="+mn-cs"/>
              </a:rPr>
              <a:t>    </a:t>
            </a:r>
            <a:r>
              <a:rPr lang="en-US" sz="2400" dirty="0" smtClean="0">
                <a:ln>
                  <a:solidFill>
                    <a:srgbClr val="FF0000"/>
                  </a:solidFill>
                </a:ln>
                <a:solidFill>
                  <a:srgbClr val="FF0000"/>
                </a:solidFill>
                <a:latin typeface="+mn-lt"/>
                <a:ea typeface="+mn-ea"/>
                <a:cs typeface="+mn-cs"/>
              </a:rPr>
              <a:t>Scan Map</a:t>
            </a:r>
            <a:endParaRPr lang="en-US" sz="2400" dirty="0">
              <a:ln>
                <a:solidFill>
                  <a:srgbClr val="FF0000"/>
                </a:solidFill>
              </a:ln>
              <a:solidFill>
                <a:srgbClr val="FF0000"/>
              </a:solidFill>
              <a:latin typeface="+mn-lt"/>
              <a:ea typeface="+mn-ea"/>
              <a:cs typeface="+mn-cs"/>
            </a:endParaRPr>
          </a:p>
        </p:txBody>
      </p:sp>
      <p:pic>
        <p:nvPicPr>
          <p:cNvPr id="21" name="Picture 7" descr="madmap_blue_native_G1invntt_AO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275" y="2286999"/>
            <a:ext cx="2871788"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7442" y="1902279"/>
            <a:ext cx="2177049" cy="338554"/>
          </a:xfrm>
          <a:prstGeom prst="rect">
            <a:avLst/>
          </a:prstGeom>
          <a:noFill/>
        </p:spPr>
        <p:txBody>
          <a:bodyPr wrap="square" rtlCol="0">
            <a:spAutoFit/>
          </a:bodyPr>
          <a:lstStyle/>
          <a:p>
            <a:r>
              <a:rPr lang="en-US" sz="1600" dirty="0" smtClean="0">
                <a:solidFill>
                  <a:srgbClr val="FF0000"/>
                </a:solidFill>
                <a:latin typeface="Calibri"/>
                <a:cs typeface="Calibri"/>
              </a:rPr>
              <a:t>Large Galactic fields</a:t>
            </a:r>
            <a:endParaRPr lang="en-US" sz="1600" dirty="0">
              <a:solidFill>
                <a:srgbClr val="FF0000"/>
              </a:solidFill>
              <a:latin typeface="Calibri"/>
              <a:cs typeface="Calibri"/>
            </a:endParaRPr>
          </a:p>
        </p:txBody>
      </p:sp>
      <p:sp>
        <p:nvSpPr>
          <p:cNvPr id="3" name="TextBox 2"/>
          <p:cNvSpPr txBox="1"/>
          <p:nvPr/>
        </p:nvSpPr>
        <p:spPr>
          <a:xfrm>
            <a:off x="3160063" y="3618381"/>
            <a:ext cx="2533229" cy="584776"/>
          </a:xfrm>
          <a:prstGeom prst="rect">
            <a:avLst/>
          </a:prstGeom>
          <a:noFill/>
        </p:spPr>
        <p:txBody>
          <a:bodyPr wrap="square" rtlCol="0">
            <a:spAutoFit/>
          </a:bodyPr>
          <a:lstStyle/>
          <a:p>
            <a:pPr algn="ctr"/>
            <a:r>
              <a:rPr lang="en-US" sz="1600" dirty="0" smtClean="0">
                <a:solidFill>
                  <a:srgbClr val="FF0000"/>
                </a:solidFill>
                <a:latin typeface="Calibri"/>
                <a:cs typeface="Calibri"/>
              </a:rPr>
              <a:t>Small fields centered on point-sources</a:t>
            </a:r>
            <a:endParaRPr lang="en-US" sz="1600" dirty="0">
              <a:solidFill>
                <a:srgbClr val="FF0000"/>
              </a:solidFill>
              <a:latin typeface="Calibri"/>
              <a:cs typeface="Calibri"/>
            </a:endParaRPr>
          </a:p>
        </p:txBody>
      </p:sp>
      <p:sp>
        <p:nvSpPr>
          <p:cNvPr id="9" name="TextBox 8"/>
          <p:cNvSpPr txBox="1"/>
          <p:nvPr/>
        </p:nvSpPr>
        <p:spPr>
          <a:xfrm>
            <a:off x="6264112" y="1825334"/>
            <a:ext cx="2279120" cy="338554"/>
          </a:xfrm>
          <a:prstGeom prst="rect">
            <a:avLst/>
          </a:prstGeom>
          <a:noFill/>
        </p:spPr>
        <p:txBody>
          <a:bodyPr wrap="square" rtlCol="0">
            <a:spAutoFit/>
          </a:bodyPr>
          <a:lstStyle/>
          <a:p>
            <a:pPr algn="ctr"/>
            <a:r>
              <a:rPr lang="en-US" sz="1600" dirty="0" smtClean="0">
                <a:solidFill>
                  <a:srgbClr val="FF0000"/>
                </a:solidFill>
                <a:latin typeface="Calibri"/>
                <a:cs typeface="Calibri"/>
              </a:rPr>
              <a:t>Deep cosmological fields</a:t>
            </a:r>
            <a:endParaRPr lang="en-US" sz="1600" dirty="0">
              <a:solidFill>
                <a:srgbClr val="FF0000"/>
              </a:solidFill>
              <a:latin typeface="Calibri"/>
              <a:cs typeface="Calibri"/>
            </a:endParaRPr>
          </a:p>
        </p:txBody>
      </p:sp>
      <p:pic>
        <p:nvPicPr>
          <p:cNvPr id="11" name="Picture 10" descr="Abell_370_A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292" y="2240833"/>
            <a:ext cx="3299178" cy="3200400"/>
          </a:xfrm>
          <a:prstGeom prst="rect">
            <a:avLst/>
          </a:prstGeom>
        </p:spPr>
      </p:pic>
      <p:pic>
        <p:nvPicPr>
          <p:cNvPr id="22" name="Picture 8" descr="map_deltaDra_1342189191_blueBSBFP_A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7518" y="4334969"/>
            <a:ext cx="34147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3761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212161" y="396004"/>
            <a:ext cx="9793595" cy="615553"/>
          </a:xfrm>
          <a:prstGeom prst="rect">
            <a:avLst/>
          </a:prstGeom>
          <a:noFill/>
        </p:spPr>
        <p:txBody>
          <a:bodyPr wrap="square" rtlCol="0">
            <a:spAutoFit/>
          </a:bodyPr>
          <a:lstStyle/>
          <a:p>
            <a:pPr algn="ctr"/>
            <a:r>
              <a:rPr lang="en-US" sz="3400" b="1" dirty="0" smtClean="0">
                <a:solidFill>
                  <a:schemeClr val="tx2">
                    <a:lumMod val="75000"/>
                    <a:lumOff val="25000"/>
                  </a:schemeClr>
                </a:solidFill>
                <a:latin typeface="Calibri"/>
                <a:cs typeface="Calibri"/>
              </a:rPr>
              <a:t>What kind of data in the archive ? – </a:t>
            </a:r>
            <a:r>
              <a:rPr lang="en-US" sz="3400" b="1" i="1" dirty="0" smtClean="0">
                <a:solidFill>
                  <a:schemeClr val="tx2">
                    <a:lumMod val="75000"/>
                    <a:lumOff val="25000"/>
                  </a:schemeClr>
                </a:solidFill>
                <a:latin typeface="Calibri"/>
                <a:cs typeface="Calibri"/>
              </a:rPr>
              <a:t>cont. </a:t>
            </a:r>
            <a:endParaRPr lang="en-US" sz="3400" b="1" dirty="0" smtClean="0">
              <a:solidFill>
                <a:schemeClr val="tx2">
                  <a:lumMod val="75000"/>
                  <a:lumOff val="25000"/>
                </a:schemeClr>
              </a:solidFill>
              <a:latin typeface="Calibri"/>
              <a:cs typeface="Calibri"/>
            </a:endParaRPr>
          </a:p>
        </p:txBody>
      </p:sp>
      <p:sp>
        <p:nvSpPr>
          <p:cNvPr id="10" name="TextBox 9"/>
          <p:cNvSpPr txBox="1"/>
          <p:nvPr/>
        </p:nvSpPr>
        <p:spPr>
          <a:xfrm>
            <a:off x="2274318" y="990548"/>
            <a:ext cx="4864071" cy="461665"/>
          </a:xfrm>
          <a:prstGeom prst="rect">
            <a:avLst/>
          </a:prstGeom>
          <a:noFill/>
        </p:spPr>
        <p:txBody>
          <a:bodyPr wrap="square">
            <a:spAutoFit/>
          </a:bodyPr>
          <a:lstStyle/>
          <a:p>
            <a:pPr fontAlgn="auto">
              <a:spcBef>
                <a:spcPts val="0"/>
              </a:spcBef>
              <a:spcAft>
                <a:spcPts val="0"/>
              </a:spcAft>
              <a:defRPr/>
            </a:pPr>
            <a:r>
              <a:rPr lang="en-US" sz="2400" dirty="0">
                <a:latin typeface="Calibri"/>
                <a:cs typeface="Calibri"/>
              </a:rPr>
              <a:t>    </a:t>
            </a:r>
            <a:r>
              <a:rPr lang="en-US" sz="2400" dirty="0" smtClean="0">
                <a:ln>
                  <a:solidFill>
                    <a:srgbClr val="FF0000"/>
                  </a:solidFill>
                </a:ln>
                <a:solidFill>
                  <a:srgbClr val="FF0000"/>
                </a:solidFill>
                <a:latin typeface="Calibri"/>
                <a:cs typeface="Calibri"/>
              </a:rPr>
              <a:t>Parallel Mode: PACS &amp; SPIRE </a:t>
            </a:r>
            <a:endParaRPr lang="en-US" sz="2400" dirty="0">
              <a:ln>
                <a:solidFill>
                  <a:srgbClr val="FF0000"/>
                </a:solidFill>
              </a:ln>
              <a:solidFill>
                <a:srgbClr val="FF0000"/>
              </a:solidFill>
              <a:latin typeface="Calibri"/>
              <a:cs typeface="Calibri"/>
            </a:endParaRPr>
          </a:p>
        </p:txBody>
      </p:sp>
      <p:pic>
        <p:nvPicPr>
          <p:cNvPr id="4" name="Picture 3"/>
          <p:cNvPicPr>
            <a:picLocks noChangeAspect="1"/>
          </p:cNvPicPr>
          <p:nvPr/>
        </p:nvPicPr>
        <p:blipFill>
          <a:blip r:embed="rId2"/>
          <a:stretch>
            <a:fillRect/>
          </a:stretch>
        </p:blipFill>
        <p:spPr>
          <a:xfrm>
            <a:off x="758609" y="1596905"/>
            <a:ext cx="3213977" cy="4754832"/>
          </a:xfrm>
          <a:prstGeom prst="rect">
            <a:avLst/>
          </a:prstGeom>
        </p:spPr>
      </p:pic>
      <p:pic>
        <p:nvPicPr>
          <p:cNvPr id="12" name="Picture 11" descr="L1172_red_Andre_PACS_parall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234" y="2158999"/>
            <a:ext cx="3135962" cy="3200400"/>
          </a:xfrm>
          <a:prstGeom prst="rect">
            <a:avLst/>
          </a:prstGeom>
        </p:spPr>
      </p:pic>
      <p:sp>
        <p:nvSpPr>
          <p:cNvPr id="14" name="Right Arrow 13"/>
          <p:cNvSpPr/>
          <p:nvPr/>
        </p:nvSpPr>
        <p:spPr>
          <a:xfrm>
            <a:off x="4157133" y="332739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373634" y="1676400"/>
            <a:ext cx="858349" cy="34383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695700" y="4580467"/>
            <a:ext cx="3285067" cy="1077218"/>
          </a:xfrm>
          <a:prstGeom prst="rect">
            <a:avLst/>
          </a:prstGeom>
          <a:solidFill>
            <a:schemeClr val="accent6">
              <a:lumMod val="20000"/>
              <a:lumOff val="80000"/>
            </a:schemeClr>
          </a:solidFill>
          <a:ln>
            <a:solidFill>
              <a:srgbClr val="FF0000"/>
            </a:solidFill>
          </a:ln>
        </p:spPr>
        <p:txBody>
          <a:bodyPr wrap="square" rtlCol="0">
            <a:spAutoFit/>
          </a:bodyPr>
          <a:lstStyle/>
          <a:p>
            <a:pPr algn="ctr"/>
            <a:r>
              <a:rPr lang="en-US" sz="1600" dirty="0" smtClean="0">
                <a:latin typeface="Calibri"/>
                <a:cs typeface="Calibri"/>
              </a:rPr>
              <a:t>This mode is efficient for large maps, i.e. &gt; 45 </a:t>
            </a:r>
            <a:r>
              <a:rPr lang="en-US" sz="1600" dirty="0" err="1" smtClean="0">
                <a:latin typeface="Calibri"/>
                <a:cs typeface="Calibri"/>
              </a:rPr>
              <a:t>arcmin</a:t>
            </a:r>
            <a:r>
              <a:rPr lang="en-US" sz="1600" dirty="0" smtClean="0">
                <a:latin typeface="Calibri"/>
                <a:cs typeface="Calibri"/>
              </a:rPr>
              <a:t> in size (PACS and SPIRE are separated by 21 </a:t>
            </a:r>
            <a:r>
              <a:rPr lang="en-US" sz="1600" dirty="0" err="1" smtClean="0">
                <a:latin typeface="Calibri"/>
                <a:cs typeface="Calibri"/>
              </a:rPr>
              <a:t>arcmin</a:t>
            </a:r>
            <a:r>
              <a:rPr lang="en-US" sz="1600" dirty="0" smtClean="0">
                <a:latin typeface="Calibri"/>
                <a:cs typeface="Calibri"/>
              </a:rPr>
              <a:t> on the focal plane) </a:t>
            </a:r>
            <a:endParaRPr lang="en-US" sz="1600" dirty="0">
              <a:latin typeface="Calibri"/>
              <a:cs typeface="Calibri"/>
            </a:endParaRPr>
          </a:p>
        </p:txBody>
      </p:sp>
    </p:spTree>
    <p:extLst>
      <p:ext uri="{BB962C8B-B14F-4D97-AF65-F5344CB8AC3E}">
        <p14:creationId xmlns:p14="http://schemas.microsoft.com/office/powerpoint/2010/main" val="1277956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00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0"/>
            <a:ext cx="4805895" cy="400110"/>
          </a:xfrm>
          <a:prstGeom prst="rect">
            <a:avLst/>
          </a:prstGeom>
          <a:noFill/>
        </p:spPr>
        <p:txBody>
          <a:bodyPr wrap="square" rtlCol="0">
            <a:spAutoFit/>
          </a:bodyPr>
          <a:lstStyle/>
          <a:p>
            <a:r>
              <a:rPr lang="en-US" sz="2000" dirty="0" smtClean="0">
                <a:solidFill>
                  <a:schemeClr val="tx2">
                    <a:lumMod val="75000"/>
                    <a:lumOff val="25000"/>
                  </a:schemeClr>
                </a:solidFill>
                <a:latin typeface="Calibri"/>
                <a:cs typeface="Calibri"/>
              </a:rPr>
              <a:t>PACS Photometer </a:t>
            </a:r>
            <a:endParaRPr lang="en-US" sz="2000" dirty="0">
              <a:solidFill>
                <a:schemeClr val="tx2">
                  <a:lumMod val="75000"/>
                  <a:lumOff val="25000"/>
                </a:schemeClr>
              </a:solidFill>
              <a:latin typeface="Calibri"/>
              <a:cs typeface="Calibri"/>
            </a:endParaRPr>
          </a:p>
        </p:txBody>
      </p:sp>
      <p:sp>
        <p:nvSpPr>
          <p:cNvPr id="7" name="Rectangle 6"/>
          <p:cNvSpPr/>
          <p:nvPr/>
        </p:nvSpPr>
        <p:spPr>
          <a:xfrm>
            <a:off x="288275" y="6454672"/>
            <a:ext cx="8726195" cy="276999"/>
          </a:xfrm>
          <a:prstGeom prst="rect">
            <a:avLst/>
          </a:prstGeom>
        </p:spPr>
        <p:txBody>
          <a:bodyPr wrap="square">
            <a:spAutoFit/>
          </a:bodyPr>
          <a:lstStyle/>
          <a:p>
            <a:pPr fontAlgn="auto">
              <a:spcBef>
                <a:spcPts val="0"/>
              </a:spcBef>
              <a:spcAft>
                <a:spcPts val="0"/>
              </a:spcAft>
              <a:defRPr/>
            </a:pPr>
            <a:r>
              <a:rPr lang="en-US" sz="1200" dirty="0" smtClean="0">
                <a:latin typeface="Arial" pitchFamily="-112" charset="0"/>
              </a:rPr>
              <a:t>R. Paladini                        NHSC Archive Data Processing Workshop </a:t>
            </a:r>
            <a:r>
              <a:rPr lang="en-US" sz="1200" dirty="0">
                <a:latin typeface="Arial" pitchFamily="-112" charset="0"/>
              </a:rPr>
              <a:t>– </a:t>
            </a:r>
            <a:r>
              <a:rPr lang="en-US" sz="1200" dirty="0" smtClean="0">
                <a:latin typeface="Arial" pitchFamily="-112" charset="0"/>
              </a:rPr>
              <a:t>August 26</a:t>
            </a:r>
            <a:r>
              <a:rPr lang="en-US" sz="1200" baseline="30000" dirty="0" smtClean="0">
                <a:latin typeface="Arial" pitchFamily="-112" charset="0"/>
              </a:rPr>
              <a:t>th</a:t>
            </a:r>
            <a:r>
              <a:rPr lang="en-US" sz="1200" dirty="0" smtClean="0">
                <a:latin typeface="Arial" pitchFamily="-112" charset="0"/>
              </a:rPr>
              <a:t> – 30</a:t>
            </a:r>
            <a:r>
              <a:rPr lang="en-US" sz="1200" baseline="30000" dirty="0" smtClean="0">
                <a:latin typeface="Arial" pitchFamily="-112" charset="0"/>
              </a:rPr>
              <a:t>th</a:t>
            </a:r>
            <a:r>
              <a:rPr lang="en-US" sz="1200" dirty="0" smtClean="0">
                <a:latin typeface="Arial" pitchFamily="-112" charset="0"/>
              </a:rPr>
              <a:t>   2013                                PACS Intro</a:t>
            </a:r>
            <a:endParaRPr lang="en-US" sz="1200" dirty="0">
              <a:latin typeface="Arial" pitchFamily="-112" charset="0"/>
            </a:endParaRPr>
          </a:p>
        </p:txBody>
      </p:sp>
      <p:sp>
        <p:nvSpPr>
          <p:cNvPr id="8" name="TextBox 7"/>
          <p:cNvSpPr txBox="1"/>
          <p:nvPr/>
        </p:nvSpPr>
        <p:spPr>
          <a:xfrm>
            <a:off x="-344267" y="631068"/>
            <a:ext cx="9793595" cy="1138773"/>
          </a:xfrm>
          <a:prstGeom prst="rect">
            <a:avLst/>
          </a:prstGeom>
          <a:noFill/>
        </p:spPr>
        <p:txBody>
          <a:bodyPr wrap="square" rtlCol="0">
            <a:spAutoFit/>
          </a:bodyPr>
          <a:lstStyle/>
          <a:p>
            <a:pPr algn="ctr"/>
            <a:r>
              <a:rPr lang="en-US" sz="4000" b="1" dirty="0" smtClean="0">
                <a:solidFill>
                  <a:schemeClr val="tx2">
                    <a:lumMod val="75000"/>
                    <a:lumOff val="25000"/>
                  </a:schemeClr>
                </a:solidFill>
                <a:latin typeface="Calibri"/>
                <a:cs typeface="Calibri"/>
              </a:rPr>
              <a:t>PACS Photometer Archived Products </a:t>
            </a:r>
          </a:p>
          <a:p>
            <a:pPr algn="ctr"/>
            <a:endParaRPr lang="en-US" sz="2800" b="1" dirty="0" smtClean="0">
              <a:solidFill>
                <a:schemeClr val="tx2">
                  <a:lumMod val="75000"/>
                  <a:lumOff val="25000"/>
                </a:schemeClr>
              </a:solidFill>
              <a:latin typeface="Calibri"/>
              <a:cs typeface="Calibri"/>
            </a:endParaRPr>
          </a:p>
        </p:txBody>
      </p:sp>
      <p:grpSp>
        <p:nvGrpSpPr>
          <p:cNvPr id="17" name="Group 16"/>
          <p:cNvGrpSpPr/>
          <p:nvPr/>
        </p:nvGrpSpPr>
        <p:grpSpPr>
          <a:xfrm>
            <a:off x="593993" y="1769841"/>
            <a:ext cx="8384448" cy="4057939"/>
            <a:chOff x="593993" y="1769841"/>
            <a:chExt cx="8384448" cy="4057939"/>
          </a:xfrm>
        </p:grpSpPr>
        <p:sp>
          <p:nvSpPr>
            <p:cNvPr id="20" name="Rectangle 19"/>
            <p:cNvSpPr>
              <a:spLocks/>
            </p:cNvSpPr>
            <p:nvPr/>
          </p:nvSpPr>
          <p:spPr>
            <a:xfrm>
              <a:off x="6475778" y="4183818"/>
              <a:ext cx="2502663" cy="16439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18" name="Rectangle 17"/>
            <p:cNvSpPr>
              <a:spLocks noChangeAspect="1"/>
            </p:cNvSpPr>
            <p:nvPr/>
          </p:nvSpPr>
          <p:spPr>
            <a:xfrm>
              <a:off x="6520811" y="1769841"/>
              <a:ext cx="2341729" cy="12820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9" name="Group 59"/>
            <p:cNvGrpSpPr>
              <a:grpSpLocks/>
            </p:cNvGrpSpPr>
            <p:nvPr/>
          </p:nvGrpSpPr>
          <p:grpSpPr>
            <a:xfrm>
              <a:off x="593993" y="1848214"/>
              <a:ext cx="4791198" cy="3680950"/>
              <a:chOff x="235057" y="1852590"/>
              <a:chExt cx="5086104" cy="3995359"/>
            </a:xfrm>
          </p:grpSpPr>
          <p:sp>
            <p:nvSpPr>
              <p:cNvPr id="10" name="Rectangle 9"/>
              <p:cNvSpPr>
                <a:spLocks noChangeAspect="1"/>
              </p:cNvSpPr>
              <p:nvPr/>
            </p:nvSpPr>
            <p:spPr>
              <a:xfrm>
                <a:off x="235057" y="3343792"/>
                <a:ext cx="1876102" cy="1005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Source: </a:t>
                </a:r>
              </a:p>
              <a:p>
                <a:pPr algn="ctr"/>
                <a:r>
                  <a:rPr lang="en-US" sz="1600" dirty="0" smtClean="0">
                    <a:solidFill>
                      <a:schemeClr val="tx1"/>
                    </a:solidFill>
                  </a:rPr>
                  <a:t>is it point-like ? </a:t>
                </a:r>
                <a:endParaRPr lang="en-US" sz="1600" dirty="0">
                  <a:solidFill>
                    <a:schemeClr val="tx1"/>
                  </a:solidFill>
                </a:endParaRPr>
              </a:p>
            </p:txBody>
          </p:sp>
          <p:sp>
            <p:nvSpPr>
              <p:cNvPr id="11" name="Rectangle 10"/>
              <p:cNvSpPr>
                <a:spLocks noChangeAspect="1"/>
              </p:cNvSpPr>
              <p:nvPr/>
            </p:nvSpPr>
            <p:spPr>
              <a:xfrm>
                <a:off x="3227185" y="1852590"/>
                <a:ext cx="2091456" cy="12893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High-pass filtering</a:t>
                </a:r>
                <a:endParaRPr lang="en-US" sz="1600" dirty="0">
                  <a:solidFill>
                    <a:schemeClr val="tx1"/>
                  </a:solidFill>
                </a:endParaRPr>
              </a:p>
            </p:txBody>
          </p:sp>
          <p:sp>
            <p:nvSpPr>
              <p:cNvPr id="12" name="Rectangle 11"/>
              <p:cNvSpPr>
                <a:spLocks/>
              </p:cNvSpPr>
              <p:nvPr/>
            </p:nvSpPr>
            <p:spPr>
              <a:xfrm>
                <a:off x="3227185" y="4558645"/>
                <a:ext cx="2093976" cy="12893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rPr>
                  <a:t>MADMap</a:t>
                </a:r>
                <a:endParaRPr lang="en-US" sz="1600" dirty="0">
                  <a:solidFill>
                    <a:schemeClr val="tx1"/>
                  </a:solidFill>
                </a:endParaRPr>
              </a:p>
            </p:txBody>
          </p:sp>
          <p:sp>
            <p:nvSpPr>
              <p:cNvPr id="13" name="TextBox 12"/>
              <p:cNvSpPr txBox="1"/>
              <p:nvPr/>
            </p:nvSpPr>
            <p:spPr>
              <a:xfrm>
                <a:off x="2134775" y="2789794"/>
                <a:ext cx="813675" cy="369332"/>
              </a:xfrm>
              <a:prstGeom prst="rect">
                <a:avLst/>
              </a:prstGeom>
              <a:noFill/>
            </p:spPr>
            <p:txBody>
              <a:bodyPr wrap="square" rtlCol="0">
                <a:spAutoFit/>
              </a:bodyPr>
              <a:lstStyle/>
              <a:p>
                <a:r>
                  <a:rPr lang="en-US" b="1" dirty="0" smtClean="0">
                    <a:solidFill>
                      <a:srgbClr val="FF0000"/>
                    </a:solidFill>
                  </a:rPr>
                  <a:t>YES</a:t>
                </a:r>
                <a:endParaRPr lang="en-US" b="1" dirty="0">
                  <a:solidFill>
                    <a:srgbClr val="FF0000"/>
                  </a:solidFill>
                </a:endParaRPr>
              </a:p>
            </p:txBody>
          </p:sp>
          <p:sp>
            <p:nvSpPr>
              <p:cNvPr id="14" name="Rectangle 13"/>
              <p:cNvSpPr/>
              <p:nvPr/>
            </p:nvSpPr>
            <p:spPr>
              <a:xfrm>
                <a:off x="2188205" y="4642950"/>
                <a:ext cx="492818" cy="369332"/>
              </a:xfrm>
              <a:prstGeom prst="rect">
                <a:avLst/>
              </a:prstGeom>
            </p:spPr>
            <p:txBody>
              <a:bodyPr wrap="none">
                <a:spAutoFit/>
              </a:bodyPr>
              <a:lstStyle/>
              <a:p>
                <a:r>
                  <a:rPr lang="en-US" b="1" dirty="0" smtClean="0">
                    <a:solidFill>
                      <a:srgbClr val="FF0000"/>
                    </a:solidFill>
                  </a:rPr>
                  <a:t>NO</a:t>
                </a:r>
                <a:endParaRPr lang="en-US" b="1" dirty="0">
                  <a:solidFill>
                    <a:srgbClr val="FF0000"/>
                  </a:solidFill>
                </a:endParaRPr>
              </a:p>
            </p:txBody>
          </p:sp>
          <p:cxnSp>
            <p:nvCxnSpPr>
              <p:cNvPr id="21" name="Straight Arrow Connector 20"/>
              <p:cNvCxnSpPr/>
              <p:nvPr/>
            </p:nvCxnSpPr>
            <p:spPr>
              <a:xfrm rot="5400000" flipH="1" flipV="1">
                <a:off x="2202181" y="2906605"/>
                <a:ext cx="1005840" cy="772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2209003" y="4248053"/>
                <a:ext cx="992196" cy="772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3" name="Straight Arrow Connector 2"/>
            <p:cNvCxnSpPr/>
            <p:nvPr/>
          </p:nvCxnSpPr>
          <p:spPr>
            <a:xfrm flipV="1">
              <a:off x="5611135" y="2368943"/>
              <a:ext cx="711525" cy="90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593121" y="4867953"/>
              <a:ext cx="711525" cy="90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583858" y="1875236"/>
              <a:ext cx="2170602" cy="1077218"/>
            </a:xfrm>
            <a:prstGeom prst="rect">
              <a:avLst/>
            </a:prstGeom>
            <a:noFill/>
          </p:spPr>
          <p:txBody>
            <a:bodyPr wrap="square" rtlCol="0">
              <a:spAutoFit/>
            </a:bodyPr>
            <a:lstStyle/>
            <a:p>
              <a:pPr algn="ctr"/>
              <a:r>
                <a:rPr lang="en-US" sz="1600" dirty="0" smtClean="0">
                  <a:latin typeface="Calibri"/>
                  <a:cs typeface="Calibri"/>
                </a:rPr>
                <a:t>Good noise (</a:t>
              </a:r>
              <a:r>
                <a:rPr lang="en-US" sz="1600" dirty="0" err="1" smtClean="0">
                  <a:latin typeface="Calibri"/>
                  <a:cs typeface="Calibri"/>
                </a:rPr>
                <a:t>cfr</a:t>
              </a:r>
              <a:r>
                <a:rPr lang="en-US" sz="1600" dirty="0" smtClean="0">
                  <a:latin typeface="Calibri"/>
                  <a:cs typeface="Calibri"/>
                </a:rPr>
                <a:t>. 1/f) removal </a:t>
              </a:r>
              <a:r>
                <a:rPr lang="en-US" sz="1600" u="sng" dirty="0" smtClean="0">
                  <a:latin typeface="Calibri"/>
                  <a:cs typeface="Calibri"/>
                </a:rPr>
                <a:t>but </a:t>
              </a:r>
              <a:r>
                <a:rPr lang="en-US" sz="1600" dirty="0" smtClean="0">
                  <a:latin typeface="Calibri"/>
                  <a:cs typeface="Calibri"/>
                </a:rPr>
                <a:t>extended/background emission is totally gone</a:t>
              </a:r>
              <a:endParaRPr lang="en-US" sz="1600" dirty="0">
                <a:latin typeface="Calibri"/>
                <a:cs typeface="Calibri"/>
              </a:endParaRPr>
            </a:p>
          </p:txBody>
        </p:sp>
        <p:sp>
          <p:nvSpPr>
            <p:cNvPr id="15" name="TextBox 14"/>
            <p:cNvSpPr txBox="1"/>
            <p:nvPr/>
          </p:nvSpPr>
          <p:spPr>
            <a:xfrm>
              <a:off x="6691937" y="4292868"/>
              <a:ext cx="2071529" cy="1323439"/>
            </a:xfrm>
            <a:prstGeom prst="rect">
              <a:avLst/>
            </a:prstGeom>
            <a:noFill/>
          </p:spPr>
          <p:txBody>
            <a:bodyPr wrap="square" rtlCol="0">
              <a:spAutoFit/>
            </a:bodyPr>
            <a:lstStyle/>
            <a:p>
              <a:pPr algn="ctr"/>
              <a:r>
                <a:rPr lang="en-US" sz="1600" dirty="0" smtClean="0">
                  <a:latin typeface="Calibri"/>
                  <a:cs typeface="Calibri"/>
                </a:rPr>
                <a:t>Preserves background (</a:t>
              </a:r>
              <a:r>
                <a:rPr lang="en-US" sz="1600" dirty="0" err="1" smtClean="0">
                  <a:latin typeface="Calibri"/>
                  <a:cs typeface="Calibri"/>
                </a:rPr>
                <a:t>cfr</a:t>
              </a:r>
              <a:r>
                <a:rPr lang="en-US" sz="1600" dirty="0" smtClean="0">
                  <a:latin typeface="Calibri"/>
                  <a:cs typeface="Calibri"/>
                </a:rPr>
                <a:t>. emission on all angular scales) </a:t>
              </a:r>
              <a:r>
                <a:rPr lang="en-US" sz="1600" u="sng" dirty="0" smtClean="0">
                  <a:latin typeface="Calibri"/>
                  <a:cs typeface="Calibri"/>
                </a:rPr>
                <a:t>but</a:t>
              </a:r>
              <a:r>
                <a:rPr lang="en-US" sz="1600" dirty="0" smtClean="0">
                  <a:latin typeface="Calibri"/>
                  <a:cs typeface="Calibri"/>
                </a:rPr>
                <a:t> noise removal can be more problematic </a:t>
              </a:r>
              <a:endParaRPr lang="en-US" sz="1600" dirty="0">
                <a:latin typeface="Calibri"/>
                <a:cs typeface="Calibri"/>
              </a:endParaRPr>
            </a:p>
          </p:txBody>
        </p:sp>
      </p:grpSp>
    </p:spTree>
    <p:extLst>
      <p:ext uri="{BB962C8B-B14F-4D97-AF65-F5344CB8AC3E}">
        <p14:creationId xmlns:p14="http://schemas.microsoft.com/office/powerpoint/2010/main" val="41852631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16924</TotalTime>
  <Words>3061</Words>
  <Application>Microsoft Macintosh PowerPoint</Application>
  <PresentationFormat>On-screen Show (4:3)</PresentationFormat>
  <Paragraphs>370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Roberta Paladini</dc:creator>
  <cp:lastModifiedBy>IPAC</cp:lastModifiedBy>
  <cp:revision>520</cp:revision>
  <cp:lastPrinted>2013-08-20T16:22:20Z</cp:lastPrinted>
  <dcterms:created xsi:type="dcterms:W3CDTF">2013-08-12T22:58:34Z</dcterms:created>
  <dcterms:modified xsi:type="dcterms:W3CDTF">2013-08-26T15:30:59Z</dcterms:modified>
</cp:coreProperties>
</file>