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47"/>
  </p:notesMasterIdLst>
  <p:handoutMasterIdLst>
    <p:handoutMasterId r:id="rId48"/>
  </p:handoutMasterIdLst>
  <p:sldIdLst>
    <p:sldId id="282" r:id="rId2"/>
    <p:sldId id="303" r:id="rId3"/>
    <p:sldId id="304" r:id="rId4"/>
    <p:sldId id="283" r:id="rId5"/>
    <p:sldId id="284" r:id="rId6"/>
    <p:sldId id="285" r:id="rId7"/>
    <p:sldId id="286" r:id="rId8"/>
    <p:sldId id="287" r:id="rId9"/>
    <p:sldId id="288" r:id="rId10"/>
    <p:sldId id="289" r:id="rId11"/>
    <p:sldId id="290" r:id="rId12"/>
    <p:sldId id="292" r:id="rId13"/>
    <p:sldId id="291" r:id="rId14"/>
    <p:sldId id="321" r:id="rId15"/>
    <p:sldId id="305" r:id="rId16"/>
    <p:sldId id="306" r:id="rId17"/>
    <p:sldId id="293" r:id="rId18"/>
    <p:sldId id="294" r:id="rId19"/>
    <p:sldId id="295" r:id="rId20"/>
    <p:sldId id="296" r:id="rId21"/>
    <p:sldId id="298" r:id="rId22"/>
    <p:sldId id="307" r:id="rId23"/>
    <p:sldId id="297" r:id="rId24"/>
    <p:sldId id="300" r:id="rId25"/>
    <p:sldId id="301" r:id="rId26"/>
    <p:sldId id="308" r:id="rId27"/>
    <p:sldId id="310" r:id="rId28"/>
    <p:sldId id="318" r:id="rId29"/>
    <p:sldId id="309" r:id="rId30"/>
    <p:sldId id="299" r:id="rId31"/>
    <p:sldId id="311" r:id="rId32"/>
    <p:sldId id="312" r:id="rId33"/>
    <p:sldId id="314" r:id="rId34"/>
    <p:sldId id="313" r:id="rId35"/>
    <p:sldId id="315" r:id="rId36"/>
    <p:sldId id="316" r:id="rId37"/>
    <p:sldId id="317" r:id="rId38"/>
    <p:sldId id="320" r:id="rId39"/>
    <p:sldId id="319" r:id="rId40"/>
    <p:sldId id="322" r:id="rId41"/>
    <p:sldId id="323" r:id="rId42"/>
    <p:sldId id="324" r:id="rId43"/>
    <p:sldId id="325" r:id="rId44"/>
    <p:sldId id="326" r:id="rId45"/>
    <p:sldId id="327" r:id="rId46"/>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CD9"/>
    <a:srgbClr val="999966"/>
    <a:srgbClr val="8323A8"/>
    <a:srgbClr val="D83906"/>
    <a:srgbClr val="FFFF00"/>
    <a:srgbClr val="0000FF"/>
    <a:srgbClr val="FF3300"/>
    <a:srgbClr val="FF5050"/>
    <a:srgbClr val="99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98" autoAdjust="0"/>
  </p:normalViewPr>
  <p:slideViewPr>
    <p:cSldViewPr snapToGrid="0">
      <p:cViewPr varScale="1">
        <p:scale>
          <a:sx n="80" d="100"/>
          <a:sy n="80" d="100"/>
        </p:scale>
        <p:origin x="-12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629707F-DAFC-294A-BBEC-A58403E2EEF4}" type="datetimeFigureOut">
              <a:rPr lang="en-US" smtClean="0"/>
              <a:t>10/6/14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A27BBA1-9E88-434D-9CD0-281B85732602}" type="slidenum">
              <a:rPr lang="en-US" smtClean="0"/>
              <a:t>‹#›</a:t>
            </a:fld>
            <a:endParaRPr lang="en-US"/>
          </a:p>
        </p:txBody>
      </p:sp>
    </p:spTree>
    <p:extLst>
      <p:ext uri="{BB962C8B-B14F-4D97-AF65-F5344CB8AC3E}">
        <p14:creationId xmlns:p14="http://schemas.microsoft.com/office/powerpoint/2010/main" val="3696941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defTabSz="966788">
              <a:defRPr sz="1300" b="0" smtClean="0">
                <a:cs typeface="+mn-cs"/>
              </a:defRPr>
            </a:lvl1pPr>
          </a:lstStyle>
          <a:p>
            <a:pPr>
              <a:defRPr/>
            </a:pPr>
            <a:endParaRPr lang="en-US"/>
          </a:p>
        </p:txBody>
      </p:sp>
      <p:sp>
        <p:nvSpPr>
          <p:cNvPr id="7782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b="0" smtClean="0">
                <a:cs typeface="+mn-cs"/>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defTabSz="966788">
              <a:defRPr sz="1300" b="0" smtClean="0">
                <a:cs typeface="+mn-cs"/>
              </a:defRPr>
            </a:lvl1pPr>
          </a:lstStyle>
          <a:p>
            <a:pPr>
              <a:defRPr/>
            </a:pPr>
            <a:endParaRPr lang="en-US"/>
          </a:p>
        </p:txBody>
      </p:sp>
      <p:sp>
        <p:nvSpPr>
          <p:cNvPr id="7783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b="0" smtClean="0">
                <a:cs typeface="+mn-cs"/>
              </a:defRPr>
            </a:lvl1pPr>
          </a:lstStyle>
          <a:p>
            <a:pPr>
              <a:defRPr/>
            </a:pPr>
            <a:fld id="{8FCA635A-6EDF-AD4C-86B5-69CA156205F8}" type="slidenum">
              <a:rPr lang="en-US"/>
              <a:pPr>
                <a:defRPr/>
              </a:pPr>
              <a:t>‹#›</a:t>
            </a:fld>
            <a:endParaRPr lang="en-US"/>
          </a:p>
        </p:txBody>
      </p:sp>
    </p:spTree>
    <p:extLst>
      <p:ext uri="{BB962C8B-B14F-4D97-AF65-F5344CB8AC3E}">
        <p14:creationId xmlns:p14="http://schemas.microsoft.com/office/powerpoint/2010/main" val="7125519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Line 22"/>
          <p:cNvSpPr>
            <a:spLocks noChangeShapeType="1"/>
          </p:cNvSpPr>
          <p:nvPr userDrawn="1"/>
        </p:nvSpPr>
        <p:spPr bwMode="auto">
          <a:xfrm>
            <a:off x="-11113" y="631825"/>
            <a:ext cx="9144001" cy="1588"/>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pic>
        <p:nvPicPr>
          <p:cNvPr id="8"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92713" y="6323013"/>
            <a:ext cx="990600" cy="42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64513" y="6324600"/>
            <a:ext cx="8382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 name="Group 25"/>
          <p:cNvGrpSpPr>
            <a:grpSpLocks/>
          </p:cNvGrpSpPr>
          <p:nvPr userDrawn="1"/>
        </p:nvGrpSpPr>
        <p:grpSpPr bwMode="auto">
          <a:xfrm>
            <a:off x="7173913" y="6251575"/>
            <a:ext cx="912812" cy="565150"/>
            <a:chOff x="4176" y="3840"/>
            <a:chExt cx="575" cy="356"/>
          </a:xfrm>
        </p:grpSpPr>
        <p:pic>
          <p:nvPicPr>
            <p:cNvPr id="1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3840"/>
              <a:ext cx="550" cy="3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2" name="Group 27"/>
            <p:cNvGrpSpPr>
              <a:grpSpLocks/>
            </p:cNvGrpSpPr>
            <p:nvPr/>
          </p:nvGrpSpPr>
          <p:grpSpPr bwMode="auto">
            <a:xfrm>
              <a:off x="4176" y="3840"/>
              <a:ext cx="575" cy="356"/>
              <a:chOff x="4176" y="3840"/>
              <a:chExt cx="575" cy="356"/>
            </a:xfrm>
          </p:grpSpPr>
          <p:sp>
            <p:nvSpPr>
              <p:cNvPr id="13" name="Freeform 28"/>
              <p:cNvSpPr>
                <a:spLocks noChangeArrowheads="1"/>
              </p:cNvSpPr>
              <p:nvPr/>
            </p:nvSpPr>
            <p:spPr bwMode="auto">
              <a:xfrm>
                <a:off x="4176" y="3840"/>
                <a:ext cx="576" cy="358"/>
              </a:xfrm>
              <a:custGeom>
                <a:avLst/>
                <a:gdLst>
                  <a:gd name="T0" fmla="*/ 0 w 2542"/>
                  <a:gd name="T1" fmla="*/ 0 h 1577"/>
                  <a:gd name="T2" fmla="*/ 2541 w 2542"/>
                  <a:gd name="T3" fmla="*/ 0 h 1577"/>
                  <a:gd name="T4" fmla="*/ 2541 w 2542"/>
                  <a:gd name="T5" fmla="*/ 1576 h 1577"/>
                  <a:gd name="T6" fmla="*/ 0 w 2542"/>
                  <a:gd name="T7" fmla="*/ 1576 h 1577"/>
                  <a:gd name="T8" fmla="*/ 0 w 2542"/>
                  <a:gd name="T9" fmla="*/ 0 h 1577"/>
                </a:gdLst>
                <a:ahLst/>
                <a:cxnLst>
                  <a:cxn ang="0">
                    <a:pos x="T0" y="T1"/>
                  </a:cxn>
                  <a:cxn ang="0">
                    <a:pos x="T2" y="T3"/>
                  </a:cxn>
                  <a:cxn ang="0">
                    <a:pos x="T4" y="T5"/>
                  </a:cxn>
                  <a:cxn ang="0">
                    <a:pos x="T6" y="T7"/>
                  </a:cxn>
                  <a:cxn ang="0">
                    <a:pos x="T8" y="T9"/>
                  </a:cxn>
                </a:cxnLst>
                <a:rect l="0" t="0" r="r" b="b"/>
                <a:pathLst>
                  <a:path w="2542" h="1577">
                    <a:moveTo>
                      <a:pt x="0" y="0"/>
                    </a:moveTo>
                    <a:lnTo>
                      <a:pt x="2541" y="0"/>
                    </a:lnTo>
                    <a:lnTo>
                      <a:pt x="2541" y="1576"/>
                    </a:lnTo>
                    <a:lnTo>
                      <a:pt x="0" y="1576"/>
                    </a:lnTo>
                    <a:lnTo>
                      <a:pt x="0" y="0"/>
                    </a:lnTo>
                  </a:path>
                </a:pathLst>
              </a:custGeom>
              <a:solidFill>
                <a:srgbClr val="FFFFFF">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0">
                  <a:cs typeface="+mn-cs"/>
                </a:endParaRPr>
              </a:p>
            </p:txBody>
          </p:sp>
          <p:sp>
            <p:nvSpPr>
              <p:cNvPr id="14" name="Text Box 29"/>
              <p:cNvSpPr txBox="1">
                <a:spLocks noChangeArrowheads="1"/>
              </p:cNvSpPr>
              <p:nvPr/>
            </p:nvSpPr>
            <p:spPr bwMode="auto">
              <a:xfrm>
                <a:off x="4176" y="3840"/>
                <a:ext cx="576"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lgn="r" eaLnBrk="0" hangingPunct="0">
                  <a:lnSpc>
                    <a:spcPct val="98000"/>
                  </a:lnSpc>
                  <a:buClr>
                    <a:srgbClr val="000000"/>
                  </a:buClr>
                  <a:buSzPct val="100000"/>
                  <a:buFont typeface="Times New Roman" charset="0"/>
                  <a:buNone/>
                  <a:defRPr/>
                </a:pPr>
                <a:r>
                  <a:rPr lang="en-GB" sz="1800" smtClean="0">
                    <a:solidFill>
                      <a:srgbClr val="000000"/>
                    </a:solidFill>
                    <a:latin typeface="Arial Rounded MT Bold" charset="0"/>
                    <a:cs typeface="+mn-cs"/>
                  </a:rPr>
                  <a:t>PACS</a:t>
                </a:r>
              </a:p>
            </p:txBody>
          </p:sp>
        </p:grpSp>
      </p:grpSp>
      <p:pic>
        <p:nvPicPr>
          <p:cNvPr id="15" name="Picture 30"/>
          <p:cNvPicPr>
            <a:picLocks noChangeAspect="1" noChangeArrowheads="1"/>
          </p:cNvPicPr>
          <p:nvPr userDrawn="1"/>
        </p:nvPicPr>
        <p:blipFill>
          <a:blip r:embed="rId5">
            <a:extLst>
              <a:ext uri="{28A0092B-C50C-407E-A947-70E740481C1C}">
                <a14:useLocalDpi xmlns:a14="http://schemas.microsoft.com/office/drawing/2010/main" val="0"/>
              </a:ext>
            </a:extLst>
          </a:blip>
          <a:srcRect r="67580" b="-2489"/>
          <a:stretch>
            <a:fillRect/>
          </a:stretch>
        </p:blipFill>
        <p:spPr bwMode="auto">
          <a:xfrm>
            <a:off x="4149725" y="6370638"/>
            <a:ext cx="901700" cy="327025"/>
          </a:xfrm>
          <a:prstGeom prst="rect">
            <a:avLst/>
          </a:prstGeom>
          <a:noFill/>
          <a:ln>
            <a:noFill/>
          </a:ln>
          <a:effectLst/>
          <a:extLst>
            <a:ext uri="{909E8E84-426E-40dd-AFC4-6F175D3DCCD1}">
              <a14:hiddenFill xmlns:a14="http://schemas.microsoft.com/office/drawing/2010/main">
                <a:blipFill dpi="0" rotWithShape="0">
                  <a:blip/>
                  <a:srcRect r="67580" b="-248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Line 31"/>
          <p:cNvSpPr>
            <a:spLocks noChangeShapeType="1"/>
          </p:cNvSpPr>
          <p:nvPr userDrawn="1"/>
        </p:nvSpPr>
        <p:spPr bwMode="auto">
          <a:xfrm>
            <a:off x="0" y="6207125"/>
            <a:ext cx="9144000" cy="1588"/>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pic>
        <p:nvPicPr>
          <p:cNvPr id="17" name="Picture 32" descr="NHSCLogo2d_short_20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324600" y="63246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615363" y="53975"/>
            <a:ext cx="495300" cy="49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9266"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39267"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accent2"/>
                </a:solidFill>
              </a:defRPr>
            </a:lvl1pPr>
          </a:lstStyle>
          <a:p>
            <a:pPr lvl="0"/>
            <a:r>
              <a:rPr lang="en-US" noProof="0" smtClean="0"/>
              <a:t>Click to edit Master subtitle style</a:t>
            </a:r>
          </a:p>
        </p:txBody>
      </p:sp>
      <p:sp>
        <p:nvSpPr>
          <p:cNvPr id="22"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grpSp>
        <p:nvGrpSpPr>
          <p:cNvPr id="20" name="Group 25"/>
          <p:cNvGrpSpPr>
            <a:grpSpLocks/>
          </p:cNvGrpSpPr>
          <p:nvPr userDrawn="1"/>
        </p:nvGrpSpPr>
        <p:grpSpPr bwMode="auto">
          <a:xfrm>
            <a:off x="-90488" y="119063"/>
            <a:ext cx="4655000" cy="515937"/>
            <a:chOff x="96" y="96"/>
            <a:chExt cx="2108" cy="325"/>
          </a:xfrm>
        </p:grpSpPr>
        <p:sp>
          <p:nvSpPr>
            <p:cNvPr id="21" name="AutoShape 26"/>
            <p:cNvSpPr>
              <a:spLocks noChangeArrowheads="1"/>
            </p:cNvSpPr>
            <p:nvPr/>
          </p:nvSpPr>
          <p:spPr bwMode="auto">
            <a:xfrm>
              <a:off x="96" y="96"/>
              <a:ext cx="2109" cy="288"/>
            </a:xfrm>
            <a:prstGeom prst="roundRect">
              <a:avLst>
                <a:gd name="adj" fmla="val 34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0">
                <a:cs typeface="+mn-cs"/>
              </a:endParaRPr>
            </a:p>
          </p:txBody>
        </p:sp>
        <p:sp>
          <p:nvSpPr>
            <p:cNvPr id="26" name="Text Box 27"/>
            <p:cNvSpPr txBox="1">
              <a:spLocks noChangeArrowheads="1"/>
            </p:cNvSpPr>
            <p:nvPr/>
          </p:nvSpPr>
          <p:spPr bwMode="auto">
            <a:xfrm>
              <a:off x="96" y="96"/>
              <a:ext cx="2109"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lgn="ctr" eaLnBrk="0" hangingPunct="0">
                <a:lnSpc>
                  <a:spcPct val="93000"/>
                </a:lnSpc>
                <a:buClr>
                  <a:srgbClr val="000000"/>
                </a:buClr>
                <a:buSzPct val="100000"/>
                <a:buFont typeface="Times New Roman" charset="0"/>
                <a:buNone/>
                <a:defRPr/>
              </a:pPr>
              <a:r>
                <a:rPr lang="en-US" sz="1100" dirty="0" smtClean="0">
                  <a:solidFill>
                    <a:srgbClr val="0000FF"/>
                  </a:solidFill>
                  <a:cs typeface="+mn-cs"/>
                </a:rPr>
                <a:t>Hitchhiker’s Guide to Herschel Archive Workshop </a:t>
              </a:r>
              <a:r>
                <a:rPr lang="en-GB" sz="1100" dirty="0" smtClean="0">
                  <a:solidFill>
                    <a:srgbClr val="0000FF"/>
                  </a:solidFill>
                  <a:cs typeface="+mn-cs"/>
                </a:rPr>
                <a:t>– Pasadena</a:t>
              </a:r>
            </a:p>
            <a:p>
              <a:pPr algn="ctr" eaLnBrk="0" hangingPunct="0">
                <a:lnSpc>
                  <a:spcPct val="93000"/>
                </a:lnSpc>
                <a:buClr>
                  <a:srgbClr val="000000"/>
                </a:buClr>
                <a:buSzPct val="100000"/>
                <a:buFont typeface="Times New Roman" charset="0"/>
                <a:buNone/>
                <a:defRPr/>
              </a:pPr>
              <a:r>
                <a:rPr lang="en-GB" sz="1100" baseline="0" dirty="0" smtClean="0">
                  <a:solidFill>
                    <a:srgbClr val="0000FF"/>
                  </a:solidFill>
                  <a:cs typeface="+mn-cs"/>
                </a:rPr>
                <a:t>6</a:t>
              </a:r>
              <a:r>
                <a:rPr lang="en-GB" sz="1100" baseline="30000" dirty="0" smtClean="0">
                  <a:solidFill>
                    <a:srgbClr val="0000FF"/>
                  </a:solidFill>
                  <a:cs typeface="+mn-cs"/>
                </a:rPr>
                <a:t>th</a:t>
              </a:r>
              <a:r>
                <a:rPr lang="en-GB" sz="1100" dirty="0" smtClean="0">
                  <a:solidFill>
                    <a:srgbClr val="0000FF"/>
                  </a:solidFill>
                  <a:cs typeface="+mn-cs"/>
                </a:rPr>
                <a:t>- 10</a:t>
              </a:r>
              <a:r>
                <a:rPr lang="en-GB" sz="1100" baseline="30000" dirty="0" smtClean="0">
                  <a:solidFill>
                    <a:srgbClr val="0000FF"/>
                  </a:solidFill>
                  <a:cs typeface="+mn-cs"/>
                </a:rPr>
                <a:t>th</a:t>
              </a:r>
              <a:r>
                <a:rPr lang="en-GB" sz="1100" dirty="0" smtClean="0">
                  <a:solidFill>
                    <a:srgbClr val="0000FF"/>
                  </a:solidFill>
                  <a:cs typeface="+mn-cs"/>
                </a:rPr>
                <a:t> Oct 2014</a:t>
              </a:r>
            </a:p>
          </p:txBody>
        </p:sp>
      </p:grpSp>
    </p:spTree>
    <p:extLst>
      <p:ext uri="{BB962C8B-B14F-4D97-AF65-F5344CB8AC3E}">
        <p14:creationId xmlns:p14="http://schemas.microsoft.com/office/powerpoint/2010/main" val="29338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187258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731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731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12805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16397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159147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55738"/>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55738"/>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277398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58090"/>
            <a:ext cx="8229600" cy="715819"/>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10394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243483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312682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6569"/>
            <a:ext cx="3008313" cy="705587"/>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59258"/>
            <a:ext cx="5111750" cy="5466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43789"/>
            <a:ext cx="3008313" cy="4682374"/>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65408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spTree>
    <p:extLst>
      <p:ext uri="{BB962C8B-B14F-4D97-AF65-F5344CB8AC3E}">
        <p14:creationId xmlns:p14="http://schemas.microsoft.com/office/powerpoint/2010/main" val="34492433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e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457200" y="6731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38243" name="Rectangle 3"/>
          <p:cNvSpPr>
            <a:spLocks noGrp="1" noChangeArrowheads="1"/>
          </p:cNvSpPr>
          <p:nvPr>
            <p:ph type="body" idx="1"/>
          </p:nvPr>
        </p:nvSpPr>
        <p:spPr bwMode="auto">
          <a:xfrm>
            <a:off x="457200" y="1455738"/>
            <a:ext cx="82296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8247" name="Line 7"/>
          <p:cNvSpPr>
            <a:spLocks noChangeShapeType="1"/>
          </p:cNvSpPr>
          <p:nvPr userDrawn="1"/>
        </p:nvSpPr>
        <p:spPr bwMode="auto">
          <a:xfrm>
            <a:off x="-11113" y="631825"/>
            <a:ext cx="9144001" cy="1588"/>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pic>
        <p:nvPicPr>
          <p:cNvPr id="138248"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615363" y="53975"/>
            <a:ext cx="495300" cy="49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8249"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92713" y="6323013"/>
            <a:ext cx="990600" cy="42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8250" name="Picture 1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64513" y="6324600"/>
            <a:ext cx="8382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32" name="Group 11"/>
          <p:cNvGrpSpPr>
            <a:grpSpLocks/>
          </p:cNvGrpSpPr>
          <p:nvPr userDrawn="1"/>
        </p:nvGrpSpPr>
        <p:grpSpPr bwMode="auto">
          <a:xfrm>
            <a:off x="7173913" y="6251575"/>
            <a:ext cx="912812" cy="565150"/>
            <a:chOff x="4176" y="3840"/>
            <a:chExt cx="575" cy="356"/>
          </a:xfrm>
        </p:grpSpPr>
        <p:pic>
          <p:nvPicPr>
            <p:cNvPr id="138252"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6" y="3840"/>
              <a:ext cx="550" cy="3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43" name="Group 13"/>
            <p:cNvGrpSpPr>
              <a:grpSpLocks/>
            </p:cNvGrpSpPr>
            <p:nvPr/>
          </p:nvGrpSpPr>
          <p:grpSpPr bwMode="auto">
            <a:xfrm>
              <a:off x="4176" y="3840"/>
              <a:ext cx="575" cy="356"/>
              <a:chOff x="4176" y="3840"/>
              <a:chExt cx="575" cy="356"/>
            </a:xfrm>
          </p:grpSpPr>
          <p:sp>
            <p:nvSpPr>
              <p:cNvPr id="138254" name="Freeform 14"/>
              <p:cNvSpPr>
                <a:spLocks noChangeArrowheads="1"/>
              </p:cNvSpPr>
              <p:nvPr/>
            </p:nvSpPr>
            <p:spPr bwMode="auto">
              <a:xfrm>
                <a:off x="4176" y="3840"/>
                <a:ext cx="576" cy="358"/>
              </a:xfrm>
              <a:custGeom>
                <a:avLst/>
                <a:gdLst>
                  <a:gd name="T0" fmla="*/ 0 w 2542"/>
                  <a:gd name="T1" fmla="*/ 0 h 1577"/>
                  <a:gd name="T2" fmla="*/ 2541 w 2542"/>
                  <a:gd name="T3" fmla="*/ 0 h 1577"/>
                  <a:gd name="T4" fmla="*/ 2541 w 2542"/>
                  <a:gd name="T5" fmla="*/ 1576 h 1577"/>
                  <a:gd name="T6" fmla="*/ 0 w 2542"/>
                  <a:gd name="T7" fmla="*/ 1576 h 1577"/>
                  <a:gd name="T8" fmla="*/ 0 w 2542"/>
                  <a:gd name="T9" fmla="*/ 0 h 1577"/>
                </a:gdLst>
                <a:ahLst/>
                <a:cxnLst>
                  <a:cxn ang="0">
                    <a:pos x="T0" y="T1"/>
                  </a:cxn>
                  <a:cxn ang="0">
                    <a:pos x="T2" y="T3"/>
                  </a:cxn>
                  <a:cxn ang="0">
                    <a:pos x="T4" y="T5"/>
                  </a:cxn>
                  <a:cxn ang="0">
                    <a:pos x="T6" y="T7"/>
                  </a:cxn>
                  <a:cxn ang="0">
                    <a:pos x="T8" y="T9"/>
                  </a:cxn>
                </a:cxnLst>
                <a:rect l="0" t="0" r="r" b="b"/>
                <a:pathLst>
                  <a:path w="2542" h="1577">
                    <a:moveTo>
                      <a:pt x="0" y="0"/>
                    </a:moveTo>
                    <a:lnTo>
                      <a:pt x="2541" y="0"/>
                    </a:lnTo>
                    <a:lnTo>
                      <a:pt x="2541" y="1576"/>
                    </a:lnTo>
                    <a:lnTo>
                      <a:pt x="0" y="1576"/>
                    </a:lnTo>
                    <a:lnTo>
                      <a:pt x="0" y="0"/>
                    </a:lnTo>
                  </a:path>
                </a:pathLst>
              </a:custGeom>
              <a:solidFill>
                <a:srgbClr val="FFFFFF">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0">
                  <a:cs typeface="+mn-cs"/>
                </a:endParaRPr>
              </a:p>
            </p:txBody>
          </p:sp>
          <p:sp>
            <p:nvSpPr>
              <p:cNvPr id="138255" name="Text Box 15"/>
              <p:cNvSpPr txBox="1">
                <a:spLocks noChangeArrowheads="1"/>
              </p:cNvSpPr>
              <p:nvPr/>
            </p:nvSpPr>
            <p:spPr bwMode="auto">
              <a:xfrm>
                <a:off x="4176" y="3840"/>
                <a:ext cx="576"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lgn="r" eaLnBrk="0" hangingPunct="0">
                  <a:lnSpc>
                    <a:spcPct val="98000"/>
                  </a:lnSpc>
                  <a:buClr>
                    <a:srgbClr val="000000"/>
                  </a:buClr>
                  <a:buSzPct val="100000"/>
                  <a:buFont typeface="Times New Roman" charset="0"/>
                  <a:buNone/>
                  <a:defRPr/>
                </a:pPr>
                <a:r>
                  <a:rPr lang="en-GB" sz="1800" dirty="0" smtClean="0">
                    <a:solidFill>
                      <a:srgbClr val="000000"/>
                    </a:solidFill>
                    <a:latin typeface="Arial Rounded MT Bold" charset="0"/>
                    <a:cs typeface="+mn-cs"/>
                  </a:rPr>
                  <a:t>PACS</a:t>
                </a:r>
              </a:p>
            </p:txBody>
          </p:sp>
        </p:grpSp>
      </p:grpSp>
      <p:pic>
        <p:nvPicPr>
          <p:cNvPr id="138256" name="Picture 16"/>
          <p:cNvPicPr>
            <a:picLocks noChangeAspect="1" noChangeArrowheads="1"/>
          </p:cNvPicPr>
          <p:nvPr userDrawn="1"/>
        </p:nvPicPr>
        <p:blipFill>
          <a:blip r:embed="rId17">
            <a:extLst>
              <a:ext uri="{28A0092B-C50C-407E-A947-70E740481C1C}">
                <a14:useLocalDpi xmlns:a14="http://schemas.microsoft.com/office/drawing/2010/main" val="0"/>
              </a:ext>
            </a:extLst>
          </a:blip>
          <a:srcRect r="67580" b="-2489"/>
          <a:stretch>
            <a:fillRect/>
          </a:stretch>
        </p:blipFill>
        <p:spPr bwMode="auto">
          <a:xfrm>
            <a:off x="4149725" y="6370638"/>
            <a:ext cx="901700" cy="327025"/>
          </a:xfrm>
          <a:prstGeom prst="rect">
            <a:avLst/>
          </a:prstGeom>
          <a:noFill/>
          <a:ln>
            <a:noFill/>
          </a:ln>
          <a:effectLst/>
          <a:extLst>
            <a:ext uri="{909E8E84-426E-40dd-AFC4-6F175D3DCCD1}">
              <a14:hiddenFill xmlns:a14="http://schemas.microsoft.com/office/drawing/2010/main">
                <a:blipFill dpi="0" rotWithShape="0">
                  <a:blip/>
                  <a:srcRect r="67580" b="-248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8257" name="Line 17"/>
          <p:cNvSpPr>
            <a:spLocks noChangeShapeType="1"/>
          </p:cNvSpPr>
          <p:nvPr userDrawn="1"/>
        </p:nvSpPr>
        <p:spPr bwMode="auto">
          <a:xfrm>
            <a:off x="0" y="6207125"/>
            <a:ext cx="9144000" cy="1588"/>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pic>
        <p:nvPicPr>
          <p:cNvPr id="1036" name="Picture 21" descr="NHSCLogo2d_short_20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324600" y="63246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2999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7C5-0316-BC47-8A97-2698313D63EF}" type="slidenum">
              <a:rPr lang="en-US" smtClean="0"/>
              <a:pPr/>
              <a:t>‹#›</a:t>
            </a:fld>
            <a:endParaRPr lang="en-US"/>
          </a:p>
        </p:txBody>
      </p:sp>
      <p:grpSp>
        <p:nvGrpSpPr>
          <p:cNvPr id="20" name="Group 25"/>
          <p:cNvGrpSpPr>
            <a:grpSpLocks/>
          </p:cNvGrpSpPr>
          <p:nvPr userDrawn="1"/>
        </p:nvGrpSpPr>
        <p:grpSpPr bwMode="auto">
          <a:xfrm>
            <a:off x="-90488" y="119063"/>
            <a:ext cx="4655000" cy="515937"/>
            <a:chOff x="96" y="96"/>
            <a:chExt cx="2108" cy="325"/>
          </a:xfrm>
        </p:grpSpPr>
        <p:sp>
          <p:nvSpPr>
            <p:cNvPr id="21" name="AutoShape 26"/>
            <p:cNvSpPr>
              <a:spLocks noChangeArrowheads="1"/>
            </p:cNvSpPr>
            <p:nvPr/>
          </p:nvSpPr>
          <p:spPr bwMode="auto">
            <a:xfrm>
              <a:off x="96" y="96"/>
              <a:ext cx="2109" cy="288"/>
            </a:xfrm>
            <a:prstGeom prst="roundRect">
              <a:avLst>
                <a:gd name="adj" fmla="val 34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0">
                <a:cs typeface="+mn-cs"/>
              </a:endParaRPr>
            </a:p>
          </p:txBody>
        </p:sp>
        <p:sp>
          <p:nvSpPr>
            <p:cNvPr id="22" name="Text Box 27"/>
            <p:cNvSpPr txBox="1">
              <a:spLocks noChangeArrowheads="1"/>
            </p:cNvSpPr>
            <p:nvPr/>
          </p:nvSpPr>
          <p:spPr bwMode="auto">
            <a:xfrm>
              <a:off x="96" y="96"/>
              <a:ext cx="2109"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lgn="ctr" eaLnBrk="0" hangingPunct="0">
                <a:lnSpc>
                  <a:spcPct val="93000"/>
                </a:lnSpc>
                <a:buClr>
                  <a:srgbClr val="000000"/>
                </a:buClr>
                <a:buSzPct val="100000"/>
                <a:buFont typeface="Times New Roman" charset="0"/>
                <a:buNone/>
                <a:defRPr/>
              </a:pPr>
              <a:r>
                <a:rPr lang="en-US" sz="1100" dirty="0" smtClean="0">
                  <a:solidFill>
                    <a:srgbClr val="0000FF"/>
                  </a:solidFill>
                  <a:cs typeface="+mn-cs"/>
                </a:rPr>
                <a:t>Hitchhiker’s Guide to Herschel Archive Workshop </a:t>
              </a:r>
              <a:r>
                <a:rPr lang="en-GB" sz="1100" dirty="0" smtClean="0">
                  <a:solidFill>
                    <a:srgbClr val="0000FF"/>
                  </a:solidFill>
                  <a:cs typeface="+mn-cs"/>
                </a:rPr>
                <a:t>– Pasadena</a:t>
              </a:r>
            </a:p>
            <a:p>
              <a:pPr algn="ctr" eaLnBrk="0" hangingPunct="0">
                <a:lnSpc>
                  <a:spcPct val="93000"/>
                </a:lnSpc>
                <a:buClr>
                  <a:srgbClr val="000000"/>
                </a:buClr>
                <a:buSzPct val="100000"/>
                <a:buFont typeface="Times New Roman" charset="0"/>
                <a:buNone/>
                <a:defRPr/>
              </a:pPr>
              <a:r>
                <a:rPr lang="en-GB" sz="1100" baseline="0" dirty="0" smtClean="0">
                  <a:solidFill>
                    <a:srgbClr val="0000FF"/>
                  </a:solidFill>
                  <a:cs typeface="+mn-cs"/>
                </a:rPr>
                <a:t>6</a:t>
              </a:r>
              <a:r>
                <a:rPr lang="en-GB" sz="1100" baseline="30000" dirty="0" smtClean="0">
                  <a:solidFill>
                    <a:srgbClr val="0000FF"/>
                  </a:solidFill>
                  <a:cs typeface="+mn-cs"/>
                </a:rPr>
                <a:t>th</a:t>
              </a:r>
              <a:r>
                <a:rPr lang="en-GB" sz="1100" dirty="0" smtClean="0">
                  <a:solidFill>
                    <a:srgbClr val="0000FF"/>
                  </a:solidFill>
                  <a:cs typeface="+mn-cs"/>
                </a:rPr>
                <a:t>- 10</a:t>
              </a:r>
              <a:r>
                <a:rPr lang="en-GB" sz="1100" baseline="30000" dirty="0" smtClean="0">
                  <a:solidFill>
                    <a:srgbClr val="0000FF"/>
                  </a:solidFill>
                  <a:cs typeface="+mn-cs"/>
                </a:rPr>
                <a:t>th</a:t>
              </a:r>
              <a:r>
                <a:rPr lang="en-GB" sz="1100" dirty="0" smtClean="0">
                  <a:solidFill>
                    <a:srgbClr val="0000FF"/>
                  </a:solidFill>
                  <a:cs typeface="+mn-cs"/>
                </a:rPr>
                <a:t> Oct 2014</a:t>
              </a:r>
            </a:p>
          </p:txBody>
        </p:sp>
      </p:gr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000">
          <a:solidFill>
            <a:schemeClr val="accent2"/>
          </a:solidFill>
          <a:latin typeface="+mj-lt"/>
          <a:ea typeface="+mj-ea"/>
          <a:cs typeface="ＭＳ Ｐゴシック" charset="0"/>
        </a:defRPr>
      </a:lvl1pPr>
      <a:lvl2pPr algn="ctr" rtl="0" eaLnBrk="0" fontAlgn="base" hangingPunct="0">
        <a:spcBef>
          <a:spcPct val="0"/>
        </a:spcBef>
        <a:spcAft>
          <a:spcPct val="0"/>
        </a:spcAft>
        <a:defRPr sz="4000">
          <a:solidFill>
            <a:schemeClr val="accent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accent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accent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accent2"/>
          </a:solidFill>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accent2"/>
          </a:solidFill>
          <a:latin typeface="Arial" charset="0"/>
          <a:ea typeface="ＭＳ Ｐゴシック" charset="0"/>
        </a:defRPr>
      </a:lvl6pPr>
      <a:lvl7pPr marL="914400" algn="ctr" rtl="0" fontAlgn="base">
        <a:spcBef>
          <a:spcPct val="0"/>
        </a:spcBef>
        <a:spcAft>
          <a:spcPct val="0"/>
        </a:spcAft>
        <a:defRPr sz="4000">
          <a:solidFill>
            <a:schemeClr val="accent2"/>
          </a:solidFill>
          <a:latin typeface="Arial" charset="0"/>
          <a:ea typeface="ＭＳ Ｐゴシック" charset="0"/>
        </a:defRPr>
      </a:lvl7pPr>
      <a:lvl8pPr marL="1371600" algn="ctr" rtl="0" fontAlgn="base">
        <a:spcBef>
          <a:spcPct val="0"/>
        </a:spcBef>
        <a:spcAft>
          <a:spcPct val="0"/>
        </a:spcAft>
        <a:defRPr sz="4000">
          <a:solidFill>
            <a:schemeClr val="accent2"/>
          </a:solidFill>
          <a:latin typeface="Arial" charset="0"/>
          <a:ea typeface="ＭＳ Ｐゴシック" charset="0"/>
        </a:defRPr>
      </a:lvl8pPr>
      <a:lvl9pPr marL="1828800" algn="ctr" rtl="0" fontAlgn="base">
        <a:spcBef>
          <a:spcPct val="0"/>
        </a:spcBef>
        <a:spcAft>
          <a:spcPct val="0"/>
        </a:spcAft>
        <a:defRPr sz="4000">
          <a:solidFill>
            <a:schemeClr val="accent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accent2"/>
          </a:solidFill>
          <a:latin typeface="+mn-lt"/>
          <a:ea typeface="+mn-ea"/>
        </a:defRPr>
      </a:lvl2pPr>
      <a:lvl3pPr marL="1143000" indent="-228600" algn="l" rtl="0" eaLnBrk="0" fontAlgn="base" hangingPunct="0">
        <a:spcBef>
          <a:spcPct val="20000"/>
        </a:spcBef>
        <a:spcAft>
          <a:spcPct val="0"/>
        </a:spcAft>
        <a:buChar char="•"/>
        <a:defRPr sz="2400">
          <a:solidFill>
            <a:schemeClr val="hlink"/>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subTitle" idx="1"/>
          </p:nvPr>
        </p:nvSpPr>
        <p:spPr/>
        <p:txBody>
          <a:bodyPr>
            <a:normAutofit/>
          </a:bodyPr>
          <a:lstStyle/>
          <a:p>
            <a:endParaRPr lang="en-US" sz="2400" dirty="0">
              <a:solidFill>
                <a:srgbClr val="0000FF"/>
              </a:solidFill>
            </a:endParaRPr>
          </a:p>
          <a:p>
            <a:r>
              <a:rPr lang="en-US" sz="2400" dirty="0" smtClean="0">
                <a:solidFill>
                  <a:srgbClr val="0000FF"/>
                </a:solidFill>
              </a:rPr>
              <a:t>Roberta Paladini</a:t>
            </a:r>
          </a:p>
          <a:p>
            <a:pPr eaLnBrk="1" hangingPunct="1">
              <a:defRPr/>
            </a:pPr>
            <a:r>
              <a:rPr lang="en-US" sz="2400" dirty="0">
                <a:solidFill>
                  <a:srgbClr val="0000FF"/>
                </a:solidFill>
              </a:rPr>
              <a:t>NHSC/</a:t>
            </a:r>
            <a:r>
              <a:rPr lang="en-US" sz="2400" dirty="0" smtClean="0">
                <a:solidFill>
                  <a:srgbClr val="0000FF"/>
                </a:solidFill>
              </a:rPr>
              <a:t>IPAC</a:t>
            </a:r>
          </a:p>
          <a:p>
            <a:pPr eaLnBrk="1" hangingPunct="1">
              <a:defRPr/>
            </a:pPr>
            <a:endParaRPr lang="en-US" sz="2400" dirty="0" smtClean="0">
              <a:solidFill>
                <a:srgbClr val="0000FF"/>
              </a:solidFill>
            </a:endParaRPr>
          </a:p>
          <a:p>
            <a:pPr eaLnBrk="1" hangingPunct="1">
              <a:defRPr/>
            </a:pPr>
            <a:endParaRPr lang="en-US" sz="2400" dirty="0" smtClean="0">
              <a:solidFill>
                <a:srgbClr val="0000FF"/>
              </a:solidFill>
            </a:endParaRPr>
          </a:p>
          <a:p>
            <a:pPr eaLnBrk="1" hangingPunct="1">
              <a:defRPr/>
            </a:pPr>
            <a:endParaRPr lang="en-US" sz="2400" dirty="0" smtClean="0">
              <a:solidFill>
                <a:srgbClr val="0000FF"/>
              </a:solidFill>
            </a:endParaRPr>
          </a:p>
          <a:p>
            <a:pPr eaLnBrk="1" hangingPunct="1">
              <a:defRPr/>
            </a:pPr>
            <a:endParaRPr lang="en-US" sz="2400" dirty="0">
              <a:solidFill>
                <a:srgbClr val="0000FF"/>
              </a:solidFill>
            </a:endParaRPr>
          </a:p>
        </p:txBody>
      </p:sp>
      <p:sp>
        <p:nvSpPr>
          <p:cNvPr id="3" name="TextBox 2"/>
          <p:cNvSpPr txBox="1"/>
          <p:nvPr/>
        </p:nvSpPr>
        <p:spPr>
          <a:xfrm>
            <a:off x="734786" y="1660071"/>
            <a:ext cx="7692571" cy="1446550"/>
          </a:xfrm>
          <a:prstGeom prst="rect">
            <a:avLst/>
          </a:prstGeom>
          <a:noFill/>
        </p:spPr>
        <p:txBody>
          <a:bodyPr wrap="square" rtlCol="0">
            <a:spAutoFit/>
          </a:bodyPr>
          <a:lstStyle/>
          <a:p>
            <a:pPr algn="ctr"/>
            <a:r>
              <a:rPr lang="en-US" sz="4400" b="0" dirty="0" smtClean="0">
                <a:solidFill>
                  <a:srgbClr val="0000FF"/>
                </a:solidFill>
              </a:rPr>
              <a:t>PACS photometer maps:</a:t>
            </a:r>
          </a:p>
          <a:p>
            <a:pPr algn="ctr"/>
            <a:r>
              <a:rPr lang="en-US" sz="4400" b="0" dirty="0">
                <a:solidFill>
                  <a:srgbClr val="0000FF"/>
                </a:solidFill>
              </a:rPr>
              <a:t>s</a:t>
            </a:r>
            <a:r>
              <a:rPr lang="en-US" sz="4400" b="0" dirty="0" smtClean="0">
                <a:solidFill>
                  <a:srgbClr val="0000FF"/>
                </a:solidFill>
              </a:rPr>
              <a:t>everal </a:t>
            </a:r>
            <a:r>
              <a:rPr lang="en-US" sz="4400" b="0" i="1" dirty="0" smtClean="0">
                <a:solidFill>
                  <a:srgbClr val="0000FF"/>
                </a:solidFill>
              </a:rPr>
              <a:t>flavors</a:t>
            </a:r>
            <a:endParaRPr lang="en-US" sz="4400" b="0" dirty="0">
              <a:solidFill>
                <a:srgbClr val="0000FF"/>
              </a:solidFill>
            </a:endParaRPr>
          </a:p>
        </p:txBody>
      </p:sp>
    </p:spTree>
    <p:extLst>
      <p:ext uri="{BB962C8B-B14F-4D97-AF65-F5344CB8AC3E}">
        <p14:creationId xmlns:p14="http://schemas.microsoft.com/office/powerpoint/2010/main" val="27278236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10</a:t>
            </a:fld>
            <a:endParaRPr lang="en-US"/>
          </a:p>
        </p:txBody>
      </p:sp>
      <p:sp>
        <p:nvSpPr>
          <p:cNvPr id="6" name="TextBox 5"/>
          <p:cNvSpPr txBox="1"/>
          <p:nvPr/>
        </p:nvSpPr>
        <p:spPr>
          <a:xfrm>
            <a:off x="177474" y="1864785"/>
            <a:ext cx="8928903" cy="3477875"/>
          </a:xfrm>
          <a:prstGeom prst="rect">
            <a:avLst/>
          </a:prstGeom>
          <a:noFill/>
        </p:spPr>
        <p:txBody>
          <a:bodyPr wrap="square" rtlCol="0">
            <a:spAutoFit/>
          </a:bodyPr>
          <a:lstStyle/>
          <a:p>
            <a:r>
              <a:rPr lang="en-US" b="0" dirty="0" smtClean="0">
                <a:latin typeface="Calibri"/>
                <a:cs typeface="Calibri"/>
              </a:rPr>
              <a:t>1.    </a:t>
            </a:r>
            <a:r>
              <a:rPr lang="en-US" b="0" u="sng" dirty="0" smtClean="0">
                <a:latin typeface="Calibri"/>
                <a:cs typeface="Calibri"/>
              </a:rPr>
              <a:t>high-pass filter radius:</a:t>
            </a:r>
          </a:p>
          <a:p>
            <a:r>
              <a:rPr lang="en-US" b="0" dirty="0" smtClean="0">
                <a:latin typeface="Calibri"/>
                <a:cs typeface="Calibri"/>
              </a:rPr>
              <a:t>      </a:t>
            </a:r>
            <a:r>
              <a:rPr lang="en-US" b="0" dirty="0">
                <a:latin typeface="Calibri"/>
                <a:cs typeface="Calibri"/>
                <a:sym typeface="Wingdings"/>
              </a:rPr>
              <a:t> </a:t>
            </a:r>
            <a:r>
              <a:rPr lang="en-US" b="0" dirty="0" smtClean="0">
                <a:latin typeface="Calibri"/>
                <a:cs typeface="Calibri"/>
                <a:sym typeface="Wingdings"/>
              </a:rPr>
              <a:t>* default values: </a:t>
            </a:r>
            <a:r>
              <a:rPr lang="en-US" b="0" dirty="0" smtClean="0">
                <a:solidFill>
                  <a:srgbClr val="0000FF"/>
                </a:solidFill>
                <a:latin typeface="Calibri"/>
                <a:cs typeface="Calibri"/>
                <a:sym typeface="Wingdings"/>
              </a:rPr>
              <a:t>blue </a:t>
            </a:r>
            <a:r>
              <a:rPr lang="en-US" b="0" dirty="0" smtClean="0">
                <a:latin typeface="Calibri"/>
                <a:cs typeface="Calibri"/>
                <a:sym typeface="Wingdings"/>
              </a:rPr>
              <a:t>= 15 (i.e. 30”), </a:t>
            </a:r>
            <a:r>
              <a:rPr lang="en-US" b="0" dirty="0" smtClean="0">
                <a:solidFill>
                  <a:srgbClr val="FF0000"/>
                </a:solidFill>
                <a:latin typeface="Calibri"/>
                <a:cs typeface="Calibri"/>
                <a:sym typeface="Wingdings"/>
              </a:rPr>
              <a:t>red </a:t>
            </a:r>
            <a:r>
              <a:rPr lang="en-US" b="0" dirty="0" smtClean="0">
                <a:latin typeface="Calibri"/>
                <a:cs typeface="Calibri"/>
                <a:sym typeface="Wingdings"/>
              </a:rPr>
              <a:t>= 25 (i.e. 50”)</a:t>
            </a:r>
            <a:endParaRPr lang="en-US" b="0" dirty="0">
              <a:latin typeface="Calibri"/>
              <a:cs typeface="Calibri"/>
            </a:endParaRPr>
          </a:p>
          <a:p>
            <a:endParaRPr lang="en-US" b="0" dirty="0">
              <a:latin typeface="Calibri"/>
              <a:cs typeface="Calibri"/>
            </a:endParaRPr>
          </a:p>
          <a:p>
            <a:pPr marL="514350" indent="-514350">
              <a:buAutoNum type="arabicPeriod" startAt="2"/>
            </a:pPr>
            <a:r>
              <a:rPr lang="en-US" b="0" u="sng" dirty="0" smtClean="0">
                <a:latin typeface="Calibri"/>
                <a:cs typeface="Calibri"/>
              </a:rPr>
              <a:t>mask radius:</a:t>
            </a:r>
          </a:p>
          <a:p>
            <a:r>
              <a:rPr lang="en-US" b="0" dirty="0">
                <a:latin typeface="Calibri"/>
                <a:cs typeface="Calibri"/>
              </a:rPr>
              <a:t> </a:t>
            </a:r>
            <a:r>
              <a:rPr lang="en-US" b="0" dirty="0" smtClean="0">
                <a:latin typeface="Calibri"/>
                <a:cs typeface="Calibri"/>
              </a:rPr>
              <a:t>        * option 1: source coordinates are known</a:t>
            </a:r>
          </a:p>
          <a:p>
            <a:r>
              <a:rPr lang="en-US" b="0" dirty="0">
                <a:latin typeface="Calibri"/>
                <a:cs typeface="Calibri"/>
              </a:rPr>
              <a:t> </a:t>
            </a:r>
            <a:r>
              <a:rPr lang="en-US" b="0" dirty="0" smtClean="0">
                <a:latin typeface="Calibri"/>
                <a:cs typeface="Calibri"/>
              </a:rPr>
              <a:t>        * option 2: input source catalog</a:t>
            </a:r>
          </a:p>
          <a:p>
            <a:r>
              <a:rPr lang="en-US" b="0" dirty="0">
                <a:latin typeface="Calibri"/>
                <a:cs typeface="Calibri"/>
              </a:rPr>
              <a:t> </a:t>
            </a:r>
            <a:r>
              <a:rPr lang="en-US" b="0" dirty="0" smtClean="0">
                <a:latin typeface="Calibri"/>
                <a:cs typeface="Calibri"/>
              </a:rPr>
              <a:t>        * option 3: blind masking </a:t>
            </a:r>
            <a:endParaRPr lang="en-US" b="0" dirty="0">
              <a:latin typeface="Calibri"/>
              <a:cs typeface="Calibri"/>
            </a:endParaRPr>
          </a:p>
          <a:p>
            <a:endParaRPr lang="en-US" b="0" dirty="0" smtClean="0">
              <a:latin typeface="Calibri"/>
              <a:cs typeface="Calibri"/>
            </a:endParaRPr>
          </a:p>
          <a:p>
            <a:pPr marL="514350" indent="-514350">
              <a:buAutoNum type="arabicPeriod" startAt="3"/>
            </a:pPr>
            <a:r>
              <a:rPr lang="en-US" b="0" u="sng" dirty="0" smtClean="0">
                <a:latin typeface="Calibri"/>
                <a:cs typeface="Calibri"/>
              </a:rPr>
              <a:t>deglitching</a:t>
            </a:r>
            <a:endParaRPr lang="en-US" b="0" dirty="0">
              <a:latin typeface="Calibri"/>
              <a:cs typeface="Calibri"/>
            </a:endParaRPr>
          </a:p>
          <a:p>
            <a:r>
              <a:rPr lang="en-US" b="0" dirty="0">
                <a:latin typeface="Calibri"/>
                <a:cs typeface="Calibri"/>
              </a:rPr>
              <a:t> </a:t>
            </a:r>
            <a:r>
              <a:rPr lang="en-US" b="0" dirty="0" smtClean="0">
                <a:latin typeface="Calibri"/>
                <a:cs typeface="Calibri"/>
              </a:rPr>
              <a:t>        </a:t>
            </a:r>
            <a:r>
              <a:rPr lang="en-US" b="0" dirty="0">
                <a:latin typeface="Calibri"/>
                <a:cs typeface="Calibri"/>
              </a:rPr>
              <a:t>*</a:t>
            </a:r>
            <a:r>
              <a:rPr lang="en-US" b="0" dirty="0" smtClean="0">
                <a:latin typeface="Calibri"/>
                <a:cs typeface="Calibri"/>
              </a:rPr>
              <a:t> 2</a:t>
            </a:r>
            <a:r>
              <a:rPr lang="en-US" b="0" baseline="30000" dirty="0" smtClean="0">
                <a:latin typeface="Calibri"/>
                <a:cs typeface="Calibri"/>
              </a:rPr>
              <a:t>nd</a:t>
            </a:r>
            <a:r>
              <a:rPr lang="en-US" b="0" dirty="0" smtClean="0">
                <a:latin typeface="Calibri"/>
                <a:cs typeface="Calibri"/>
              </a:rPr>
              <a:t> level deglitching (</a:t>
            </a:r>
            <a:r>
              <a:rPr lang="en-US" b="0" dirty="0" smtClean="0">
                <a:latin typeface="Calibri"/>
                <a:cs typeface="Calibri"/>
                <a:sym typeface="Wingdings"/>
              </a:rPr>
              <a:t> exploits spatial redundancy, good for bright sources )</a:t>
            </a:r>
          </a:p>
          <a:p>
            <a:r>
              <a:rPr lang="en-US" b="0" dirty="0">
                <a:latin typeface="Calibri"/>
                <a:cs typeface="Calibri"/>
                <a:sym typeface="Wingdings"/>
              </a:rPr>
              <a:t> </a:t>
            </a:r>
            <a:r>
              <a:rPr lang="en-US" b="0" dirty="0" smtClean="0">
                <a:latin typeface="Calibri"/>
                <a:cs typeface="Calibri"/>
                <a:sym typeface="Wingdings"/>
              </a:rPr>
              <a:t>        * MMT deglitching ( works in the timelines, good for faint sources) </a:t>
            </a:r>
            <a:endParaRPr lang="en-US" b="0" dirty="0" smtClean="0">
              <a:latin typeface="Calibri"/>
              <a:cs typeface="Calibri"/>
            </a:endParaRPr>
          </a:p>
        </p:txBody>
      </p:sp>
      <p:sp>
        <p:nvSpPr>
          <p:cNvPr id="7" name="TextBox 6"/>
          <p:cNvSpPr txBox="1"/>
          <p:nvPr/>
        </p:nvSpPr>
        <p:spPr>
          <a:xfrm>
            <a:off x="462045" y="705489"/>
            <a:ext cx="8159003" cy="584776"/>
          </a:xfrm>
          <a:prstGeom prst="rect">
            <a:avLst/>
          </a:prstGeom>
          <a:noFill/>
        </p:spPr>
        <p:txBody>
          <a:bodyPr wrap="square" rtlCol="0">
            <a:spAutoFit/>
          </a:bodyPr>
          <a:lstStyle/>
          <a:p>
            <a:pPr algn="ctr"/>
            <a:r>
              <a:rPr lang="en-US" sz="3200" b="0" dirty="0" smtClean="0">
                <a:solidFill>
                  <a:srgbClr val="0000FF"/>
                </a:solidFill>
                <a:latin typeface="Calibri"/>
                <a:cs typeface="Calibri"/>
              </a:rPr>
              <a:t>What to tweak in the script…</a:t>
            </a:r>
            <a:endParaRPr lang="en-US" sz="3200" b="0" dirty="0">
              <a:solidFill>
                <a:srgbClr val="0000FF"/>
              </a:solidFill>
              <a:latin typeface="Calibri"/>
              <a:cs typeface="Calibri"/>
            </a:endParaRPr>
          </a:p>
        </p:txBody>
      </p:sp>
    </p:spTree>
    <p:extLst>
      <p:ext uri="{BB962C8B-B14F-4D97-AF65-F5344CB8AC3E}">
        <p14:creationId xmlns:p14="http://schemas.microsoft.com/office/powerpoint/2010/main" val="37885884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11</a:t>
            </a:fld>
            <a:endParaRPr lang="en-US"/>
          </a:p>
        </p:txBody>
      </p:sp>
      <p:sp>
        <p:nvSpPr>
          <p:cNvPr id="6" name="TextBox 5"/>
          <p:cNvSpPr txBox="1"/>
          <p:nvPr/>
        </p:nvSpPr>
        <p:spPr>
          <a:xfrm>
            <a:off x="541326" y="999420"/>
            <a:ext cx="8400977" cy="1200328"/>
          </a:xfrm>
          <a:prstGeom prst="rect">
            <a:avLst/>
          </a:prstGeom>
          <a:noFill/>
        </p:spPr>
        <p:txBody>
          <a:bodyPr wrap="square" rtlCol="0">
            <a:spAutoFit/>
          </a:bodyPr>
          <a:lstStyle/>
          <a:p>
            <a:r>
              <a:rPr lang="en-US" sz="2400" b="0" dirty="0" smtClean="0"/>
              <a:t>In the following slides, we are going to talk about mappers which preserve extended emission: </a:t>
            </a:r>
            <a:r>
              <a:rPr lang="en-US" sz="2400" b="0" dirty="0" err="1" smtClean="0"/>
              <a:t>MADmap</a:t>
            </a:r>
            <a:r>
              <a:rPr lang="en-US" sz="2400" b="0" dirty="0" smtClean="0"/>
              <a:t>, </a:t>
            </a:r>
            <a:r>
              <a:rPr lang="en-US" sz="2400" b="0" dirty="0" err="1" smtClean="0"/>
              <a:t>Jscanam</a:t>
            </a:r>
            <a:r>
              <a:rPr lang="en-US" sz="2400" b="0" dirty="0" smtClean="0"/>
              <a:t>/</a:t>
            </a:r>
            <a:r>
              <a:rPr lang="en-US" sz="2400" b="0" dirty="0" err="1" smtClean="0"/>
              <a:t>Scanamorphos</a:t>
            </a:r>
            <a:r>
              <a:rPr lang="en-US" sz="2400" b="0" dirty="0" smtClean="0"/>
              <a:t> and </a:t>
            </a:r>
            <a:r>
              <a:rPr lang="en-US" sz="2400" b="0" dirty="0" err="1" smtClean="0"/>
              <a:t>Unimap</a:t>
            </a:r>
            <a:r>
              <a:rPr lang="en-US" sz="2400" b="0" dirty="0" smtClean="0"/>
              <a:t>:  </a:t>
            </a:r>
            <a:endParaRPr lang="en-US" sz="2400" b="0" dirty="0"/>
          </a:p>
        </p:txBody>
      </p:sp>
      <p:sp>
        <p:nvSpPr>
          <p:cNvPr id="7" name="TextBox 6"/>
          <p:cNvSpPr txBox="1"/>
          <p:nvPr/>
        </p:nvSpPr>
        <p:spPr>
          <a:xfrm>
            <a:off x="707890" y="2498550"/>
            <a:ext cx="7880470" cy="3416320"/>
          </a:xfrm>
          <a:prstGeom prst="rect">
            <a:avLst/>
          </a:prstGeom>
          <a:noFill/>
        </p:spPr>
        <p:txBody>
          <a:bodyPr wrap="square" rtlCol="0">
            <a:spAutoFit/>
          </a:bodyPr>
          <a:lstStyle/>
          <a:p>
            <a:pPr marL="342900" indent="-342900">
              <a:buFont typeface="Wingdings" charset="2"/>
              <a:buChar char="Ø"/>
            </a:pPr>
            <a:r>
              <a:rPr lang="en-US" sz="1800" b="0" dirty="0" smtClean="0"/>
              <a:t> </a:t>
            </a:r>
            <a:r>
              <a:rPr lang="en-US" sz="1800" b="0" dirty="0" err="1" smtClean="0"/>
              <a:t>MADmap</a:t>
            </a:r>
            <a:r>
              <a:rPr lang="en-US" sz="1800" b="0" dirty="0" smtClean="0"/>
              <a:t> and </a:t>
            </a:r>
            <a:r>
              <a:rPr lang="en-US" sz="1800" b="0" dirty="0" err="1" smtClean="0"/>
              <a:t>Unimap</a:t>
            </a:r>
            <a:r>
              <a:rPr lang="en-US" sz="1800" b="0" dirty="0" smtClean="0"/>
              <a:t> are both based on GLS (Generalized Least Square) algorithms, i.e. they are designed to solve the equation:</a:t>
            </a:r>
          </a:p>
          <a:p>
            <a:endParaRPr lang="en-US" sz="1800" b="0" dirty="0"/>
          </a:p>
          <a:p>
            <a:r>
              <a:rPr lang="en-US" sz="1800" b="0" dirty="0" smtClean="0"/>
              <a:t>         </a:t>
            </a:r>
          </a:p>
          <a:p>
            <a:pPr marL="342900" indent="-342900">
              <a:buFont typeface="Wingdings" charset="2"/>
              <a:buChar char="Ø"/>
            </a:pPr>
            <a:endParaRPr lang="en-US" sz="1800" b="0" dirty="0"/>
          </a:p>
          <a:p>
            <a:pPr marL="342900" indent="-342900">
              <a:buFont typeface="Wingdings" charset="2"/>
              <a:buChar char="Ø"/>
            </a:pPr>
            <a:endParaRPr lang="en-US" sz="1800" b="0" dirty="0" smtClean="0"/>
          </a:p>
          <a:p>
            <a:pPr marL="342900" indent="-342900">
              <a:buFont typeface="Wingdings" charset="2"/>
              <a:buChar char="Ø"/>
            </a:pPr>
            <a:endParaRPr lang="en-US" sz="1800" b="0" dirty="0"/>
          </a:p>
          <a:p>
            <a:pPr marL="342900" indent="-342900">
              <a:buFont typeface="Wingdings" charset="2"/>
              <a:buChar char="Ø"/>
            </a:pPr>
            <a:endParaRPr lang="en-US" sz="1800" b="0" dirty="0" smtClean="0"/>
          </a:p>
          <a:p>
            <a:pPr marL="342900" indent="-342900">
              <a:buFont typeface="Wingdings" charset="2"/>
              <a:buChar char="Ø"/>
            </a:pPr>
            <a:r>
              <a:rPr lang="en-US" sz="1800" b="0" dirty="0"/>
              <a:t> </a:t>
            </a:r>
            <a:r>
              <a:rPr lang="en-US" sz="1800" b="0" dirty="0" err="1" smtClean="0"/>
              <a:t>Jscanam</a:t>
            </a:r>
            <a:r>
              <a:rPr lang="en-US" sz="1800" b="0" dirty="0" smtClean="0"/>
              <a:t>/</a:t>
            </a:r>
            <a:r>
              <a:rPr lang="en-US" sz="1800" b="0" dirty="0" err="1" smtClean="0"/>
              <a:t>Scanamorphos</a:t>
            </a:r>
            <a:r>
              <a:rPr lang="en-US" sz="1800" b="0" dirty="0"/>
              <a:t> </a:t>
            </a:r>
            <a:r>
              <a:rPr lang="en-US" sz="1800" b="0" dirty="0" smtClean="0"/>
              <a:t>(</a:t>
            </a:r>
            <a:r>
              <a:rPr lang="en-US" sz="1800" b="0" dirty="0" smtClean="0">
                <a:sym typeface="Wingdings"/>
              </a:rPr>
              <a:t> </a:t>
            </a:r>
            <a:r>
              <a:rPr lang="en-US" sz="1800" b="0" dirty="0" err="1" smtClean="0">
                <a:sym typeface="Wingdings"/>
              </a:rPr>
              <a:t>Jscanam</a:t>
            </a:r>
            <a:r>
              <a:rPr lang="en-US" sz="1800" b="0" dirty="0" smtClean="0">
                <a:sym typeface="Wingdings"/>
              </a:rPr>
              <a:t> is the HIPE version of IDL </a:t>
            </a:r>
            <a:r>
              <a:rPr lang="en-US" sz="1800" b="0" dirty="0" err="1" smtClean="0">
                <a:sym typeface="Wingdings"/>
              </a:rPr>
              <a:t>Scanamorphos</a:t>
            </a:r>
            <a:r>
              <a:rPr lang="en-US" sz="1800" b="0" dirty="0" smtClean="0">
                <a:sym typeface="Wingdings"/>
              </a:rPr>
              <a:t>) are “</a:t>
            </a:r>
            <a:r>
              <a:rPr lang="en-US" sz="1800" b="0" dirty="0" err="1" smtClean="0">
                <a:sym typeface="Wingdings"/>
              </a:rPr>
              <a:t>destripers</a:t>
            </a:r>
            <a:r>
              <a:rPr lang="en-US" sz="1800" b="0" dirty="0" smtClean="0">
                <a:sym typeface="Wingdings"/>
              </a:rPr>
              <a:t>”: they exploit the redundancy built in a typical observation, i.e. the fact that each portion of the sky is sampled multiple times by multiple bolometers</a:t>
            </a:r>
            <a:endParaRPr lang="en-US" sz="1800" b="0" dirty="0"/>
          </a:p>
        </p:txBody>
      </p:sp>
      <p:pic>
        <p:nvPicPr>
          <p:cNvPr id="8" name="Picture 7"/>
          <p:cNvPicPr>
            <a:picLocks noChangeAspect="1"/>
          </p:cNvPicPr>
          <p:nvPr/>
        </p:nvPicPr>
        <p:blipFill>
          <a:blip r:embed="rId2"/>
          <a:stretch>
            <a:fillRect/>
          </a:stretch>
        </p:blipFill>
        <p:spPr>
          <a:xfrm>
            <a:off x="2603156" y="3256913"/>
            <a:ext cx="3692110" cy="1370073"/>
          </a:xfrm>
          <a:prstGeom prst="rect">
            <a:avLst/>
          </a:prstGeom>
        </p:spPr>
      </p:pic>
    </p:spTree>
    <p:extLst>
      <p:ext uri="{BB962C8B-B14F-4D97-AF65-F5344CB8AC3E}">
        <p14:creationId xmlns:p14="http://schemas.microsoft.com/office/powerpoint/2010/main" val="10862794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982419" y="2040989"/>
            <a:ext cx="2593401" cy="2743200"/>
          </a:xfrm>
          <a:prstGeom prst="rect">
            <a:avLst/>
          </a:prstGeom>
        </p:spPr>
      </p:pic>
      <p:sp>
        <p:nvSpPr>
          <p:cNvPr id="4" name="Slide Number Placeholder 3"/>
          <p:cNvSpPr>
            <a:spLocks noGrp="1"/>
          </p:cNvSpPr>
          <p:nvPr>
            <p:ph type="sldNum" sz="quarter" idx="4"/>
          </p:nvPr>
        </p:nvSpPr>
        <p:spPr/>
        <p:txBody>
          <a:bodyPr/>
          <a:lstStyle/>
          <a:p>
            <a:fld id="{12E107C5-0316-BC47-8A97-2698313D63EF}" type="slidenum">
              <a:rPr lang="en-US" smtClean="0"/>
              <a:pPr/>
              <a:t>12</a:t>
            </a:fld>
            <a:endParaRPr lang="en-US"/>
          </a:p>
        </p:txBody>
      </p:sp>
      <p:sp>
        <p:nvSpPr>
          <p:cNvPr id="5" name="TextBox 4"/>
          <p:cNvSpPr txBox="1"/>
          <p:nvPr/>
        </p:nvSpPr>
        <p:spPr>
          <a:xfrm>
            <a:off x="216219" y="670438"/>
            <a:ext cx="8927781" cy="1077218"/>
          </a:xfrm>
          <a:prstGeom prst="rect">
            <a:avLst/>
          </a:prstGeom>
          <a:noFill/>
        </p:spPr>
        <p:txBody>
          <a:bodyPr wrap="square" rtlCol="0">
            <a:spAutoFit/>
          </a:bodyPr>
          <a:lstStyle/>
          <a:p>
            <a:pPr algn="ctr"/>
            <a:r>
              <a:rPr lang="en-US" sz="3200" b="0" dirty="0" smtClean="0">
                <a:solidFill>
                  <a:srgbClr val="0000FF"/>
                </a:solidFill>
                <a:latin typeface="Calibri"/>
                <a:cs typeface="Calibri"/>
              </a:rPr>
              <a:t>Signs I need to re-process my </a:t>
            </a:r>
            <a:r>
              <a:rPr lang="en-US" sz="3200" b="0" dirty="0" err="1" smtClean="0">
                <a:solidFill>
                  <a:srgbClr val="0000FF"/>
                </a:solidFill>
                <a:latin typeface="Calibri"/>
                <a:cs typeface="Calibri"/>
              </a:rPr>
              <a:t>MADmap</a:t>
            </a:r>
            <a:r>
              <a:rPr lang="en-US" sz="3200" b="0" dirty="0" smtClean="0">
                <a:solidFill>
                  <a:srgbClr val="0000FF"/>
                </a:solidFill>
                <a:latin typeface="Calibri"/>
                <a:cs typeface="Calibri"/>
              </a:rPr>
              <a:t>, </a:t>
            </a:r>
            <a:r>
              <a:rPr lang="en-US" sz="3200" b="0" dirty="0" err="1" smtClean="0">
                <a:solidFill>
                  <a:srgbClr val="0000FF"/>
                </a:solidFill>
                <a:latin typeface="Calibri"/>
                <a:cs typeface="Calibri"/>
              </a:rPr>
              <a:t>Jscanam</a:t>
            </a:r>
            <a:r>
              <a:rPr lang="en-US" sz="3200" b="0" dirty="0" smtClean="0">
                <a:solidFill>
                  <a:srgbClr val="0000FF"/>
                </a:solidFill>
                <a:latin typeface="Calibri"/>
                <a:cs typeface="Calibri"/>
              </a:rPr>
              <a:t>/</a:t>
            </a:r>
            <a:r>
              <a:rPr lang="en-US" sz="3200" b="0" dirty="0" err="1" smtClean="0">
                <a:solidFill>
                  <a:srgbClr val="0000FF"/>
                </a:solidFill>
                <a:latin typeface="Calibri"/>
                <a:cs typeface="Calibri"/>
              </a:rPr>
              <a:t>Scanamorphos</a:t>
            </a:r>
            <a:r>
              <a:rPr lang="en-US" sz="3200" b="0" dirty="0" smtClean="0">
                <a:solidFill>
                  <a:srgbClr val="0000FF"/>
                </a:solidFill>
                <a:latin typeface="Calibri"/>
                <a:cs typeface="Calibri"/>
              </a:rPr>
              <a:t>, </a:t>
            </a:r>
            <a:r>
              <a:rPr lang="en-US" sz="3200" b="0" dirty="0" err="1" smtClean="0">
                <a:solidFill>
                  <a:srgbClr val="0000FF"/>
                </a:solidFill>
                <a:latin typeface="Calibri"/>
                <a:cs typeface="Calibri"/>
              </a:rPr>
              <a:t>Unimap</a:t>
            </a:r>
            <a:r>
              <a:rPr lang="en-US" sz="3200" b="0" dirty="0" smtClean="0">
                <a:solidFill>
                  <a:srgbClr val="0000FF"/>
                </a:solidFill>
                <a:latin typeface="Calibri"/>
                <a:cs typeface="Calibri"/>
              </a:rPr>
              <a:t> map..</a:t>
            </a:r>
            <a:endParaRPr lang="en-US" sz="3200" b="0" dirty="0">
              <a:solidFill>
                <a:srgbClr val="0000FF"/>
              </a:solidFill>
              <a:latin typeface="Calibri"/>
              <a:cs typeface="Calibri"/>
            </a:endParaRPr>
          </a:p>
        </p:txBody>
      </p:sp>
      <p:sp>
        <p:nvSpPr>
          <p:cNvPr id="8" name="TextBox 7"/>
          <p:cNvSpPr txBox="1"/>
          <p:nvPr/>
        </p:nvSpPr>
        <p:spPr>
          <a:xfrm>
            <a:off x="6508448" y="4380315"/>
            <a:ext cx="2344068" cy="1323439"/>
          </a:xfrm>
          <a:prstGeom prst="rect">
            <a:avLst/>
          </a:prstGeom>
          <a:solidFill>
            <a:schemeClr val="accent1"/>
          </a:solidFill>
          <a:ln>
            <a:solidFill>
              <a:srgbClr val="FF0000"/>
            </a:solidFill>
          </a:ln>
        </p:spPr>
        <p:txBody>
          <a:bodyPr wrap="square" rtlCol="0">
            <a:spAutoFit/>
          </a:bodyPr>
          <a:lstStyle/>
          <a:p>
            <a:pPr algn="ctr"/>
            <a:r>
              <a:rPr lang="en-US" b="0" dirty="0" smtClean="0">
                <a:latin typeface="Calibri"/>
                <a:cs typeface="Calibri"/>
              </a:rPr>
              <a:t>Gradient across the map due to inaccurate drift removal</a:t>
            </a:r>
            <a:endParaRPr lang="en-US" b="0" dirty="0">
              <a:latin typeface="Calibri"/>
              <a:cs typeface="Calibri"/>
            </a:endParaRPr>
          </a:p>
        </p:txBody>
      </p:sp>
      <p:pic>
        <p:nvPicPr>
          <p:cNvPr id="14" name="Picture 13"/>
          <p:cNvPicPr>
            <a:picLocks noChangeAspect="1"/>
          </p:cNvPicPr>
          <p:nvPr/>
        </p:nvPicPr>
        <p:blipFill>
          <a:blip r:embed="rId3"/>
          <a:stretch>
            <a:fillRect/>
          </a:stretch>
        </p:blipFill>
        <p:spPr>
          <a:xfrm>
            <a:off x="555821" y="2084920"/>
            <a:ext cx="2630078" cy="2743200"/>
          </a:xfrm>
          <a:prstGeom prst="rect">
            <a:avLst/>
          </a:prstGeom>
        </p:spPr>
      </p:pic>
      <p:sp>
        <p:nvSpPr>
          <p:cNvPr id="17" name="Rectangle 16"/>
          <p:cNvSpPr/>
          <p:nvPr/>
        </p:nvSpPr>
        <p:spPr>
          <a:xfrm>
            <a:off x="7911692" y="3010322"/>
            <a:ext cx="543739" cy="523220"/>
          </a:xfrm>
          <a:prstGeom prst="rect">
            <a:avLst/>
          </a:prstGeom>
        </p:spPr>
        <p:txBody>
          <a:bodyPr wrap="none">
            <a:spAutoFit/>
          </a:bodyPr>
          <a:lstStyle/>
          <a:p>
            <a:r>
              <a:rPr lang="en-US" sz="2800" dirty="0">
                <a:solidFill>
                  <a:srgbClr val="FF0000"/>
                </a:solidFill>
              </a:rPr>
              <a:t>✗</a:t>
            </a:r>
          </a:p>
        </p:txBody>
      </p:sp>
      <p:sp>
        <p:nvSpPr>
          <p:cNvPr id="18" name="Rectangle 17"/>
          <p:cNvSpPr>
            <a:spLocks noChangeAspect="1"/>
          </p:cNvSpPr>
          <p:nvPr/>
        </p:nvSpPr>
        <p:spPr>
          <a:xfrm>
            <a:off x="3508204" y="3083195"/>
            <a:ext cx="543739" cy="523220"/>
          </a:xfrm>
          <a:prstGeom prst="rect">
            <a:avLst/>
          </a:prstGeom>
        </p:spPr>
        <p:txBody>
          <a:bodyPr wrap="none">
            <a:spAutoFit/>
          </a:bodyPr>
          <a:lstStyle/>
          <a:p>
            <a:r>
              <a:rPr lang="en-US" sz="2800" dirty="0">
                <a:solidFill>
                  <a:srgbClr val="FF0000"/>
                </a:solidFill>
              </a:rPr>
              <a:t>✔</a:t>
            </a:r>
          </a:p>
        </p:txBody>
      </p:sp>
    </p:spTree>
    <p:extLst>
      <p:ext uri="{BB962C8B-B14F-4D97-AF65-F5344CB8AC3E}">
        <p14:creationId xmlns:p14="http://schemas.microsoft.com/office/powerpoint/2010/main" val="25005409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13</a:t>
            </a:fld>
            <a:endParaRPr lang="en-US"/>
          </a:p>
        </p:txBody>
      </p:sp>
      <p:sp>
        <p:nvSpPr>
          <p:cNvPr id="5" name="TextBox 4"/>
          <p:cNvSpPr txBox="1"/>
          <p:nvPr/>
        </p:nvSpPr>
        <p:spPr>
          <a:xfrm>
            <a:off x="1081853" y="733779"/>
            <a:ext cx="7140222" cy="1138773"/>
          </a:xfrm>
          <a:prstGeom prst="rect">
            <a:avLst/>
          </a:prstGeom>
          <a:noFill/>
        </p:spPr>
        <p:txBody>
          <a:bodyPr wrap="square" rtlCol="0">
            <a:spAutoFit/>
          </a:bodyPr>
          <a:lstStyle/>
          <a:p>
            <a:pPr algn="ctr"/>
            <a:r>
              <a:rPr lang="en-US" sz="3200" b="0" dirty="0" smtClean="0">
                <a:solidFill>
                  <a:srgbClr val="0000FF"/>
                </a:solidFill>
              </a:rPr>
              <a:t>In HIPE: </a:t>
            </a:r>
          </a:p>
          <a:p>
            <a:pPr algn="ctr"/>
            <a:r>
              <a:rPr lang="en-US" sz="3600" b="0" dirty="0" err="1" smtClean="0">
                <a:solidFill>
                  <a:srgbClr val="0000FF"/>
                </a:solidFill>
              </a:rPr>
              <a:t>MADmap</a:t>
            </a:r>
            <a:r>
              <a:rPr lang="en-US" sz="3600" b="0" dirty="0" smtClean="0">
                <a:solidFill>
                  <a:srgbClr val="0000FF"/>
                </a:solidFill>
              </a:rPr>
              <a:t> </a:t>
            </a:r>
            <a:endParaRPr lang="en-US" sz="3600" b="0" dirty="0">
              <a:solidFill>
                <a:srgbClr val="0000FF"/>
              </a:solidFill>
            </a:endParaRPr>
          </a:p>
        </p:txBody>
      </p:sp>
      <p:sp>
        <p:nvSpPr>
          <p:cNvPr id="6" name="TextBox 5"/>
          <p:cNvSpPr txBox="1"/>
          <p:nvPr/>
        </p:nvSpPr>
        <p:spPr>
          <a:xfrm>
            <a:off x="579023" y="2053881"/>
            <a:ext cx="8269589" cy="4046236"/>
          </a:xfrm>
          <a:prstGeom prst="rect">
            <a:avLst/>
          </a:prstGeom>
          <a:noFill/>
        </p:spPr>
        <p:txBody>
          <a:bodyPr wrap="square" rtlCol="0">
            <a:spAutoFit/>
          </a:bodyPr>
          <a:lstStyle/>
          <a:p>
            <a:pPr marL="342900" indent="-342900">
              <a:buFont typeface="Wingdings" charset="2"/>
              <a:buChar char="Ø"/>
            </a:pPr>
            <a:r>
              <a:rPr lang="en-US" b="0" dirty="0" smtClean="0"/>
              <a:t>Originally, </a:t>
            </a:r>
            <a:r>
              <a:rPr lang="en-US" b="0" dirty="0" err="1" smtClean="0"/>
              <a:t>MADmap</a:t>
            </a:r>
            <a:r>
              <a:rPr lang="en-US" b="0" dirty="0" smtClean="0"/>
              <a:t> was written by the Berkeley CMB group: </a:t>
            </a:r>
          </a:p>
          <a:p>
            <a:pPr>
              <a:lnSpc>
                <a:spcPct val="120000"/>
              </a:lnSpc>
            </a:pPr>
            <a:r>
              <a:rPr lang="en-US" dirty="0" smtClean="0"/>
              <a:t>        </a:t>
            </a:r>
            <a:r>
              <a:rPr lang="en-US" sz="1800" b="0" dirty="0" smtClean="0">
                <a:solidFill>
                  <a:srgbClr val="0000FF"/>
                </a:solidFill>
              </a:rPr>
              <a:t>http:</a:t>
            </a:r>
            <a:r>
              <a:rPr lang="en-US" sz="1800" b="0" dirty="0">
                <a:solidFill>
                  <a:srgbClr val="0000FF"/>
                </a:solidFill>
              </a:rPr>
              <a:t>//</a:t>
            </a:r>
            <a:r>
              <a:rPr lang="en-US" sz="1800" b="0" dirty="0" err="1">
                <a:solidFill>
                  <a:srgbClr val="0000FF"/>
                </a:solidFill>
              </a:rPr>
              <a:t>newscenter.lbl.gov</a:t>
            </a:r>
            <a:r>
              <a:rPr lang="en-US" sz="1800" b="0" dirty="0">
                <a:solidFill>
                  <a:srgbClr val="0000FF"/>
                </a:solidFill>
              </a:rPr>
              <a:t>/feature-.‐stories/2010/02/03/</a:t>
            </a:r>
            <a:r>
              <a:rPr lang="en-US" sz="1800" b="0" dirty="0" err="1">
                <a:solidFill>
                  <a:srgbClr val="0000FF"/>
                </a:solidFill>
              </a:rPr>
              <a:t>madmap</a:t>
            </a:r>
            <a:r>
              <a:rPr lang="en-US" sz="1800" b="0" dirty="0" smtClean="0">
                <a:solidFill>
                  <a:srgbClr val="0000FF"/>
                </a:solidFill>
              </a:rPr>
              <a:t>/</a:t>
            </a:r>
          </a:p>
          <a:p>
            <a:pPr>
              <a:lnSpc>
                <a:spcPct val="120000"/>
              </a:lnSpc>
            </a:pPr>
            <a:endParaRPr lang="en-US" sz="1800" b="0" dirty="0" smtClean="0">
              <a:solidFill>
                <a:srgbClr val="0000FF"/>
              </a:solidFill>
            </a:endParaRPr>
          </a:p>
          <a:p>
            <a:pPr marL="342900" indent="-342900">
              <a:lnSpc>
                <a:spcPct val="120000"/>
              </a:lnSpc>
              <a:buFont typeface="Wingdings" charset="2"/>
              <a:buChar char="Ø"/>
            </a:pPr>
            <a:r>
              <a:rPr lang="en-US" b="0" dirty="0" err="1" smtClean="0"/>
              <a:t>MADmap</a:t>
            </a:r>
            <a:r>
              <a:rPr lang="en-US" b="0" dirty="0" smtClean="0"/>
              <a:t> was ported to Java for use in HIPE </a:t>
            </a:r>
          </a:p>
          <a:p>
            <a:pPr marL="342900" indent="-342900">
              <a:lnSpc>
                <a:spcPct val="120000"/>
              </a:lnSpc>
              <a:buFont typeface="Wingdings" charset="2"/>
              <a:buChar char="Ø"/>
            </a:pPr>
            <a:endParaRPr lang="en-US" b="0" dirty="0"/>
          </a:p>
          <a:p>
            <a:pPr marL="342900" indent="-342900">
              <a:lnSpc>
                <a:spcPct val="120000"/>
              </a:lnSpc>
              <a:buFont typeface="Wingdings" charset="2"/>
              <a:buChar char="Ø"/>
            </a:pPr>
            <a:r>
              <a:rPr lang="en-US" b="0" dirty="0" smtClean="0"/>
              <a:t> What we call now </a:t>
            </a:r>
            <a:r>
              <a:rPr lang="en-US" b="0" dirty="0" err="1" smtClean="0"/>
              <a:t>MADmap</a:t>
            </a:r>
            <a:r>
              <a:rPr lang="en-US" b="0" dirty="0" smtClean="0"/>
              <a:t> in the Herschel world has significantly drifted apart from its CMB counterpart </a:t>
            </a:r>
            <a:r>
              <a:rPr lang="en-US" b="0" dirty="0" smtClean="0">
                <a:sym typeface="Wingdings"/>
              </a:rPr>
              <a:t> significant addition in PACS to correct for spatially correlated noise (i.e. bolometers drift) </a:t>
            </a:r>
          </a:p>
          <a:p>
            <a:pPr marL="342900" indent="-342900">
              <a:lnSpc>
                <a:spcPct val="120000"/>
              </a:lnSpc>
              <a:buFont typeface="Wingdings" charset="2"/>
              <a:buChar char="Ø"/>
            </a:pPr>
            <a:endParaRPr lang="en-US" b="0" dirty="0">
              <a:sym typeface="Wingdings"/>
            </a:endParaRPr>
          </a:p>
          <a:p>
            <a:pPr marL="342900" indent="-342900">
              <a:lnSpc>
                <a:spcPct val="120000"/>
              </a:lnSpc>
              <a:buFont typeface="Wingdings" charset="2"/>
              <a:buChar char="Ø"/>
            </a:pPr>
            <a:r>
              <a:rPr lang="en-US" b="0" dirty="0" smtClean="0">
                <a:sym typeface="Wingdings"/>
              </a:rPr>
              <a:t> Most interactive re-processing in </a:t>
            </a:r>
            <a:r>
              <a:rPr lang="en-US" b="0" dirty="0" err="1" smtClean="0">
                <a:sym typeface="Wingdings"/>
              </a:rPr>
              <a:t>MADmap</a:t>
            </a:r>
            <a:r>
              <a:rPr lang="en-US" b="0" dirty="0" smtClean="0">
                <a:sym typeface="Wingdings"/>
              </a:rPr>
              <a:t> deals with this drift correction ( </a:t>
            </a:r>
            <a:r>
              <a:rPr lang="en-US" b="0" i="1" dirty="0" smtClean="0">
                <a:sym typeface="Wingdings"/>
              </a:rPr>
              <a:t>pre-processing</a:t>
            </a:r>
            <a:r>
              <a:rPr lang="en-US" b="0" dirty="0" smtClean="0">
                <a:sym typeface="Wingdings"/>
              </a:rPr>
              <a:t>) </a:t>
            </a:r>
            <a:endParaRPr lang="en-US" b="0" dirty="0"/>
          </a:p>
        </p:txBody>
      </p:sp>
    </p:spTree>
    <p:extLst>
      <p:ext uri="{BB962C8B-B14F-4D97-AF65-F5344CB8AC3E}">
        <p14:creationId xmlns:p14="http://schemas.microsoft.com/office/powerpoint/2010/main" val="29497367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14</a:t>
            </a:fld>
            <a:endParaRPr lang="en-US"/>
          </a:p>
        </p:txBody>
      </p:sp>
      <p:sp>
        <p:nvSpPr>
          <p:cNvPr id="5" name="TextBox 4"/>
          <p:cNvSpPr txBox="1"/>
          <p:nvPr/>
        </p:nvSpPr>
        <p:spPr>
          <a:xfrm>
            <a:off x="884073" y="2072663"/>
            <a:ext cx="7536936" cy="2246769"/>
          </a:xfrm>
          <a:prstGeom prst="rect">
            <a:avLst/>
          </a:prstGeom>
          <a:solidFill>
            <a:schemeClr val="accent1"/>
          </a:solidFill>
          <a:ln>
            <a:solidFill>
              <a:srgbClr val="FF0000"/>
            </a:solidFill>
          </a:ln>
        </p:spPr>
        <p:txBody>
          <a:bodyPr wrap="square" rtlCol="0">
            <a:spAutoFit/>
          </a:bodyPr>
          <a:lstStyle/>
          <a:p>
            <a:pPr algn="ctr"/>
            <a:r>
              <a:rPr lang="en-US" sz="2800" dirty="0" smtClean="0"/>
              <a:t>NOTE: </a:t>
            </a:r>
            <a:r>
              <a:rPr lang="en-US" sz="2800" b="0" dirty="0" err="1" smtClean="0"/>
              <a:t>MADmap</a:t>
            </a:r>
            <a:r>
              <a:rPr lang="en-US" sz="2800" b="0" dirty="0" smtClean="0"/>
              <a:t> has greatly improved in HIPE 12.1. </a:t>
            </a:r>
            <a:r>
              <a:rPr lang="en-US" sz="2800" b="0" dirty="0"/>
              <a:t>I</a:t>
            </a:r>
            <a:r>
              <a:rPr lang="en-US" sz="2800" b="0" dirty="0" smtClean="0"/>
              <a:t>t uses a complete different  approach for correcting for bolometers “drift”. Its performance now matches that of </a:t>
            </a:r>
            <a:r>
              <a:rPr lang="en-US" sz="2800" b="0" dirty="0" err="1" smtClean="0"/>
              <a:t>Jscanam</a:t>
            </a:r>
            <a:r>
              <a:rPr lang="en-US" sz="2800" b="0" dirty="0" smtClean="0"/>
              <a:t>/</a:t>
            </a:r>
            <a:r>
              <a:rPr lang="en-US" sz="2800" b="0" dirty="0" err="1" smtClean="0"/>
              <a:t>Scanamorphos</a:t>
            </a:r>
            <a:r>
              <a:rPr lang="en-US" sz="2800" b="0" dirty="0" smtClean="0"/>
              <a:t> and </a:t>
            </a:r>
            <a:r>
              <a:rPr lang="en-US" sz="2800" b="0" dirty="0" err="1" smtClean="0"/>
              <a:t>Unimap</a:t>
            </a:r>
            <a:r>
              <a:rPr lang="en-US" sz="2800" b="0" dirty="0" smtClean="0"/>
              <a:t>! </a:t>
            </a:r>
            <a:endParaRPr lang="en-US" sz="2800" dirty="0"/>
          </a:p>
        </p:txBody>
      </p:sp>
    </p:spTree>
    <p:extLst>
      <p:ext uri="{BB962C8B-B14F-4D97-AF65-F5344CB8AC3E}">
        <p14:creationId xmlns:p14="http://schemas.microsoft.com/office/powerpoint/2010/main" val="27674993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15</a:t>
            </a:fld>
            <a:endParaRPr lang="en-US"/>
          </a:p>
        </p:txBody>
      </p:sp>
      <p:pic>
        <p:nvPicPr>
          <p:cNvPr id="5" name="Picture 4"/>
          <p:cNvPicPr>
            <a:picLocks noChangeAspect="1"/>
          </p:cNvPicPr>
          <p:nvPr/>
        </p:nvPicPr>
        <p:blipFill>
          <a:blip r:embed="rId2"/>
          <a:stretch>
            <a:fillRect/>
          </a:stretch>
        </p:blipFill>
        <p:spPr>
          <a:xfrm>
            <a:off x="2146299" y="1079500"/>
            <a:ext cx="4920155" cy="4572000"/>
          </a:xfrm>
          <a:prstGeom prst="rect">
            <a:avLst/>
          </a:prstGeom>
        </p:spPr>
      </p:pic>
    </p:spTree>
    <p:extLst>
      <p:ext uri="{BB962C8B-B14F-4D97-AF65-F5344CB8AC3E}">
        <p14:creationId xmlns:p14="http://schemas.microsoft.com/office/powerpoint/2010/main" val="3175855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16</a:t>
            </a:fld>
            <a:endParaRPr lang="en-US"/>
          </a:p>
        </p:txBody>
      </p:sp>
      <p:sp>
        <p:nvSpPr>
          <p:cNvPr id="6" name="TextBox 5"/>
          <p:cNvSpPr txBox="1"/>
          <p:nvPr/>
        </p:nvSpPr>
        <p:spPr>
          <a:xfrm>
            <a:off x="1513417" y="772584"/>
            <a:ext cx="5535083" cy="646331"/>
          </a:xfrm>
          <a:prstGeom prst="rect">
            <a:avLst/>
          </a:prstGeom>
          <a:noFill/>
        </p:spPr>
        <p:txBody>
          <a:bodyPr wrap="square" rtlCol="0">
            <a:spAutoFit/>
          </a:bodyPr>
          <a:lstStyle/>
          <a:p>
            <a:pPr algn="ctr"/>
            <a:r>
              <a:rPr lang="en-US" sz="3600" b="0" dirty="0" smtClean="0">
                <a:solidFill>
                  <a:srgbClr val="0000FF"/>
                </a:solidFill>
              </a:rPr>
              <a:t>Workflow: more in detail ..</a:t>
            </a:r>
            <a:endParaRPr lang="en-US" sz="3600" b="0" dirty="0">
              <a:solidFill>
                <a:srgbClr val="0000FF"/>
              </a:solidFill>
            </a:endParaRPr>
          </a:p>
        </p:txBody>
      </p:sp>
      <p:sp>
        <p:nvSpPr>
          <p:cNvPr id="7" name="TextBox 6"/>
          <p:cNvSpPr txBox="1"/>
          <p:nvPr/>
        </p:nvSpPr>
        <p:spPr>
          <a:xfrm>
            <a:off x="4802888" y="1492260"/>
            <a:ext cx="349250" cy="2862322"/>
          </a:xfrm>
          <a:prstGeom prst="rect">
            <a:avLst/>
          </a:prstGeom>
          <a:noFill/>
        </p:spPr>
        <p:txBody>
          <a:bodyPr wrap="square" rtlCol="0">
            <a:spAutoFit/>
          </a:bodyPr>
          <a:lstStyle/>
          <a:p>
            <a:r>
              <a:rPr lang="en-US" sz="18000" b="0" dirty="0"/>
              <a:t>}</a:t>
            </a:r>
          </a:p>
        </p:txBody>
      </p:sp>
      <p:sp>
        <p:nvSpPr>
          <p:cNvPr id="8" name="TextBox 7"/>
          <p:cNvSpPr txBox="1"/>
          <p:nvPr/>
        </p:nvSpPr>
        <p:spPr>
          <a:xfrm>
            <a:off x="5882432" y="2792070"/>
            <a:ext cx="2762250" cy="523220"/>
          </a:xfrm>
          <a:prstGeom prst="rect">
            <a:avLst/>
          </a:prstGeom>
          <a:noFill/>
        </p:spPr>
        <p:txBody>
          <a:bodyPr wrap="square" rtlCol="0">
            <a:spAutoFit/>
          </a:bodyPr>
          <a:lstStyle/>
          <a:p>
            <a:r>
              <a:rPr lang="en-US" sz="2800" b="0" dirty="0">
                <a:solidFill>
                  <a:srgbClr val="FF0000"/>
                </a:solidFill>
              </a:rPr>
              <a:t>p</a:t>
            </a:r>
            <a:r>
              <a:rPr lang="en-US" sz="2800" b="0" dirty="0" smtClean="0">
                <a:solidFill>
                  <a:srgbClr val="FF0000"/>
                </a:solidFill>
              </a:rPr>
              <a:t>re-processing</a:t>
            </a:r>
            <a:endParaRPr lang="en-US" sz="2800" b="0" dirty="0">
              <a:solidFill>
                <a:srgbClr val="FF0000"/>
              </a:solidFill>
            </a:endParaRPr>
          </a:p>
        </p:txBody>
      </p:sp>
      <p:sp>
        <p:nvSpPr>
          <p:cNvPr id="9" name="TextBox 8"/>
          <p:cNvSpPr txBox="1"/>
          <p:nvPr/>
        </p:nvSpPr>
        <p:spPr>
          <a:xfrm>
            <a:off x="4671120" y="4981919"/>
            <a:ext cx="497416" cy="1015663"/>
          </a:xfrm>
          <a:prstGeom prst="rect">
            <a:avLst/>
          </a:prstGeom>
          <a:noFill/>
        </p:spPr>
        <p:txBody>
          <a:bodyPr wrap="square" rtlCol="0">
            <a:spAutoFit/>
          </a:bodyPr>
          <a:lstStyle/>
          <a:p>
            <a:r>
              <a:rPr lang="en-US" sz="6000" b="0" dirty="0" smtClean="0"/>
              <a:t>}</a:t>
            </a:r>
            <a:endParaRPr lang="en-US" sz="6000" b="0" dirty="0"/>
          </a:p>
        </p:txBody>
      </p:sp>
      <p:sp>
        <p:nvSpPr>
          <p:cNvPr id="10" name="TextBox 9"/>
          <p:cNvSpPr txBox="1"/>
          <p:nvPr/>
        </p:nvSpPr>
        <p:spPr>
          <a:xfrm>
            <a:off x="5168528" y="5206084"/>
            <a:ext cx="3746500" cy="707886"/>
          </a:xfrm>
          <a:prstGeom prst="rect">
            <a:avLst/>
          </a:prstGeom>
          <a:noFill/>
        </p:spPr>
        <p:txBody>
          <a:bodyPr wrap="square" rtlCol="0">
            <a:spAutoFit/>
          </a:bodyPr>
          <a:lstStyle/>
          <a:p>
            <a:pPr algn="ctr"/>
            <a:r>
              <a:rPr lang="en-US" b="0" dirty="0" smtClean="0">
                <a:solidFill>
                  <a:srgbClr val="FF0000"/>
                </a:solidFill>
              </a:rPr>
              <a:t>GLS </a:t>
            </a:r>
            <a:r>
              <a:rPr lang="en-US" b="0" dirty="0" smtClean="0">
                <a:solidFill>
                  <a:srgbClr val="FF0000"/>
                </a:solidFill>
                <a:sym typeface="Wingdings"/>
              </a:rPr>
              <a:t> </a:t>
            </a:r>
            <a:endParaRPr lang="en-US" b="0" dirty="0" smtClean="0">
              <a:solidFill>
                <a:srgbClr val="FF0000"/>
              </a:solidFill>
            </a:endParaRPr>
          </a:p>
          <a:p>
            <a:pPr algn="ctr"/>
            <a:r>
              <a:rPr lang="en-US" b="0" dirty="0" smtClean="0">
                <a:solidFill>
                  <a:srgbClr val="FF0000"/>
                </a:solidFill>
              </a:rPr>
              <a:t>actual call to </a:t>
            </a:r>
            <a:r>
              <a:rPr lang="en-US" b="0" dirty="0" err="1" smtClean="0">
                <a:solidFill>
                  <a:srgbClr val="FF0000"/>
                </a:solidFill>
              </a:rPr>
              <a:t>madmap</a:t>
            </a:r>
            <a:r>
              <a:rPr lang="en-US" b="0" dirty="0" smtClean="0">
                <a:solidFill>
                  <a:srgbClr val="FF0000"/>
                </a:solidFill>
              </a:rPr>
              <a:t> task</a:t>
            </a:r>
            <a:endParaRPr lang="en-US" b="0" dirty="0">
              <a:solidFill>
                <a:srgbClr val="FF0000"/>
              </a:solidFill>
            </a:endParaRPr>
          </a:p>
        </p:txBody>
      </p:sp>
      <p:grpSp>
        <p:nvGrpSpPr>
          <p:cNvPr id="11" name="Group 10"/>
          <p:cNvGrpSpPr/>
          <p:nvPr/>
        </p:nvGrpSpPr>
        <p:grpSpPr>
          <a:xfrm>
            <a:off x="1393581" y="1712694"/>
            <a:ext cx="3049997" cy="4329849"/>
            <a:chOff x="3029231" y="1760805"/>
            <a:chExt cx="3049997" cy="4329849"/>
          </a:xfrm>
        </p:grpSpPr>
        <p:sp>
          <p:nvSpPr>
            <p:cNvPr id="12" name="Rectangle 11"/>
            <p:cNvSpPr/>
            <p:nvPr/>
          </p:nvSpPr>
          <p:spPr bwMode="auto">
            <a:xfrm>
              <a:off x="3040383" y="1760805"/>
              <a:ext cx="2982654" cy="558069"/>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3" name="TextBox 12"/>
            <p:cNvSpPr txBox="1"/>
            <p:nvPr/>
          </p:nvSpPr>
          <p:spPr>
            <a:xfrm>
              <a:off x="3252055" y="1818536"/>
              <a:ext cx="2597796" cy="400110"/>
            </a:xfrm>
            <a:prstGeom prst="rect">
              <a:avLst/>
            </a:prstGeom>
            <a:noFill/>
          </p:spPr>
          <p:txBody>
            <a:bodyPr wrap="square" rtlCol="0">
              <a:spAutoFit/>
            </a:bodyPr>
            <a:lstStyle/>
            <a:p>
              <a:pPr algn="ctr"/>
              <a:r>
                <a:rPr lang="en-US" b="0" dirty="0" smtClean="0"/>
                <a:t>Subtract offsets</a:t>
              </a:r>
              <a:endParaRPr lang="en-US" b="0" dirty="0"/>
            </a:p>
          </p:txBody>
        </p:sp>
        <p:grpSp>
          <p:nvGrpSpPr>
            <p:cNvPr id="14" name="Group 13"/>
            <p:cNvGrpSpPr/>
            <p:nvPr/>
          </p:nvGrpSpPr>
          <p:grpSpPr>
            <a:xfrm>
              <a:off x="3059637" y="2952368"/>
              <a:ext cx="2990721" cy="558069"/>
              <a:chOff x="3059637" y="3067832"/>
              <a:chExt cx="2990721" cy="558069"/>
            </a:xfrm>
          </p:grpSpPr>
          <p:sp>
            <p:nvSpPr>
              <p:cNvPr id="24" name="Rectangle 23"/>
              <p:cNvSpPr/>
              <p:nvPr/>
            </p:nvSpPr>
            <p:spPr bwMode="auto">
              <a:xfrm>
                <a:off x="3067704" y="3067832"/>
                <a:ext cx="2982654" cy="558069"/>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25" name="TextBox 24"/>
              <p:cNvSpPr txBox="1"/>
              <p:nvPr/>
            </p:nvSpPr>
            <p:spPr>
              <a:xfrm>
                <a:off x="3059637" y="3146356"/>
                <a:ext cx="2973028" cy="400110"/>
              </a:xfrm>
              <a:prstGeom prst="rect">
                <a:avLst/>
              </a:prstGeom>
              <a:noFill/>
            </p:spPr>
            <p:txBody>
              <a:bodyPr wrap="square" rtlCol="0">
                <a:spAutoFit/>
              </a:bodyPr>
              <a:lstStyle/>
              <a:p>
                <a:pPr algn="ctr"/>
                <a:r>
                  <a:rPr lang="en-US" b="0" dirty="0" smtClean="0"/>
                  <a:t>Exponential drift removal</a:t>
                </a:r>
                <a:endParaRPr lang="en-US" b="0" dirty="0"/>
              </a:p>
            </p:txBody>
          </p:sp>
        </p:grpSp>
        <p:grpSp>
          <p:nvGrpSpPr>
            <p:cNvPr id="15" name="Group 14"/>
            <p:cNvGrpSpPr/>
            <p:nvPr/>
          </p:nvGrpSpPr>
          <p:grpSpPr>
            <a:xfrm>
              <a:off x="3029231" y="4115066"/>
              <a:ext cx="3032298" cy="558069"/>
              <a:chOff x="3040395" y="3067832"/>
              <a:chExt cx="3032298" cy="558069"/>
            </a:xfrm>
          </p:grpSpPr>
          <p:sp>
            <p:nvSpPr>
              <p:cNvPr id="22" name="Rectangle 21"/>
              <p:cNvSpPr/>
              <p:nvPr/>
            </p:nvSpPr>
            <p:spPr bwMode="auto">
              <a:xfrm>
                <a:off x="3067704" y="3067832"/>
                <a:ext cx="2982654" cy="558069"/>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23" name="TextBox 22"/>
              <p:cNvSpPr txBox="1"/>
              <p:nvPr/>
            </p:nvSpPr>
            <p:spPr>
              <a:xfrm>
                <a:off x="3040395" y="3146356"/>
                <a:ext cx="3032298" cy="400110"/>
              </a:xfrm>
              <a:prstGeom prst="rect">
                <a:avLst/>
              </a:prstGeom>
              <a:noFill/>
            </p:spPr>
            <p:txBody>
              <a:bodyPr wrap="square" rtlCol="0">
                <a:spAutoFit/>
              </a:bodyPr>
              <a:lstStyle/>
              <a:p>
                <a:pPr algn="ctr"/>
                <a:r>
                  <a:rPr lang="en-US" b="0" dirty="0" smtClean="0"/>
                  <a:t>Iterative drift removal</a:t>
                </a:r>
                <a:endParaRPr lang="en-US" b="0" dirty="0"/>
              </a:p>
            </p:txBody>
          </p:sp>
        </p:grpSp>
        <p:grpSp>
          <p:nvGrpSpPr>
            <p:cNvPr id="16" name="Group 15"/>
            <p:cNvGrpSpPr/>
            <p:nvPr/>
          </p:nvGrpSpPr>
          <p:grpSpPr>
            <a:xfrm>
              <a:off x="3046930" y="5200790"/>
              <a:ext cx="3032298" cy="889864"/>
              <a:chOff x="3040395" y="3067832"/>
              <a:chExt cx="3032298" cy="889864"/>
            </a:xfrm>
          </p:grpSpPr>
          <p:sp>
            <p:nvSpPr>
              <p:cNvPr id="20" name="Rectangle 19"/>
              <p:cNvSpPr/>
              <p:nvPr/>
            </p:nvSpPr>
            <p:spPr bwMode="auto">
              <a:xfrm>
                <a:off x="3067704" y="3067832"/>
                <a:ext cx="2982654" cy="889864"/>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21" name="TextBox 20"/>
              <p:cNvSpPr txBox="1"/>
              <p:nvPr/>
            </p:nvSpPr>
            <p:spPr>
              <a:xfrm>
                <a:off x="3040395" y="3146356"/>
                <a:ext cx="3032298" cy="707886"/>
              </a:xfrm>
              <a:prstGeom prst="rect">
                <a:avLst/>
              </a:prstGeom>
              <a:noFill/>
            </p:spPr>
            <p:txBody>
              <a:bodyPr wrap="square" rtlCol="0">
                <a:spAutoFit/>
              </a:bodyPr>
              <a:lstStyle/>
              <a:p>
                <a:pPr algn="ctr"/>
                <a:r>
                  <a:rPr lang="en-US" b="0" dirty="0" smtClean="0"/>
                  <a:t>Uncorrelated 1/f removal and map projection</a:t>
                </a:r>
                <a:endParaRPr lang="en-US" b="0" dirty="0"/>
              </a:p>
            </p:txBody>
          </p:sp>
        </p:grpSp>
        <p:cxnSp>
          <p:nvCxnSpPr>
            <p:cNvPr id="17" name="Straight Arrow Connector 16"/>
            <p:cNvCxnSpPr>
              <a:stCxn id="22" idx="2"/>
            </p:cNvCxnSpPr>
            <p:nvPr/>
          </p:nvCxnSpPr>
          <p:spPr bwMode="auto">
            <a:xfrm flipH="1">
              <a:off x="4536702" y="4673135"/>
              <a:ext cx="11165" cy="537276"/>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H="1">
              <a:off x="4538246" y="3510437"/>
              <a:ext cx="11164" cy="604629"/>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a:stCxn id="12" idx="2"/>
            </p:cNvCxnSpPr>
            <p:nvPr/>
          </p:nvCxnSpPr>
          <p:spPr bwMode="auto">
            <a:xfrm flipH="1">
              <a:off x="4520545" y="2318874"/>
              <a:ext cx="11165" cy="633494"/>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8724155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17</a:t>
            </a:fld>
            <a:endParaRPr lang="en-US"/>
          </a:p>
        </p:txBody>
      </p:sp>
      <p:sp>
        <p:nvSpPr>
          <p:cNvPr id="5" name="TextBox 4"/>
          <p:cNvSpPr txBox="1"/>
          <p:nvPr/>
        </p:nvSpPr>
        <p:spPr>
          <a:xfrm>
            <a:off x="423334" y="929767"/>
            <a:ext cx="8350801" cy="646331"/>
          </a:xfrm>
          <a:prstGeom prst="rect">
            <a:avLst/>
          </a:prstGeom>
          <a:noFill/>
        </p:spPr>
        <p:txBody>
          <a:bodyPr wrap="square" rtlCol="0">
            <a:spAutoFit/>
          </a:bodyPr>
          <a:lstStyle/>
          <a:p>
            <a:pPr algn="ctr"/>
            <a:r>
              <a:rPr lang="en-US" sz="3600" b="0" dirty="0" smtClean="0">
                <a:solidFill>
                  <a:srgbClr val="0000FF"/>
                </a:solidFill>
                <a:latin typeface="Calibri"/>
                <a:cs typeface="Calibri"/>
              </a:rPr>
              <a:t>If I need to re-process my </a:t>
            </a:r>
            <a:r>
              <a:rPr lang="en-US" sz="3600" b="0" dirty="0" err="1" smtClean="0">
                <a:solidFill>
                  <a:srgbClr val="0000FF"/>
                </a:solidFill>
                <a:latin typeface="Calibri"/>
                <a:cs typeface="Calibri"/>
              </a:rPr>
              <a:t>MADMap</a:t>
            </a:r>
            <a:r>
              <a:rPr lang="en-US" sz="3600" b="0" dirty="0" smtClean="0">
                <a:solidFill>
                  <a:srgbClr val="0000FF"/>
                </a:solidFill>
                <a:latin typeface="Calibri"/>
                <a:cs typeface="Calibri"/>
              </a:rPr>
              <a:t> map: </a:t>
            </a:r>
            <a:endParaRPr lang="en-US" sz="3600" b="0" dirty="0">
              <a:solidFill>
                <a:srgbClr val="0000FF"/>
              </a:solidFill>
              <a:latin typeface="Calibri"/>
              <a:cs typeface="Calibri"/>
            </a:endParaRPr>
          </a:p>
        </p:txBody>
      </p:sp>
      <p:pic>
        <p:nvPicPr>
          <p:cNvPr id="6" name="Picture 5"/>
          <p:cNvPicPr>
            <a:picLocks noChangeAspect="1"/>
          </p:cNvPicPr>
          <p:nvPr/>
        </p:nvPicPr>
        <p:blipFill>
          <a:blip r:embed="rId2"/>
          <a:stretch>
            <a:fillRect/>
          </a:stretch>
        </p:blipFill>
        <p:spPr>
          <a:xfrm>
            <a:off x="74400" y="1790228"/>
            <a:ext cx="8969238" cy="3285120"/>
          </a:xfrm>
          <a:prstGeom prst="rect">
            <a:avLst/>
          </a:prstGeom>
        </p:spPr>
      </p:pic>
    </p:spTree>
    <p:extLst>
      <p:ext uri="{BB962C8B-B14F-4D97-AF65-F5344CB8AC3E}">
        <p14:creationId xmlns:p14="http://schemas.microsoft.com/office/powerpoint/2010/main" val="21805486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18</a:t>
            </a:fld>
            <a:endParaRPr lang="en-US"/>
          </a:p>
        </p:txBody>
      </p:sp>
      <p:sp>
        <p:nvSpPr>
          <p:cNvPr id="6" name="TextBox 5"/>
          <p:cNvSpPr txBox="1"/>
          <p:nvPr/>
        </p:nvSpPr>
        <p:spPr>
          <a:xfrm>
            <a:off x="216219" y="831129"/>
            <a:ext cx="8927781" cy="584776"/>
          </a:xfrm>
          <a:prstGeom prst="rect">
            <a:avLst/>
          </a:prstGeom>
          <a:noFill/>
        </p:spPr>
        <p:txBody>
          <a:bodyPr wrap="square" rtlCol="0">
            <a:spAutoFit/>
          </a:bodyPr>
          <a:lstStyle/>
          <a:p>
            <a:pPr algn="ctr"/>
            <a:r>
              <a:rPr lang="en-US" sz="3200" b="0" dirty="0" smtClean="0">
                <a:solidFill>
                  <a:srgbClr val="0000FF"/>
                </a:solidFill>
                <a:latin typeface="Calibri"/>
                <a:cs typeface="Calibri"/>
              </a:rPr>
              <a:t>Drift Correction Parameters</a:t>
            </a:r>
            <a:endParaRPr lang="en-US" sz="3200" b="0" dirty="0">
              <a:solidFill>
                <a:srgbClr val="0000FF"/>
              </a:solidFill>
              <a:latin typeface="Calibri"/>
              <a:cs typeface="Calibri"/>
            </a:endParaRPr>
          </a:p>
        </p:txBody>
      </p:sp>
      <p:pic>
        <p:nvPicPr>
          <p:cNvPr id="7" name="Picture 6"/>
          <p:cNvPicPr>
            <a:picLocks noChangeAspect="1"/>
          </p:cNvPicPr>
          <p:nvPr/>
        </p:nvPicPr>
        <p:blipFill>
          <a:blip r:embed="rId2"/>
          <a:stretch>
            <a:fillRect/>
          </a:stretch>
        </p:blipFill>
        <p:spPr>
          <a:xfrm>
            <a:off x="1121833" y="1496486"/>
            <a:ext cx="7065080" cy="4572000"/>
          </a:xfrm>
          <a:prstGeom prst="rect">
            <a:avLst/>
          </a:prstGeom>
        </p:spPr>
      </p:pic>
    </p:spTree>
    <p:extLst>
      <p:ext uri="{BB962C8B-B14F-4D97-AF65-F5344CB8AC3E}">
        <p14:creationId xmlns:p14="http://schemas.microsoft.com/office/powerpoint/2010/main" val="42684331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19</a:t>
            </a:fld>
            <a:endParaRPr lang="en-US"/>
          </a:p>
        </p:txBody>
      </p:sp>
      <p:sp>
        <p:nvSpPr>
          <p:cNvPr id="5" name="TextBox 4"/>
          <p:cNvSpPr txBox="1"/>
          <p:nvPr/>
        </p:nvSpPr>
        <p:spPr>
          <a:xfrm>
            <a:off x="216219" y="841712"/>
            <a:ext cx="8927781" cy="584776"/>
          </a:xfrm>
          <a:prstGeom prst="rect">
            <a:avLst/>
          </a:prstGeom>
          <a:noFill/>
        </p:spPr>
        <p:txBody>
          <a:bodyPr wrap="square" rtlCol="0">
            <a:spAutoFit/>
          </a:bodyPr>
          <a:lstStyle/>
          <a:p>
            <a:pPr algn="ctr"/>
            <a:r>
              <a:rPr lang="en-US" sz="3200" b="0" dirty="0" smtClean="0">
                <a:solidFill>
                  <a:srgbClr val="0000FF"/>
                </a:solidFill>
                <a:latin typeface="Calibri"/>
                <a:cs typeface="Calibri"/>
              </a:rPr>
              <a:t>Mapping &amp; Runtime Parameters</a:t>
            </a:r>
            <a:endParaRPr lang="en-US" sz="3200" b="0" dirty="0">
              <a:solidFill>
                <a:srgbClr val="0000FF"/>
              </a:solidFill>
              <a:latin typeface="Calibri"/>
              <a:cs typeface="Calibri"/>
            </a:endParaRPr>
          </a:p>
        </p:txBody>
      </p:sp>
      <p:pic>
        <p:nvPicPr>
          <p:cNvPr id="7" name="Picture 6"/>
          <p:cNvPicPr>
            <a:picLocks noChangeAspect="1"/>
          </p:cNvPicPr>
          <p:nvPr/>
        </p:nvPicPr>
        <p:blipFill>
          <a:blip r:embed="rId2"/>
          <a:stretch>
            <a:fillRect/>
          </a:stretch>
        </p:blipFill>
        <p:spPr>
          <a:xfrm>
            <a:off x="825500" y="1496484"/>
            <a:ext cx="7393912" cy="4572000"/>
          </a:xfrm>
          <a:prstGeom prst="rect">
            <a:avLst/>
          </a:prstGeom>
        </p:spPr>
      </p:pic>
    </p:spTree>
    <p:extLst>
      <p:ext uri="{BB962C8B-B14F-4D97-AF65-F5344CB8AC3E}">
        <p14:creationId xmlns:p14="http://schemas.microsoft.com/office/powerpoint/2010/main" val="24002979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a:t>
            </a:fld>
            <a:endParaRPr lang="en-US"/>
          </a:p>
        </p:txBody>
      </p:sp>
      <p:sp>
        <p:nvSpPr>
          <p:cNvPr id="5" name="TextBox 4"/>
          <p:cNvSpPr txBox="1"/>
          <p:nvPr/>
        </p:nvSpPr>
        <p:spPr>
          <a:xfrm>
            <a:off x="1552222" y="903111"/>
            <a:ext cx="5832593" cy="646331"/>
          </a:xfrm>
          <a:prstGeom prst="rect">
            <a:avLst/>
          </a:prstGeom>
          <a:noFill/>
        </p:spPr>
        <p:txBody>
          <a:bodyPr wrap="square" rtlCol="0">
            <a:spAutoFit/>
          </a:bodyPr>
          <a:lstStyle/>
          <a:p>
            <a:r>
              <a:rPr lang="en-US" sz="3600" b="0" dirty="0" smtClean="0">
                <a:solidFill>
                  <a:srgbClr val="0000FF"/>
                </a:solidFill>
              </a:rPr>
              <a:t>The “map-making” problem </a:t>
            </a:r>
            <a:endParaRPr lang="en-US" sz="3600" b="0" dirty="0">
              <a:solidFill>
                <a:srgbClr val="0000FF"/>
              </a:solidFill>
            </a:endParaRPr>
          </a:p>
        </p:txBody>
      </p:sp>
      <p:sp>
        <p:nvSpPr>
          <p:cNvPr id="6" name="TextBox 5"/>
          <p:cNvSpPr txBox="1"/>
          <p:nvPr/>
        </p:nvSpPr>
        <p:spPr>
          <a:xfrm>
            <a:off x="677333" y="1674519"/>
            <a:ext cx="7883408" cy="5066002"/>
          </a:xfrm>
          <a:prstGeom prst="rect">
            <a:avLst/>
          </a:prstGeom>
          <a:noFill/>
        </p:spPr>
        <p:txBody>
          <a:bodyPr wrap="square" rtlCol="0">
            <a:spAutoFit/>
          </a:bodyPr>
          <a:lstStyle/>
          <a:p>
            <a:pPr marL="342900" indent="-342900">
              <a:buFont typeface="Wingdings" charset="2"/>
              <a:buChar char="Ø"/>
            </a:pPr>
            <a:r>
              <a:rPr lang="en-US" b="0" dirty="0" smtClean="0"/>
              <a:t> With </a:t>
            </a:r>
            <a:r>
              <a:rPr lang="en-US" b="0" i="1" dirty="0" smtClean="0"/>
              <a:t>map-making, </a:t>
            </a:r>
            <a:r>
              <a:rPr lang="en-US" b="0" dirty="0" smtClean="0"/>
              <a:t>we mean the process of turning time-ordered data (TOD) into an image projected on the sky</a:t>
            </a:r>
          </a:p>
          <a:p>
            <a:pPr marL="342900" indent="-342900">
              <a:buFont typeface="Wingdings" charset="2"/>
              <a:buChar char="Ø"/>
            </a:pPr>
            <a:endParaRPr lang="en-US" b="0" dirty="0"/>
          </a:p>
          <a:p>
            <a:pPr marL="342900" indent="-342900">
              <a:buFont typeface="Wingdings" charset="2"/>
              <a:buChar char="Ø"/>
            </a:pPr>
            <a:r>
              <a:rPr lang="en-US" b="0" dirty="0" smtClean="0"/>
              <a:t>The goal of </a:t>
            </a:r>
            <a:r>
              <a:rPr lang="en-US" b="0" i="1" dirty="0" smtClean="0"/>
              <a:t>map-making</a:t>
            </a:r>
            <a:r>
              <a:rPr lang="en-US" b="0" dirty="0" smtClean="0"/>
              <a:t> is not only to create the final 2-d map, but also – and more importantly – to remove all sources of instrumental noise (</a:t>
            </a:r>
            <a:r>
              <a:rPr lang="en-US" b="0" dirty="0" err="1" smtClean="0"/>
              <a:t>cfr</a:t>
            </a:r>
            <a:r>
              <a:rPr lang="en-US" b="0" dirty="0" smtClean="0"/>
              <a:t>. 1/f)</a:t>
            </a:r>
          </a:p>
          <a:p>
            <a:pPr marL="342900" indent="-342900">
              <a:buFont typeface="Wingdings" charset="2"/>
              <a:buChar char="Ø"/>
            </a:pPr>
            <a:endParaRPr lang="en-US" b="0" dirty="0"/>
          </a:p>
          <a:p>
            <a:pPr marL="342900" indent="-342900">
              <a:buFont typeface="Wingdings" charset="2"/>
              <a:buChar char="Ø"/>
            </a:pPr>
            <a:r>
              <a:rPr lang="en-US" b="0" dirty="0" smtClean="0"/>
              <a:t> In the case of the PACS bolometers, for </a:t>
            </a:r>
            <a:r>
              <a:rPr lang="en-US" b="0" i="1" dirty="0" smtClean="0"/>
              <a:t>noise</a:t>
            </a:r>
            <a:r>
              <a:rPr lang="en-US" b="0" dirty="0" smtClean="0"/>
              <a:t> we intend: </a:t>
            </a:r>
          </a:p>
          <a:p>
            <a:r>
              <a:rPr lang="en-US" b="0" dirty="0" smtClean="0"/>
              <a:t>   </a:t>
            </a:r>
          </a:p>
          <a:p>
            <a:pPr>
              <a:lnSpc>
                <a:spcPct val="50000"/>
              </a:lnSpc>
            </a:pPr>
            <a:r>
              <a:rPr lang="en-US" b="0" dirty="0"/>
              <a:t> </a:t>
            </a:r>
            <a:r>
              <a:rPr lang="en-US" b="0" dirty="0" smtClean="0"/>
              <a:t>     </a:t>
            </a:r>
            <a:r>
              <a:rPr lang="en-US" b="0" dirty="0" smtClean="0">
                <a:solidFill>
                  <a:srgbClr val="FF0000"/>
                </a:solidFill>
              </a:rPr>
              <a:t>1) a spatially </a:t>
            </a:r>
            <a:r>
              <a:rPr lang="en-US" b="0" u="sng" dirty="0" smtClean="0">
                <a:solidFill>
                  <a:srgbClr val="FF0000"/>
                </a:solidFill>
              </a:rPr>
              <a:t>correlated</a:t>
            </a:r>
            <a:r>
              <a:rPr lang="en-US" b="0" dirty="0" smtClean="0">
                <a:solidFill>
                  <a:srgbClr val="FF0000"/>
                </a:solidFill>
              </a:rPr>
              <a:t> 1/f component (</a:t>
            </a:r>
            <a:r>
              <a:rPr lang="en-US" b="0" i="1" dirty="0" smtClean="0">
                <a:solidFill>
                  <a:srgbClr val="FF0000"/>
                </a:solidFill>
              </a:rPr>
              <a:t>common modes of the </a:t>
            </a:r>
          </a:p>
          <a:p>
            <a:r>
              <a:rPr lang="en-US" b="0" i="1" dirty="0" smtClean="0">
                <a:solidFill>
                  <a:srgbClr val="FF0000"/>
                </a:solidFill>
              </a:rPr>
              <a:t>          bolometers or drift)</a:t>
            </a:r>
          </a:p>
          <a:p>
            <a:pPr>
              <a:lnSpc>
                <a:spcPct val="70000"/>
              </a:lnSpc>
            </a:pPr>
            <a:r>
              <a:rPr lang="en-US" b="0" i="1" dirty="0" smtClean="0">
                <a:solidFill>
                  <a:srgbClr val="FF0000"/>
                </a:solidFill>
              </a:rPr>
              <a:t>                                                       </a:t>
            </a:r>
            <a:r>
              <a:rPr lang="en-US" sz="3600" b="0" i="1" dirty="0" smtClean="0">
                <a:solidFill>
                  <a:srgbClr val="FF0000"/>
                </a:solidFill>
              </a:rPr>
              <a:t>+ </a:t>
            </a:r>
            <a:endParaRPr lang="en-US" b="0" dirty="0">
              <a:solidFill>
                <a:srgbClr val="FF0000"/>
              </a:solidFill>
            </a:endParaRPr>
          </a:p>
          <a:p>
            <a:pPr>
              <a:lnSpc>
                <a:spcPct val="150000"/>
              </a:lnSpc>
            </a:pPr>
            <a:r>
              <a:rPr lang="en-US" b="0" dirty="0" smtClean="0">
                <a:solidFill>
                  <a:srgbClr val="FF0000"/>
                </a:solidFill>
              </a:rPr>
              <a:t>      2) a spatially </a:t>
            </a:r>
            <a:r>
              <a:rPr lang="en-US" b="0" u="sng" dirty="0" smtClean="0">
                <a:solidFill>
                  <a:srgbClr val="FF0000"/>
                </a:solidFill>
              </a:rPr>
              <a:t>uncorrelated</a:t>
            </a:r>
            <a:r>
              <a:rPr lang="en-US" b="0" dirty="0" smtClean="0">
                <a:solidFill>
                  <a:srgbClr val="FF0000"/>
                </a:solidFill>
              </a:rPr>
              <a:t> (although temporally </a:t>
            </a:r>
            <a:r>
              <a:rPr lang="en-US" b="0" u="sng" dirty="0" smtClean="0">
                <a:solidFill>
                  <a:srgbClr val="FF0000"/>
                </a:solidFill>
              </a:rPr>
              <a:t>correlated</a:t>
            </a:r>
            <a:r>
              <a:rPr lang="en-US" b="0" dirty="0" smtClean="0">
                <a:solidFill>
                  <a:srgbClr val="FF0000"/>
                </a:solidFill>
              </a:rPr>
              <a:t>)  </a:t>
            </a:r>
          </a:p>
          <a:p>
            <a:pPr>
              <a:lnSpc>
                <a:spcPct val="90000"/>
              </a:lnSpc>
            </a:pPr>
            <a:r>
              <a:rPr lang="en-US" b="0" dirty="0" smtClean="0">
                <a:solidFill>
                  <a:srgbClr val="FF0000"/>
                </a:solidFill>
              </a:rPr>
              <a:t>          per-pixel 1/f component </a:t>
            </a:r>
          </a:p>
          <a:p>
            <a:endParaRPr lang="en-US" b="0" dirty="0" smtClean="0"/>
          </a:p>
          <a:p>
            <a:r>
              <a:rPr lang="en-US" b="0" dirty="0"/>
              <a:t> </a:t>
            </a:r>
            <a:r>
              <a:rPr lang="en-US" b="0" dirty="0" smtClean="0"/>
              <a:t>      </a:t>
            </a:r>
            <a:endParaRPr lang="en-US" b="0" dirty="0"/>
          </a:p>
        </p:txBody>
      </p:sp>
    </p:spTree>
    <p:extLst>
      <p:ext uri="{BB962C8B-B14F-4D97-AF65-F5344CB8AC3E}">
        <p14:creationId xmlns:p14="http://schemas.microsoft.com/office/powerpoint/2010/main" val="913303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20</a:t>
            </a:fld>
            <a:endParaRPr lang="en-US"/>
          </a:p>
        </p:txBody>
      </p:sp>
      <p:sp>
        <p:nvSpPr>
          <p:cNvPr id="5" name="TextBox 4"/>
          <p:cNvSpPr txBox="1"/>
          <p:nvPr/>
        </p:nvSpPr>
        <p:spPr>
          <a:xfrm>
            <a:off x="1081853" y="871362"/>
            <a:ext cx="7140222" cy="1138773"/>
          </a:xfrm>
          <a:prstGeom prst="rect">
            <a:avLst/>
          </a:prstGeom>
          <a:noFill/>
        </p:spPr>
        <p:txBody>
          <a:bodyPr wrap="square" rtlCol="0">
            <a:spAutoFit/>
          </a:bodyPr>
          <a:lstStyle/>
          <a:p>
            <a:pPr algn="ctr"/>
            <a:r>
              <a:rPr lang="en-US" sz="3200" b="0" dirty="0" smtClean="0">
                <a:solidFill>
                  <a:srgbClr val="0000FF"/>
                </a:solidFill>
              </a:rPr>
              <a:t>In HIPE: </a:t>
            </a:r>
          </a:p>
          <a:p>
            <a:pPr algn="ctr"/>
            <a:r>
              <a:rPr lang="en-US" sz="3600" b="0" dirty="0" err="1" smtClean="0">
                <a:solidFill>
                  <a:srgbClr val="0000FF"/>
                </a:solidFill>
              </a:rPr>
              <a:t>JScanam</a:t>
            </a:r>
            <a:r>
              <a:rPr lang="en-US" sz="3600" b="0" dirty="0" smtClean="0">
                <a:solidFill>
                  <a:srgbClr val="0000FF"/>
                </a:solidFill>
              </a:rPr>
              <a:t> </a:t>
            </a:r>
            <a:endParaRPr lang="en-US" sz="3600" b="0" dirty="0">
              <a:solidFill>
                <a:srgbClr val="0000FF"/>
              </a:solidFill>
            </a:endParaRPr>
          </a:p>
        </p:txBody>
      </p:sp>
      <p:sp>
        <p:nvSpPr>
          <p:cNvPr id="6" name="TextBox 5"/>
          <p:cNvSpPr txBox="1"/>
          <p:nvPr/>
        </p:nvSpPr>
        <p:spPr>
          <a:xfrm>
            <a:off x="229023" y="2380731"/>
            <a:ext cx="8675543" cy="523220"/>
          </a:xfrm>
          <a:prstGeom prst="rect">
            <a:avLst/>
          </a:prstGeom>
          <a:noFill/>
        </p:spPr>
        <p:txBody>
          <a:bodyPr wrap="square" rtlCol="0">
            <a:spAutoFit/>
          </a:bodyPr>
          <a:lstStyle/>
          <a:p>
            <a:pPr marL="342900" indent="-342900">
              <a:buFont typeface="Wingdings" charset="2"/>
              <a:buChar char="Ø"/>
            </a:pPr>
            <a:r>
              <a:rPr lang="en-US" sz="2800" b="0" dirty="0" smtClean="0"/>
              <a:t> </a:t>
            </a:r>
            <a:r>
              <a:rPr lang="en-US" sz="2800" b="0" dirty="0" err="1" smtClean="0"/>
              <a:t>Jscanam</a:t>
            </a:r>
            <a:r>
              <a:rPr lang="en-US" sz="2800" b="0" dirty="0" smtClean="0"/>
              <a:t> is the JAVA import of IDL </a:t>
            </a:r>
            <a:r>
              <a:rPr lang="en-US" sz="2800" b="0" dirty="0" err="1" smtClean="0"/>
              <a:t>Scanamorphos</a:t>
            </a:r>
            <a:r>
              <a:rPr lang="en-US" sz="2800" b="0" dirty="0" smtClean="0"/>
              <a:t> </a:t>
            </a:r>
            <a:endParaRPr lang="en-US" sz="2800" b="0" dirty="0"/>
          </a:p>
        </p:txBody>
      </p:sp>
      <p:sp>
        <p:nvSpPr>
          <p:cNvPr id="8" name="TextBox 7"/>
          <p:cNvSpPr txBox="1"/>
          <p:nvPr/>
        </p:nvSpPr>
        <p:spPr>
          <a:xfrm>
            <a:off x="312304" y="3727004"/>
            <a:ext cx="8567539" cy="1015663"/>
          </a:xfrm>
          <a:prstGeom prst="rect">
            <a:avLst/>
          </a:prstGeom>
          <a:solidFill>
            <a:schemeClr val="accent1"/>
          </a:solidFill>
          <a:ln>
            <a:solidFill>
              <a:srgbClr val="FF0000"/>
            </a:solidFill>
          </a:ln>
        </p:spPr>
        <p:txBody>
          <a:bodyPr wrap="square" rtlCol="0">
            <a:spAutoFit/>
          </a:bodyPr>
          <a:lstStyle/>
          <a:p>
            <a:pPr algn="ctr"/>
            <a:r>
              <a:rPr lang="en-US" dirty="0" smtClean="0"/>
              <a:t>NOTE: </a:t>
            </a:r>
            <a:r>
              <a:rPr lang="en-US" b="0" dirty="0" smtClean="0"/>
              <a:t>be aware that </a:t>
            </a:r>
            <a:r>
              <a:rPr lang="en-US" b="0" dirty="0" err="1" smtClean="0"/>
              <a:t>JScanam</a:t>
            </a:r>
            <a:r>
              <a:rPr lang="en-US" b="0" dirty="0" smtClean="0"/>
              <a:t> and </a:t>
            </a:r>
            <a:r>
              <a:rPr lang="en-US" b="0" dirty="0" err="1" smtClean="0"/>
              <a:t>Scanamorphos</a:t>
            </a:r>
            <a:r>
              <a:rPr lang="en-US" b="0" dirty="0" smtClean="0"/>
              <a:t> are NOT IDENTICAL !If you run both codes, you will notice that the resulting maps will show some differences.  </a:t>
            </a:r>
            <a:endParaRPr lang="en-US" dirty="0"/>
          </a:p>
        </p:txBody>
      </p:sp>
    </p:spTree>
    <p:extLst>
      <p:ext uri="{BB962C8B-B14F-4D97-AF65-F5344CB8AC3E}">
        <p14:creationId xmlns:p14="http://schemas.microsoft.com/office/powerpoint/2010/main" val="14668401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21</a:t>
            </a:fld>
            <a:endParaRPr lang="en-US"/>
          </a:p>
        </p:txBody>
      </p:sp>
      <p:pic>
        <p:nvPicPr>
          <p:cNvPr id="5" name="Picture 4"/>
          <p:cNvPicPr>
            <a:picLocks noChangeAspect="1"/>
          </p:cNvPicPr>
          <p:nvPr/>
        </p:nvPicPr>
        <p:blipFill>
          <a:blip r:embed="rId2"/>
          <a:stretch>
            <a:fillRect/>
          </a:stretch>
        </p:blipFill>
        <p:spPr>
          <a:xfrm>
            <a:off x="1945217" y="920749"/>
            <a:ext cx="5500688" cy="5029200"/>
          </a:xfrm>
          <a:prstGeom prst="rect">
            <a:avLst/>
          </a:prstGeom>
        </p:spPr>
      </p:pic>
      <p:sp>
        <p:nvSpPr>
          <p:cNvPr id="6" name="Oval 5"/>
          <p:cNvSpPr/>
          <p:nvPr/>
        </p:nvSpPr>
        <p:spPr bwMode="auto">
          <a:xfrm>
            <a:off x="2737865" y="2571424"/>
            <a:ext cx="2789915" cy="91440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cxnSp>
        <p:nvCxnSpPr>
          <p:cNvPr id="9" name="Straight Arrow Connector 8"/>
          <p:cNvCxnSpPr/>
          <p:nvPr/>
        </p:nvCxnSpPr>
        <p:spPr bwMode="auto">
          <a:xfrm>
            <a:off x="5538192" y="2998260"/>
            <a:ext cx="1072243" cy="10411"/>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6693715" y="2529783"/>
            <a:ext cx="2082026" cy="1015663"/>
          </a:xfrm>
          <a:prstGeom prst="rect">
            <a:avLst/>
          </a:prstGeom>
          <a:solidFill>
            <a:schemeClr val="accent1"/>
          </a:solidFill>
          <a:ln>
            <a:solidFill>
              <a:srgbClr val="FF0000"/>
            </a:solidFill>
          </a:ln>
        </p:spPr>
        <p:txBody>
          <a:bodyPr wrap="square" rtlCol="0">
            <a:spAutoFit/>
          </a:bodyPr>
          <a:lstStyle/>
          <a:p>
            <a:pPr algn="ctr"/>
            <a:r>
              <a:rPr lang="en-US" b="0" dirty="0" smtClean="0"/>
              <a:t>Very similar philosophy of </a:t>
            </a:r>
            <a:r>
              <a:rPr lang="en-US" b="0" dirty="0" err="1" smtClean="0"/>
              <a:t>Scanamorphos</a:t>
            </a:r>
            <a:r>
              <a:rPr lang="en-US" b="0" dirty="0" smtClean="0"/>
              <a:t> </a:t>
            </a:r>
            <a:endParaRPr lang="en-US" b="0" dirty="0"/>
          </a:p>
        </p:txBody>
      </p:sp>
    </p:spTree>
    <p:extLst>
      <p:ext uri="{BB962C8B-B14F-4D97-AF65-F5344CB8AC3E}">
        <p14:creationId xmlns:p14="http://schemas.microsoft.com/office/powerpoint/2010/main" val="971342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22</a:t>
            </a:fld>
            <a:endParaRPr lang="en-US"/>
          </a:p>
        </p:txBody>
      </p:sp>
      <p:sp>
        <p:nvSpPr>
          <p:cNvPr id="5" name="TextBox 4"/>
          <p:cNvSpPr txBox="1"/>
          <p:nvPr/>
        </p:nvSpPr>
        <p:spPr>
          <a:xfrm>
            <a:off x="423334" y="929767"/>
            <a:ext cx="8350801" cy="646331"/>
          </a:xfrm>
          <a:prstGeom prst="rect">
            <a:avLst/>
          </a:prstGeom>
          <a:noFill/>
        </p:spPr>
        <p:txBody>
          <a:bodyPr wrap="square" rtlCol="0">
            <a:spAutoFit/>
          </a:bodyPr>
          <a:lstStyle/>
          <a:p>
            <a:pPr algn="ctr"/>
            <a:r>
              <a:rPr lang="en-US" sz="3600" b="0" dirty="0" smtClean="0">
                <a:solidFill>
                  <a:srgbClr val="0000FF"/>
                </a:solidFill>
                <a:latin typeface="Calibri"/>
                <a:cs typeface="Calibri"/>
              </a:rPr>
              <a:t>If I need to re-process my </a:t>
            </a:r>
            <a:r>
              <a:rPr lang="en-US" sz="3600" b="0" dirty="0" err="1" smtClean="0">
                <a:solidFill>
                  <a:srgbClr val="0000FF"/>
                </a:solidFill>
                <a:latin typeface="Calibri"/>
                <a:cs typeface="Calibri"/>
              </a:rPr>
              <a:t>JScanam</a:t>
            </a:r>
            <a:r>
              <a:rPr lang="en-US" sz="3600" b="0" dirty="0" smtClean="0">
                <a:solidFill>
                  <a:srgbClr val="0000FF"/>
                </a:solidFill>
                <a:latin typeface="Calibri"/>
                <a:cs typeface="Calibri"/>
              </a:rPr>
              <a:t> map: </a:t>
            </a:r>
            <a:endParaRPr lang="en-US" sz="3600" b="0" dirty="0">
              <a:solidFill>
                <a:srgbClr val="0000FF"/>
              </a:solidFill>
              <a:latin typeface="Calibri"/>
              <a:cs typeface="Calibri"/>
            </a:endParaRPr>
          </a:p>
        </p:txBody>
      </p:sp>
      <p:pic>
        <p:nvPicPr>
          <p:cNvPr id="6" name="Picture 5"/>
          <p:cNvPicPr>
            <a:picLocks noChangeAspect="1"/>
          </p:cNvPicPr>
          <p:nvPr/>
        </p:nvPicPr>
        <p:blipFill>
          <a:blip r:embed="rId2"/>
          <a:stretch>
            <a:fillRect/>
          </a:stretch>
        </p:blipFill>
        <p:spPr>
          <a:xfrm>
            <a:off x="176974" y="2082800"/>
            <a:ext cx="8893720" cy="2599501"/>
          </a:xfrm>
          <a:prstGeom prst="rect">
            <a:avLst/>
          </a:prstGeom>
        </p:spPr>
      </p:pic>
    </p:spTree>
    <p:extLst>
      <p:ext uri="{BB962C8B-B14F-4D97-AF65-F5344CB8AC3E}">
        <p14:creationId xmlns:p14="http://schemas.microsoft.com/office/powerpoint/2010/main" val="20420555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23</a:t>
            </a:fld>
            <a:endParaRPr lang="en-US"/>
          </a:p>
        </p:txBody>
      </p:sp>
      <p:sp>
        <p:nvSpPr>
          <p:cNvPr id="6" name="TextBox 5"/>
          <p:cNvSpPr txBox="1"/>
          <p:nvPr/>
        </p:nvSpPr>
        <p:spPr>
          <a:xfrm>
            <a:off x="1081853" y="871362"/>
            <a:ext cx="7140222" cy="1138773"/>
          </a:xfrm>
          <a:prstGeom prst="rect">
            <a:avLst/>
          </a:prstGeom>
          <a:noFill/>
        </p:spPr>
        <p:txBody>
          <a:bodyPr wrap="square" rtlCol="0">
            <a:spAutoFit/>
          </a:bodyPr>
          <a:lstStyle/>
          <a:p>
            <a:pPr algn="ctr"/>
            <a:r>
              <a:rPr lang="en-US" sz="3200" b="0" dirty="0" smtClean="0">
                <a:solidFill>
                  <a:srgbClr val="0000FF"/>
                </a:solidFill>
              </a:rPr>
              <a:t>Outside of HIPE: </a:t>
            </a:r>
          </a:p>
          <a:p>
            <a:pPr algn="ctr"/>
            <a:r>
              <a:rPr lang="en-US" sz="3600" b="0" dirty="0" err="1" smtClean="0">
                <a:solidFill>
                  <a:srgbClr val="0000FF"/>
                </a:solidFill>
              </a:rPr>
              <a:t>Scanamorphos</a:t>
            </a:r>
            <a:r>
              <a:rPr lang="en-US" sz="3600" b="0" dirty="0" smtClean="0">
                <a:solidFill>
                  <a:srgbClr val="0000FF"/>
                </a:solidFill>
              </a:rPr>
              <a:t> (H. </a:t>
            </a:r>
            <a:r>
              <a:rPr lang="en-US" sz="3600" b="0" dirty="0" err="1" smtClean="0">
                <a:solidFill>
                  <a:srgbClr val="0000FF"/>
                </a:solidFill>
              </a:rPr>
              <a:t>Roussel</a:t>
            </a:r>
            <a:r>
              <a:rPr lang="en-US" sz="3600" b="0" dirty="0" smtClean="0">
                <a:solidFill>
                  <a:srgbClr val="0000FF"/>
                </a:solidFill>
              </a:rPr>
              <a:t>)  </a:t>
            </a:r>
            <a:endParaRPr lang="en-US" sz="3600" b="0" dirty="0">
              <a:solidFill>
                <a:srgbClr val="0000FF"/>
              </a:solidFill>
            </a:endParaRPr>
          </a:p>
        </p:txBody>
      </p:sp>
      <p:sp>
        <p:nvSpPr>
          <p:cNvPr id="7" name="TextBox 6"/>
          <p:cNvSpPr txBox="1"/>
          <p:nvPr/>
        </p:nvSpPr>
        <p:spPr>
          <a:xfrm>
            <a:off x="687069" y="2633889"/>
            <a:ext cx="7849240" cy="1938992"/>
          </a:xfrm>
          <a:prstGeom prst="rect">
            <a:avLst/>
          </a:prstGeom>
          <a:noFill/>
        </p:spPr>
        <p:txBody>
          <a:bodyPr wrap="square" rtlCol="0">
            <a:spAutoFit/>
          </a:bodyPr>
          <a:lstStyle/>
          <a:p>
            <a:pPr marL="342900" indent="-342900">
              <a:buFont typeface="Wingdings" charset="2"/>
              <a:buChar char="Ø"/>
            </a:pPr>
            <a:r>
              <a:rPr lang="en-US" b="0" dirty="0" smtClean="0"/>
              <a:t> </a:t>
            </a:r>
            <a:r>
              <a:rPr lang="en-US" b="0" dirty="0" err="1" smtClean="0"/>
              <a:t>Scanamorphos</a:t>
            </a:r>
            <a:r>
              <a:rPr lang="en-US" b="0" dirty="0" smtClean="0"/>
              <a:t> was originally developed for Herschel SPIRE and P-Artemis (</a:t>
            </a:r>
            <a:r>
              <a:rPr lang="en-US" b="0" dirty="0" smtClean="0">
                <a:sym typeface="Wingdings"/>
              </a:rPr>
              <a:t> ground-based experiment) data </a:t>
            </a:r>
          </a:p>
          <a:p>
            <a:pPr marL="342900" indent="-342900">
              <a:buFont typeface="Wingdings" charset="2"/>
              <a:buChar char="Ø"/>
            </a:pPr>
            <a:endParaRPr lang="en-US" b="0" dirty="0">
              <a:sym typeface="Wingdings"/>
            </a:endParaRPr>
          </a:p>
          <a:p>
            <a:pPr marL="342900" indent="-342900">
              <a:buFont typeface="Wingdings" charset="2"/>
              <a:buChar char="Ø"/>
            </a:pPr>
            <a:r>
              <a:rPr lang="en-US" b="0" dirty="0">
                <a:sym typeface="Wingdings"/>
              </a:rPr>
              <a:t> </a:t>
            </a:r>
            <a:r>
              <a:rPr lang="en-US" b="0" dirty="0" err="1" smtClean="0">
                <a:sym typeface="Wingdings"/>
              </a:rPr>
              <a:t>Scanamorphos</a:t>
            </a:r>
            <a:r>
              <a:rPr lang="en-US" b="0" dirty="0" smtClean="0">
                <a:sym typeface="Wingdings"/>
              </a:rPr>
              <a:t> is an IDL software  </a:t>
            </a:r>
          </a:p>
          <a:p>
            <a:pPr marL="342900" indent="-342900">
              <a:buFont typeface="Wingdings" charset="2"/>
              <a:buChar char="Ø"/>
            </a:pPr>
            <a:endParaRPr lang="en-US" b="0" dirty="0">
              <a:sym typeface="Wingdings"/>
            </a:endParaRPr>
          </a:p>
          <a:p>
            <a:pPr marL="342900" indent="-342900">
              <a:buFont typeface="Wingdings" charset="2"/>
              <a:buChar char="Ø"/>
            </a:pPr>
            <a:r>
              <a:rPr lang="en-US" b="0" dirty="0" smtClean="0">
                <a:sym typeface="Wingdings"/>
              </a:rPr>
              <a:t> It can be downloaded from: </a:t>
            </a:r>
            <a:r>
              <a:rPr lang="en-US" b="0" dirty="0" smtClean="0"/>
              <a:t> </a:t>
            </a:r>
            <a:endParaRPr lang="en-US" b="0" dirty="0"/>
          </a:p>
        </p:txBody>
      </p:sp>
      <p:sp>
        <p:nvSpPr>
          <p:cNvPr id="8" name="Rectangle 7"/>
          <p:cNvSpPr/>
          <p:nvPr/>
        </p:nvSpPr>
        <p:spPr>
          <a:xfrm>
            <a:off x="2254770" y="4803222"/>
            <a:ext cx="5958825" cy="400110"/>
          </a:xfrm>
          <a:prstGeom prst="rect">
            <a:avLst/>
          </a:prstGeom>
        </p:spPr>
        <p:txBody>
          <a:bodyPr wrap="square">
            <a:spAutoFit/>
          </a:bodyPr>
          <a:lstStyle/>
          <a:p>
            <a:r>
              <a:rPr lang="en-US" b="0" dirty="0" smtClean="0">
                <a:solidFill>
                  <a:srgbClr val="0000FF"/>
                </a:solidFill>
              </a:rPr>
              <a:t>http</a:t>
            </a:r>
            <a:r>
              <a:rPr lang="en-US" b="0" dirty="0">
                <a:solidFill>
                  <a:srgbClr val="0000FF"/>
                </a:solidFill>
              </a:rPr>
              <a:t>://www2.iap.fr/users/</a:t>
            </a:r>
            <a:r>
              <a:rPr lang="en-US" b="0" dirty="0" err="1">
                <a:solidFill>
                  <a:srgbClr val="0000FF"/>
                </a:solidFill>
              </a:rPr>
              <a:t>roussel</a:t>
            </a:r>
            <a:r>
              <a:rPr lang="en-US" b="0" dirty="0">
                <a:solidFill>
                  <a:srgbClr val="0000FF"/>
                </a:solidFill>
              </a:rPr>
              <a:t>/</a:t>
            </a:r>
            <a:r>
              <a:rPr lang="en-US" b="0" dirty="0" err="1">
                <a:solidFill>
                  <a:srgbClr val="0000FF"/>
                </a:solidFill>
              </a:rPr>
              <a:t>herschel</a:t>
            </a:r>
            <a:r>
              <a:rPr lang="en-US" b="0" dirty="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13030110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24</a:t>
            </a:fld>
            <a:endParaRPr lang="en-US"/>
          </a:p>
        </p:txBody>
      </p:sp>
      <p:pic>
        <p:nvPicPr>
          <p:cNvPr id="5" name="Picture 4"/>
          <p:cNvPicPr>
            <a:picLocks noChangeAspect="1"/>
          </p:cNvPicPr>
          <p:nvPr/>
        </p:nvPicPr>
        <p:blipFill>
          <a:blip r:embed="rId2"/>
          <a:stretch>
            <a:fillRect/>
          </a:stretch>
        </p:blipFill>
        <p:spPr>
          <a:xfrm>
            <a:off x="208213" y="1004558"/>
            <a:ext cx="8805358" cy="4755480"/>
          </a:xfrm>
          <a:prstGeom prst="rect">
            <a:avLst/>
          </a:prstGeom>
        </p:spPr>
      </p:pic>
    </p:spTree>
    <p:extLst>
      <p:ext uri="{BB962C8B-B14F-4D97-AF65-F5344CB8AC3E}">
        <p14:creationId xmlns:p14="http://schemas.microsoft.com/office/powerpoint/2010/main" val="37583883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25</a:t>
            </a:fld>
            <a:endParaRPr lang="en-US"/>
          </a:p>
        </p:txBody>
      </p:sp>
      <p:sp>
        <p:nvSpPr>
          <p:cNvPr id="5" name="TextBox 4"/>
          <p:cNvSpPr txBox="1"/>
          <p:nvPr/>
        </p:nvSpPr>
        <p:spPr>
          <a:xfrm>
            <a:off x="728709" y="1197222"/>
            <a:ext cx="7495296" cy="707886"/>
          </a:xfrm>
          <a:prstGeom prst="rect">
            <a:avLst/>
          </a:prstGeom>
          <a:noFill/>
          <a:ln>
            <a:solidFill>
              <a:srgbClr val="FF0000"/>
            </a:solidFill>
          </a:ln>
        </p:spPr>
        <p:txBody>
          <a:bodyPr wrap="square" rtlCol="0">
            <a:spAutoFit/>
          </a:bodyPr>
          <a:lstStyle/>
          <a:p>
            <a:pPr algn="ctr"/>
            <a:r>
              <a:rPr lang="en-US" b="0" dirty="0" smtClean="0"/>
              <a:t>To run </a:t>
            </a:r>
            <a:r>
              <a:rPr lang="en-US" b="0" dirty="0" err="1" smtClean="0"/>
              <a:t>Scanamorphos</a:t>
            </a:r>
            <a:r>
              <a:rPr lang="en-US" b="0" dirty="0" smtClean="0"/>
              <a:t>, one has to export PACS Level 1 frames to </a:t>
            </a:r>
            <a:r>
              <a:rPr lang="en-US" b="0" dirty="0" err="1" smtClean="0"/>
              <a:t>Scanamorphos</a:t>
            </a:r>
            <a:r>
              <a:rPr lang="en-US" b="0" dirty="0" smtClean="0"/>
              <a:t> format. </a:t>
            </a:r>
            <a:endParaRPr lang="en-US" b="0" dirty="0"/>
          </a:p>
        </p:txBody>
      </p:sp>
      <p:sp>
        <p:nvSpPr>
          <p:cNvPr id="6" name="TextBox 5"/>
          <p:cNvSpPr txBox="1"/>
          <p:nvPr/>
        </p:nvSpPr>
        <p:spPr>
          <a:xfrm>
            <a:off x="739119" y="2373623"/>
            <a:ext cx="7224632" cy="2554545"/>
          </a:xfrm>
          <a:prstGeom prst="rect">
            <a:avLst/>
          </a:prstGeom>
          <a:noFill/>
        </p:spPr>
        <p:txBody>
          <a:bodyPr wrap="square" rtlCol="0">
            <a:spAutoFit/>
          </a:bodyPr>
          <a:lstStyle/>
          <a:p>
            <a:r>
              <a:rPr lang="en-US" b="0" dirty="0" smtClean="0"/>
              <a:t>This step occurs in two steps:</a:t>
            </a:r>
          </a:p>
          <a:p>
            <a:endParaRPr lang="en-US" b="0" dirty="0"/>
          </a:p>
          <a:p>
            <a:pPr marL="457200" indent="-457200">
              <a:buAutoNum type="arabicParenR"/>
            </a:pPr>
            <a:r>
              <a:rPr lang="en-US" b="0" dirty="0" smtClean="0"/>
              <a:t>one in HIPE:</a:t>
            </a:r>
          </a:p>
          <a:p>
            <a:r>
              <a:rPr lang="en-US" b="0" dirty="0" smtClean="0"/>
              <a:t> </a:t>
            </a:r>
          </a:p>
          <a:p>
            <a:endParaRPr lang="en-US" b="0" dirty="0" smtClean="0"/>
          </a:p>
          <a:p>
            <a:pPr marL="457200" indent="-457200">
              <a:buAutoNum type="arabicParenR"/>
            </a:pPr>
            <a:endParaRPr lang="en-US" b="0" dirty="0"/>
          </a:p>
          <a:p>
            <a:pPr marL="457200" indent="-457200">
              <a:buAutoNum type="arabicParenR"/>
            </a:pPr>
            <a:endParaRPr lang="en-US" b="0" dirty="0" smtClean="0"/>
          </a:p>
          <a:p>
            <a:pPr marL="457200" indent="-457200">
              <a:buAutoNum type="arabicParenR"/>
            </a:pPr>
            <a:r>
              <a:rPr lang="en-US" b="0" dirty="0"/>
              <a:t>o</a:t>
            </a:r>
            <a:r>
              <a:rPr lang="en-US" b="0" dirty="0" smtClean="0"/>
              <a:t>ne in IDL:  </a:t>
            </a:r>
            <a:endParaRPr lang="en-US" b="0" dirty="0"/>
          </a:p>
        </p:txBody>
      </p:sp>
      <p:pic>
        <p:nvPicPr>
          <p:cNvPr id="7" name="Picture 6"/>
          <p:cNvPicPr>
            <a:picLocks noChangeAspect="1"/>
          </p:cNvPicPr>
          <p:nvPr/>
        </p:nvPicPr>
        <p:blipFill>
          <a:blip r:embed="rId2"/>
          <a:stretch>
            <a:fillRect/>
          </a:stretch>
        </p:blipFill>
        <p:spPr>
          <a:xfrm>
            <a:off x="1712467" y="3597908"/>
            <a:ext cx="5035202" cy="728978"/>
          </a:xfrm>
          <a:prstGeom prst="rect">
            <a:avLst/>
          </a:prstGeom>
        </p:spPr>
      </p:pic>
      <p:pic>
        <p:nvPicPr>
          <p:cNvPr id="8" name="Picture 7"/>
          <p:cNvPicPr>
            <a:picLocks noChangeAspect="1"/>
          </p:cNvPicPr>
          <p:nvPr/>
        </p:nvPicPr>
        <p:blipFill>
          <a:blip r:embed="rId3"/>
          <a:stretch>
            <a:fillRect/>
          </a:stretch>
        </p:blipFill>
        <p:spPr>
          <a:xfrm>
            <a:off x="2652442" y="4732883"/>
            <a:ext cx="3931172" cy="1345184"/>
          </a:xfrm>
          <a:prstGeom prst="rect">
            <a:avLst/>
          </a:prstGeom>
        </p:spPr>
      </p:pic>
      <p:sp>
        <p:nvSpPr>
          <p:cNvPr id="9" name="Oval 8"/>
          <p:cNvSpPr/>
          <p:nvPr/>
        </p:nvSpPr>
        <p:spPr bwMode="auto">
          <a:xfrm>
            <a:off x="4299386" y="5122030"/>
            <a:ext cx="1925874" cy="22903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2470366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26</a:t>
            </a:fld>
            <a:endParaRPr lang="en-US"/>
          </a:p>
        </p:txBody>
      </p:sp>
      <p:sp>
        <p:nvSpPr>
          <p:cNvPr id="5" name="TextBox 4"/>
          <p:cNvSpPr txBox="1"/>
          <p:nvPr/>
        </p:nvSpPr>
        <p:spPr>
          <a:xfrm>
            <a:off x="728708" y="1072296"/>
            <a:ext cx="7765959" cy="707886"/>
          </a:xfrm>
          <a:prstGeom prst="rect">
            <a:avLst/>
          </a:prstGeom>
          <a:noFill/>
          <a:ln>
            <a:solidFill>
              <a:srgbClr val="FF0000"/>
            </a:solidFill>
          </a:ln>
        </p:spPr>
        <p:txBody>
          <a:bodyPr wrap="square" rtlCol="0">
            <a:spAutoFit/>
          </a:bodyPr>
          <a:lstStyle/>
          <a:p>
            <a:r>
              <a:rPr lang="en-US" b="0" dirty="0" smtClean="0"/>
              <a:t>After the conversion of Level 1, before running </a:t>
            </a:r>
            <a:r>
              <a:rPr lang="en-US" b="0" dirty="0" err="1" smtClean="0"/>
              <a:t>Scanamorphos</a:t>
            </a:r>
            <a:r>
              <a:rPr lang="en-US" b="0" dirty="0" smtClean="0"/>
              <a:t>, one has to create a list of scans, where scan and X-scans alternate</a:t>
            </a:r>
            <a:endParaRPr lang="en-US" b="0" dirty="0"/>
          </a:p>
        </p:txBody>
      </p:sp>
      <p:pic>
        <p:nvPicPr>
          <p:cNvPr id="6" name="Picture 5"/>
          <p:cNvPicPr>
            <a:picLocks noChangeAspect="1"/>
          </p:cNvPicPr>
          <p:nvPr/>
        </p:nvPicPr>
        <p:blipFill>
          <a:blip r:embed="rId2"/>
          <a:stretch>
            <a:fillRect/>
          </a:stretch>
        </p:blipFill>
        <p:spPr>
          <a:xfrm>
            <a:off x="2490487" y="2159219"/>
            <a:ext cx="4224476" cy="1713480"/>
          </a:xfrm>
          <a:prstGeom prst="rect">
            <a:avLst/>
          </a:prstGeom>
        </p:spPr>
      </p:pic>
      <p:sp>
        <p:nvSpPr>
          <p:cNvPr id="7" name="Rectangle 6"/>
          <p:cNvSpPr/>
          <p:nvPr/>
        </p:nvSpPr>
        <p:spPr>
          <a:xfrm>
            <a:off x="2494202" y="4453802"/>
            <a:ext cx="4572000" cy="1631216"/>
          </a:xfrm>
          <a:prstGeom prst="rect">
            <a:avLst/>
          </a:prstGeom>
          <a:ln>
            <a:noFill/>
          </a:ln>
        </p:spPr>
        <p:txBody>
          <a:bodyPr>
            <a:spAutoFit/>
          </a:bodyPr>
          <a:lstStyle/>
          <a:p>
            <a:r>
              <a:rPr lang="en-US" b="0" dirty="0"/>
              <a:t>stru_1342221146_red_scan1.xdr</a:t>
            </a:r>
          </a:p>
          <a:p>
            <a:r>
              <a:rPr lang="en-US" b="0" dirty="0">
                <a:solidFill>
                  <a:srgbClr val="FF0000"/>
                </a:solidFill>
              </a:rPr>
              <a:t>stru_1342221147_red_scan1.xdr</a:t>
            </a:r>
          </a:p>
          <a:p>
            <a:r>
              <a:rPr lang="en-US" b="0" dirty="0"/>
              <a:t>stru_1342221146_red_scan2.xdr</a:t>
            </a:r>
          </a:p>
          <a:p>
            <a:r>
              <a:rPr lang="en-US" b="0" dirty="0">
                <a:solidFill>
                  <a:srgbClr val="FF0000"/>
                </a:solidFill>
              </a:rPr>
              <a:t>stru_1342221147_red_scan2.</a:t>
            </a:r>
            <a:r>
              <a:rPr lang="en-US" b="0" dirty="0" smtClean="0">
                <a:solidFill>
                  <a:srgbClr val="FF0000"/>
                </a:solidFill>
              </a:rPr>
              <a:t>xdr</a:t>
            </a:r>
          </a:p>
          <a:p>
            <a:r>
              <a:rPr lang="en-US" b="0" dirty="0" smtClean="0">
                <a:solidFill>
                  <a:srgbClr val="FF0000"/>
                </a:solidFill>
              </a:rPr>
              <a:t>……..</a:t>
            </a:r>
            <a:endParaRPr lang="en-US" b="0" dirty="0"/>
          </a:p>
        </p:txBody>
      </p:sp>
      <p:sp>
        <p:nvSpPr>
          <p:cNvPr id="8" name="TextBox 7"/>
          <p:cNvSpPr txBox="1"/>
          <p:nvPr/>
        </p:nvSpPr>
        <p:spPr>
          <a:xfrm>
            <a:off x="728709" y="3862342"/>
            <a:ext cx="1478239" cy="400110"/>
          </a:xfrm>
          <a:prstGeom prst="rect">
            <a:avLst/>
          </a:prstGeom>
          <a:noFill/>
        </p:spPr>
        <p:txBody>
          <a:bodyPr wrap="square" rtlCol="0">
            <a:spAutoFit/>
          </a:bodyPr>
          <a:lstStyle/>
          <a:p>
            <a:r>
              <a:rPr lang="en-US" dirty="0" smtClean="0"/>
              <a:t>Ex: </a:t>
            </a:r>
            <a:endParaRPr lang="en-US" dirty="0"/>
          </a:p>
        </p:txBody>
      </p:sp>
      <p:sp>
        <p:nvSpPr>
          <p:cNvPr id="9" name="TextBox 8"/>
          <p:cNvSpPr txBox="1"/>
          <p:nvPr/>
        </p:nvSpPr>
        <p:spPr>
          <a:xfrm>
            <a:off x="6277310" y="4393283"/>
            <a:ext cx="441647" cy="1015663"/>
          </a:xfrm>
          <a:prstGeom prst="rect">
            <a:avLst/>
          </a:prstGeom>
          <a:noFill/>
        </p:spPr>
        <p:txBody>
          <a:bodyPr wrap="none" rtlCol="0">
            <a:spAutoFit/>
          </a:bodyPr>
          <a:lstStyle/>
          <a:p>
            <a:r>
              <a:rPr lang="en-US" sz="6000" b="0" dirty="0" smtClean="0"/>
              <a:t>}</a:t>
            </a:r>
            <a:endParaRPr lang="en-US" sz="6000" b="0" dirty="0"/>
          </a:p>
        </p:txBody>
      </p:sp>
      <p:sp>
        <p:nvSpPr>
          <p:cNvPr id="10" name="TextBox 9"/>
          <p:cNvSpPr txBox="1"/>
          <p:nvPr/>
        </p:nvSpPr>
        <p:spPr>
          <a:xfrm>
            <a:off x="6544222" y="4701842"/>
            <a:ext cx="441647" cy="1015663"/>
          </a:xfrm>
          <a:prstGeom prst="rect">
            <a:avLst/>
          </a:prstGeom>
          <a:noFill/>
        </p:spPr>
        <p:txBody>
          <a:bodyPr wrap="none" rtlCol="0">
            <a:spAutoFit/>
          </a:bodyPr>
          <a:lstStyle/>
          <a:p>
            <a:r>
              <a:rPr lang="en-US" sz="6000" b="0" dirty="0" smtClean="0">
                <a:solidFill>
                  <a:srgbClr val="FF0000"/>
                </a:solidFill>
              </a:rPr>
              <a:t>}</a:t>
            </a:r>
            <a:endParaRPr lang="en-US" sz="6000" b="0" dirty="0">
              <a:solidFill>
                <a:srgbClr val="FF0000"/>
              </a:solidFill>
            </a:endParaRPr>
          </a:p>
        </p:txBody>
      </p:sp>
      <p:sp>
        <p:nvSpPr>
          <p:cNvPr id="11" name="TextBox 10"/>
          <p:cNvSpPr txBox="1"/>
          <p:nvPr/>
        </p:nvSpPr>
        <p:spPr>
          <a:xfrm>
            <a:off x="6797817" y="4705603"/>
            <a:ext cx="1041013" cy="369332"/>
          </a:xfrm>
          <a:prstGeom prst="rect">
            <a:avLst/>
          </a:prstGeom>
          <a:noFill/>
        </p:spPr>
        <p:txBody>
          <a:bodyPr wrap="square" rtlCol="0">
            <a:spAutoFit/>
          </a:bodyPr>
          <a:lstStyle/>
          <a:p>
            <a:r>
              <a:rPr lang="en-US" sz="1800" b="0" dirty="0" smtClean="0"/>
              <a:t>scan</a:t>
            </a:r>
            <a:endParaRPr lang="en-US" sz="1800" b="0" dirty="0"/>
          </a:p>
        </p:txBody>
      </p:sp>
      <p:sp>
        <p:nvSpPr>
          <p:cNvPr id="13" name="TextBox 12"/>
          <p:cNvSpPr txBox="1"/>
          <p:nvPr/>
        </p:nvSpPr>
        <p:spPr>
          <a:xfrm>
            <a:off x="7012678" y="5180733"/>
            <a:ext cx="1041013" cy="369332"/>
          </a:xfrm>
          <a:prstGeom prst="rect">
            <a:avLst/>
          </a:prstGeom>
          <a:noFill/>
        </p:spPr>
        <p:txBody>
          <a:bodyPr wrap="square" rtlCol="0">
            <a:spAutoFit/>
          </a:bodyPr>
          <a:lstStyle/>
          <a:p>
            <a:r>
              <a:rPr lang="en-US" sz="1800" b="0" dirty="0" smtClean="0">
                <a:solidFill>
                  <a:srgbClr val="FF0000"/>
                </a:solidFill>
              </a:rPr>
              <a:t>X-scan</a:t>
            </a:r>
            <a:endParaRPr lang="en-US" sz="1800" b="0" dirty="0">
              <a:solidFill>
                <a:srgbClr val="FF0000"/>
              </a:solidFill>
            </a:endParaRPr>
          </a:p>
        </p:txBody>
      </p:sp>
    </p:spTree>
    <p:extLst>
      <p:ext uri="{BB962C8B-B14F-4D97-AF65-F5344CB8AC3E}">
        <p14:creationId xmlns:p14="http://schemas.microsoft.com/office/powerpoint/2010/main" val="12523367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27</a:t>
            </a:fld>
            <a:endParaRPr lang="en-US"/>
          </a:p>
        </p:txBody>
      </p:sp>
      <p:sp>
        <p:nvSpPr>
          <p:cNvPr id="5" name="TextBox 4"/>
          <p:cNvSpPr txBox="1"/>
          <p:nvPr/>
        </p:nvSpPr>
        <p:spPr>
          <a:xfrm>
            <a:off x="874452" y="2592245"/>
            <a:ext cx="7536936" cy="954107"/>
          </a:xfrm>
          <a:prstGeom prst="rect">
            <a:avLst/>
          </a:prstGeom>
          <a:solidFill>
            <a:schemeClr val="accent1"/>
          </a:solidFill>
          <a:ln>
            <a:solidFill>
              <a:srgbClr val="FF0000"/>
            </a:solidFill>
          </a:ln>
        </p:spPr>
        <p:txBody>
          <a:bodyPr wrap="square" rtlCol="0">
            <a:spAutoFit/>
          </a:bodyPr>
          <a:lstStyle/>
          <a:p>
            <a:pPr algn="ctr"/>
            <a:r>
              <a:rPr lang="en-US" sz="2800" dirty="0" smtClean="0"/>
              <a:t>NOTE: </a:t>
            </a:r>
            <a:r>
              <a:rPr lang="en-US" sz="2800" b="0" dirty="0" err="1" smtClean="0"/>
              <a:t>Jscanam</a:t>
            </a:r>
            <a:r>
              <a:rPr lang="en-US" sz="2800" b="0" dirty="0" smtClean="0"/>
              <a:t> does not require any file conversion or scan re-ordering ! </a:t>
            </a:r>
            <a:endParaRPr lang="en-US" sz="2800" dirty="0"/>
          </a:p>
        </p:txBody>
      </p:sp>
    </p:spTree>
    <p:extLst>
      <p:ext uri="{BB962C8B-B14F-4D97-AF65-F5344CB8AC3E}">
        <p14:creationId xmlns:p14="http://schemas.microsoft.com/office/powerpoint/2010/main" val="36310749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28</a:t>
            </a:fld>
            <a:endParaRPr lang="en-US"/>
          </a:p>
        </p:txBody>
      </p:sp>
      <p:sp>
        <p:nvSpPr>
          <p:cNvPr id="5" name="TextBox 4"/>
          <p:cNvSpPr txBox="1"/>
          <p:nvPr/>
        </p:nvSpPr>
        <p:spPr>
          <a:xfrm>
            <a:off x="1867361" y="741352"/>
            <a:ext cx="5535083" cy="646331"/>
          </a:xfrm>
          <a:prstGeom prst="rect">
            <a:avLst/>
          </a:prstGeom>
          <a:noFill/>
        </p:spPr>
        <p:txBody>
          <a:bodyPr wrap="square" rtlCol="0">
            <a:spAutoFit/>
          </a:bodyPr>
          <a:lstStyle/>
          <a:p>
            <a:pPr algn="ctr"/>
            <a:r>
              <a:rPr lang="en-US" sz="3600" b="0" dirty="0" smtClean="0">
                <a:solidFill>
                  <a:srgbClr val="0000FF"/>
                </a:solidFill>
              </a:rPr>
              <a:t>Workflow: more in detail ..</a:t>
            </a:r>
            <a:endParaRPr lang="en-US" sz="3600" b="0" dirty="0">
              <a:solidFill>
                <a:srgbClr val="0000FF"/>
              </a:solidFill>
            </a:endParaRPr>
          </a:p>
        </p:txBody>
      </p:sp>
      <p:grpSp>
        <p:nvGrpSpPr>
          <p:cNvPr id="34" name="Group 33"/>
          <p:cNvGrpSpPr/>
          <p:nvPr/>
        </p:nvGrpSpPr>
        <p:grpSpPr>
          <a:xfrm>
            <a:off x="3029231" y="1760805"/>
            <a:ext cx="3049997" cy="3998054"/>
            <a:chOff x="3029231" y="1760805"/>
            <a:chExt cx="3049997" cy="3998054"/>
          </a:xfrm>
        </p:grpSpPr>
        <p:sp>
          <p:nvSpPr>
            <p:cNvPr id="6" name="Rectangle 5"/>
            <p:cNvSpPr/>
            <p:nvPr/>
          </p:nvSpPr>
          <p:spPr bwMode="auto">
            <a:xfrm>
              <a:off x="3040383" y="1760805"/>
              <a:ext cx="2982654" cy="558069"/>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7" name="TextBox 6"/>
            <p:cNvSpPr txBox="1"/>
            <p:nvPr/>
          </p:nvSpPr>
          <p:spPr>
            <a:xfrm>
              <a:off x="3252055" y="1818536"/>
              <a:ext cx="2597796" cy="400110"/>
            </a:xfrm>
            <a:prstGeom prst="rect">
              <a:avLst/>
            </a:prstGeom>
            <a:noFill/>
          </p:spPr>
          <p:txBody>
            <a:bodyPr wrap="square" rtlCol="0">
              <a:spAutoFit/>
            </a:bodyPr>
            <a:lstStyle/>
            <a:p>
              <a:pPr algn="ctr"/>
              <a:r>
                <a:rPr lang="en-US" b="0" dirty="0" smtClean="0"/>
                <a:t>Baseline removal</a:t>
              </a:r>
              <a:endParaRPr lang="en-US" b="0" dirty="0"/>
            </a:p>
          </p:txBody>
        </p:sp>
        <p:grpSp>
          <p:nvGrpSpPr>
            <p:cNvPr id="10" name="Group 9"/>
            <p:cNvGrpSpPr/>
            <p:nvPr/>
          </p:nvGrpSpPr>
          <p:grpSpPr>
            <a:xfrm>
              <a:off x="3067704" y="2952368"/>
              <a:ext cx="2982654" cy="558069"/>
              <a:chOff x="3067704" y="3067832"/>
              <a:chExt cx="2982654" cy="558069"/>
            </a:xfrm>
          </p:grpSpPr>
          <p:sp>
            <p:nvSpPr>
              <p:cNvPr id="8" name="Rectangle 7"/>
              <p:cNvSpPr/>
              <p:nvPr/>
            </p:nvSpPr>
            <p:spPr bwMode="auto">
              <a:xfrm>
                <a:off x="3067704" y="3067832"/>
                <a:ext cx="2982654" cy="558069"/>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9" name="TextBox 8"/>
              <p:cNvSpPr txBox="1"/>
              <p:nvPr/>
            </p:nvSpPr>
            <p:spPr>
              <a:xfrm>
                <a:off x="3165468" y="3146356"/>
                <a:ext cx="2770982" cy="400110"/>
              </a:xfrm>
              <a:prstGeom prst="rect">
                <a:avLst/>
              </a:prstGeom>
              <a:noFill/>
            </p:spPr>
            <p:txBody>
              <a:bodyPr wrap="square" rtlCol="0">
                <a:spAutoFit/>
              </a:bodyPr>
              <a:lstStyle/>
              <a:p>
                <a:pPr algn="ctr"/>
                <a:r>
                  <a:rPr lang="en-US" b="0" dirty="0" smtClean="0"/>
                  <a:t>Average drift removal</a:t>
                </a:r>
                <a:endParaRPr lang="en-US" b="0" dirty="0"/>
              </a:p>
            </p:txBody>
          </p:sp>
        </p:grpSp>
        <p:grpSp>
          <p:nvGrpSpPr>
            <p:cNvPr id="11" name="Group 10"/>
            <p:cNvGrpSpPr/>
            <p:nvPr/>
          </p:nvGrpSpPr>
          <p:grpSpPr>
            <a:xfrm>
              <a:off x="3029231" y="4115066"/>
              <a:ext cx="3032298" cy="558069"/>
              <a:chOff x="3040395" y="3067832"/>
              <a:chExt cx="3032298" cy="558069"/>
            </a:xfrm>
          </p:grpSpPr>
          <p:sp>
            <p:nvSpPr>
              <p:cNvPr id="12" name="Rectangle 11"/>
              <p:cNvSpPr/>
              <p:nvPr/>
            </p:nvSpPr>
            <p:spPr bwMode="auto">
              <a:xfrm>
                <a:off x="3067704" y="3067832"/>
                <a:ext cx="2982654" cy="558069"/>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3" name="TextBox 12"/>
              <p:cNvSpPr txBox="1"/>
              <p:nvPr/>
            </p:nvSpPr>
            <p:spPr>
              <a:xfrm>
                <a:off x="3040395" y="3146356"/>
                <a:ext cx="3032298" cy="400110"/>
              </a:xfrm>
              <a:prstGeom prst="rect">
                <a:avLst/>
              </a:prstGeom>
              <a:noFill/>
            </p:spPr>
            <p:txBody>
              <a:bodyPr wrap="square" rtlCol="0">
                <a:spAutoFit/>
              </a:bodyPr>
              <a:lstStyle/>
              <a:p>
                <a:pPr algn="ctr"/>
                <a:r>
                  <a:rPr lang="en-US" b="0" dirty="0" smtClean="0"/>
                  <a:t>Individual drifts removal</a:t>
                </a:r>
                <a:endParaRPr lang="en-US" b="0" dirty="0"/>
              </a:p>
            </p:txBody>
          </p:sp>
        </p:grpSp>
        <p:grpSp>
          <p:nvGrpSpPr>
            <p:cNvPr id="14" name="Group 13"/>
            <p:cNvGrpSpPr/>
            <p:nvPr/>
          </p:nvGrpSpPr>
          <p:grpSpPr>
            <a:xfrm>
              <a:off x="3046930" y="5200790"/>
              <a:ext cx="3032298" cy="558069"/>
              <a:chOff x="3040395" y="3067832"/>
              <a:chExt cx="3032298" cy="558069"/>
            </a:xfrm>
          </p:grpSpPr>
          <p:sp>
            <p:nvSpPr>
              <p:cNvPr id="15" name="Rectangle 14"/>
              <p:cNvSpPr/>
              <p:nvPr/>
            </p:nvSpPr>
            <p:spPr bwMode="auto">
              <a:xfrm>
                <a:off x="3067704" y="3067832"/>
                <a:ext cx="2982654" cy="558069"/>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6" name="TextBox 15"/>
              <p:cNvSpPr txBox="1"/>
              <p:nvPr/>
            </p:nvSpPr>
            <p:spPr>
              <a:xfrm>
                <a:off x="3040395" y="3146356"/>
                <a:ext cx="3032298" cy="400110"/>
              </a:xfrm>
              <a:prstGeom prst="rect">
                <a:avLst/>
              </a:prstGeom>
              <a:noFill/>
            </p:spPr>
            <p:txBody>
              <a:bodyPr wrap="square" rtlCol="0">
                <a:spAutoFit/>
              </a:bodyPr>
              <a:lstStyle/>
              <a:p>
                <a:pPr algn="ctr"/>
                <a:r>
                  <a:rPr lang="en-US" b="0" dirty="0" smtClean="0"/>
                  <a:t>Final map projection</a:t>
                </a:r>
                <a:endParaRPr lang="en-US" b="0" dirty="0"/>
              </a:p>
            </p:txBody>
          </p:sp>
        </p:grpSp>
        <p:cxnSp>
          <p:nvCxnSpPr>
            <p:cNvPr id="27" name="Straight Arrow Connector 26"/>
            <p:cNvCxnSpPr>
              <a:stCxn id="12" idx="2"/>
            </p:cNvCxnSpPr>
            <p:nvPr/>
          </p:nvCxnSpPr>
          <p:spPr bwMode="auto">
            <a:xfrm flipH="1">
              <a:off x="4536702" y="4673135"/>
              <a:ext cx="11165" cy="537276"/>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p:cNvCxnSpPr/>
            <p:nvPr/>
          </p:nvCxnSpPr>
          <p:spPr bwMode="auto">
            <a:xfrm flipH="1">
              <a:off x="4538246" y="3510437"/>
              <a:ext cx="11164" cy="604629"/>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p:cNvCxnSpPr>
              <a:stCxn id="6" idx="2"/>
            </p:cNvCxnSpPr>
            <p:nvPr/>
          </p:nvCxnSpPr>
          <p:spPr bwMode="auto">
            <a:xfrm flipH="1">
              <a:off x="4520545" y="2318874"/>
              <a:ext cx="11165" cy="633494"/>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4464904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6038163"/>
            <a:ext cx="9144000" cy="73915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4" name="Slide Number Placeholder 3"/>
          <p:cNvSpPr>
            <a:spLocks noGrp="1"/>
          </p:cNvSpPr>
          <p:nvPr>
            <p:ph type="sldNum" sz="quarter" idx="4"/>
          </p:nvPr>
        </p:nvSpPr>
        <p:spPr/>
        <p:txBody>
          <a:bodyPr/>
          <a:lstStyle/>
          <a:p>
            <a:fld id="{12E107C5-0316-BC47-8A97-2698313D63EF}" type="slidenum">
              <a:rPr lang="en-US" smtClean="0"/>
              <a:pPr/>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52117303"/>
              </p:ext>
            </p:extLst>
          </p:nvPr>
        </p:nvGraphicFramePr>
        <p:xfrm>
          <a:off x="687070" y="1719731"/>
          <a:ext cx="8151134" cy="4807726"/>
        </p:xfrm>
        <a:graphic>
          <a:graphicData uri="http://schemas.openxmlformats.org/drawingml/2006/table">
            <a:tbl>
              <a:tblPr firstRow="1" bandRow="1">
                <a:tableStyleId>{10A1B5D5-9B99-4C35-A422-299274C87663}</a:tableStyleId>
              </a:tblPr>
              <a:tblGrid>
                <a:gridCol w="2878796"/>
                <a:gridCol w="5272338"/>
              </a:tblGrid>
              <a:tr h="343409">
                <a:tc>
                  <a:txBody>
                    <a:bodyPr/>
                    <a:lstStyle/>
                    <a:p>
                      <a:r>
                        <a:rPr lang="en-US" sz="1600" dirty="0" smtClean="0"/>
                        <a:t>Parameter</a:t>
                      </a:r>
                      <a:endParaRPr lang="en-US" sz="1600" b="1" dirty="0">
                        <a:solidFill>
                          <a:schemeClr val="tx1"/>
                        </a:solidFill>
                      </a:endParaRPr>
                    </a:p>
                  </a:txBody>
                  <a:tcPr/>
                </a:tc>
                <a:tc>
                  <a:txBody>
                    <a:bodyPr/>
                    <a:lstStyle/>
                    <a:p>
                      <a:r>
                        <a:rPr lang="en-US" sz="1600" dirty="0" smtClean="0"/>
                        <a:t>Description</a:t>
                      </a:r>
                      <a:endParaRPr lang="en-US" sz="1600" b="0" dirty="0">
                        <a:solidFill>
                          <a:schemeClr val="tx1"/>
                        </a:solidFill>
                      </a:endParaRPr>
                    </a:p>
                  </a:txBody>
                  <a:tcPr/>
                </a:tc>
              </a:tr>
              <a:tr h="343409">
                <a:tc>
                  <a:txBody>
                    <a:bodyPr/>
                    <a:lstStyle/>
                    <a:p>
                      <a:r>
                        <a:rPr lang="en-US" sz="1400" dirty="0" smtClean="0"/>
                        <a:t>/parallel</a:t>
                      </a:r>
                      <a:endParaRPr lang="en-US" sz="1400" dirty="0">
                        <a:solidFill>
                          <a:schemeClr val="tx1"/>
                        </a:solidFill>
                      </a:endParaRPr>
                    </a:p>
                  </a:txBody>
                  <a:tcPr/>
                </a:tc>
                <a:tc>
                  <a:txBody>
                    <a:bodyPr/>
                    <a:lstStyle/>
                    <a:p>
                      <a:r>
                        <a:rPr lang="en-US" sz="1400" dirty="0" smtClean="0"/>
                        <a:t>for parallel</a:t>
                      </a:r>
                      <a:r>
                        <a:rPr lang="en-US" sz="1400" baseline="0" dirty="0" smtClean="0"/>
                        <a:t> mode observations </a:t>
                      </a:r>
                      <a:endParaRPr lang="en-US" sz="1400" dirty="0"/>
                    </a:p>
                  </a:txBody>
                  <a:tcPr/>
                </a:tc>
              </a:tr>
              <a:tr h="343409">
                <a:tc>
                  <a:txBody>
                    <a:bodyPr/>
                    <a:lstStyle/>
                    <a:p>
                      <a:r>
                        <a:rPr lang="en-US" sz="1400" dirty="0" smtClean="0"/>
                        <a:t>/galactic</a:t>
                      </a:r>
                      <a:endParaRPr lang="en-US" sz="1400" dirty="0"/>
                    </a:p>
                  </a:txBody>
                  <a:tcPr/>
                </a:tc>
                <a:tc>
                  <a:txBody>
                    <a:bodyPr/>
                    <a:lstStyle/>
                    <a:p>
                      <a:r>
                        <a:rPr lang="en-US" sz="1400" dirty="0" smtClean="0"/>
                        <a:t>to use where</a:t>
                      </a:r>
                      <a:r>
                        <a:rPr lang="en-US" sz="1400" baseline="0" dirty="0" smtClean="0"/>
                        <a:t> extended emission dominates the map </a:t>
                      </a:r>
                      <a:endParaRPr lang="en-US" sz="1400" dirty="0"/>
                    </a:p>
                  </a:txBody>
                  <a:tcPr/>
                </a:tc>
              </a:tr>
              <a:tr h="343409">
                <a:tc>
                  <a:txBody>
                    <a:bodyPr/>
                    <a:lstStyle/>
                    <a:p>
                      <a:r>
                        <a:rPr lang="en-US" sz="1400" dirty="0" smtClean="0"/>
                        <a:t>/</a:t>
                      </a:r>
                      <a:r>
                        <a:rPr lang="en-US" sz="1400" dirty="0" err="1" smtClean="0"/>
                        <a:t>minimap</a:t>
                      </a:r>
                      <a:endParaRPr lang="en-US" sz="1400" dirty="0"/>
                    </a:p>
                  </a:txBody>
                  <a:tcPr/>
                </a:tc>
                <a:tc>
                  <a:txBody>
                    <a:bodyPr/>
                    <a:lstStyle/>
                    <a:p>
                      <a:r>
                        <a:rPr lang="en-US" sz="1400" dirty="0" smtClean="0"/>
                        <a:t>for</a:t>
                      </a:r>
                      <a:r>
                        <a:rPr lang="en-US" sz="1400" baseline="0" dirty="0" smtClean="0"/>
                        <a:t> “mini-scan” maps</a:t>
                      </a:r>
                      <a:endParaRPr lang="en-US" sz="1400" dirty="0"/>
                    </a:p>
                  </a:txBody>
                  <a:tcPr/>
                </a:tc>
              </a:tr>
              <a:tr h="343409">
                <a:tc>
                  <a:txBody>
                    <a:bodyPr/>
                    <a:lstStyle/>
                    <a:p>
                      <a:r>
                        <a:rPr lang="en-US" sz="1400" dirty="0" smtClean="0"/>
                        <a:t>/</a:t>
                      </a:r>
                      <a:r>
                        <a:rPr lang="en-US" sz="1400" dirty="0" err="1" smtClean="0"/>
                        <a:t>nocross</a:t>
                      </a:r>
                      <a:endParaRPr lang="en-US" sz="1400" dirty="0"/>
                    </a:p>
                  </a:txBody>
                  <a:tcPr/>
                </a:tc>
                <a:tc>
                  <a:txBody>
                    <a:bodyPr/>
                    <a:lstStyle/>
                    <a:p>
                      <a:r>
                        <a:rPr lang="en-US" sz="1400" dirty="0" smtClean="0"/>
                        <a:t>when only one scan direction is available</a:t>
                      </a:r>
                      <a:endParaRPr lang="en-US" sz="1400" dirty="0"/>
                    </a:p>
                  </a:txBody>
                  <a:tcPr/>
                </a:tc>
              </a:tr>
              <a:tr h="343409">
                <a:tc>
                  <a:txBody>
                    <a:bodyPr/>
                    <a:lstStyle/>
                    <a:p>
                      <a:r>
                        <a:rPr lang="en-US" sz="1400" dirty="0" smtClean="0"/>
                        <a:t>/</a:t>
                      </a:r>
                      <a:r>
                        <a:rPr lang="en-US" sz="1400" dirty="0" err="1" smtClean="0"/>
                        <a:t>jumps_pacs</a:t>
                      </a:r>
                      <a:endParaRPr lang="en-US" sz="1400" dirty="0"/>
                    </a:p>
                  </a:txBody>
                  <a:tcPr/>
                </a:tc>
                <a:tc>
                  <a:txBody>
                    <a:bodyPr/>
                    <a:lstStyle/>
                    <a:p>
                      <a:r>
                        <a:rPr lang="en-US" sz="1400" dirty="0" smtClean="0"/>
                        <a:t>detect and mask “jumps” in the data </a:t>
                      </a:r>
                      <a:endParaRPr lang="en-US" sz="1400" dirty="0"/>
                    </a:p>
                  </a:txBody>
                  <a:tcPr/>
                </a:tc>
              </a:tr>
              <a:tr h="343409">
                <a:tc>
                  <a:txBody>
                    <a:bodyPr/>
                    <a:lstStyle/>
                    <a:p>
                      <a:r>
                        <a:rPr lang="en-US" sz="1400" dirty="0" smtClean="0"/>
                        <a:t>/</a:t>
                      </a:r>
                      <a:r>
                        <a:rPr lang="en-US" sz="1400" dirty="0" err="1" smtClean="0"/>
                        <a:t>nothermal</a:t>
                      </a:r>
                      <a:endParaRPr lang="en-US" sz="1400" dirty="0"/>
                    </a:p>
                  </a:txBody>
                  <a:tcPr/>
                </a:tc>
                <a:tc>
                  <a:txBody>
                    <a:bodyPr/>
                    <a:lstStyle/>
                    <a:p>
                      <a:r>
                        <a:rPr lang="en-US" sz="1400" dirty="0" smtClean="0"/>
                        <a:t>skip short-timescale average drift subtraction</a:t>
                      </a:r>
                      <a:endParaRPr lang="en-US" sz="1400" dirty="0"/>
                    </a:p>
                  </a:txBody>
                  <a:tcPr/>
                </a:tc>
              </a:tr>
              <a:tr h="343409">
                <a:tc>
                  <a:txBody>
                    <a:bodyPr/>
                    <a:lstStyle/>
                    <a:p>
                      <a:r>
                        <a:rPr lang="en-US" sz="1400" dirty="0" smtClean="0"/>
                        <a:t>/</a:t>
                      </a:r>
                      <a:r>
                        <a:rPr lang="en-US" sz="1400" dirty="0" err="1" smtClean="0"/>
                        <a:t>noglitch</a:t>
                      </a:r>
                      <a:endParaRPr lang="en-US" sz="1400" dirty="0"/>
                    </a:p>
                  </a:txBody>
                  <a:tcPr/>
                </a:tc>
                <a:tc>
                  <a:txBody>
                    <a:bodyPr/>
                    <a:lstStyle/>
                    <a:p>
                      <a:r>
                        <a:rPr lang="en-US" sz="1400" dirty="0" smtClean="0"/>
                        <a:t>skip </a:t>
                      </a:r>
                      <a:r>
                        <a:rPr lang="en-US" sz="1400" dirty="0" err="1" smtClean="0"/>
                        <a:t>Scanamorphos</a:t>
                      </a:r>
                      <a:r>
                        <a:rPr lang="en-US" sz="1400" dirty="0" smtClean="0"/>
                        <a:t>’ internal deglitching</a:t>
                      </a:r>
                      <a:endParaRPr lang="en-US" sz="1400" dirty="0"/>
                    </a:p>
                  </a:txBody>
                  <a:tcPr/>
                </a:tc>
              </a:tr>
              <a:tr h="343409">
                <a:tc>
                  <a:txBody>
                    <a:bodyPr/>
                    <a:lstStyle/>
                    <a:p>
                      <a:r>
                        <a:rPr lang="en-US" sz="1400" dirty="0" err="1" smtClean="0"/>
                        <a:t>nblocks</a:t>
                      </a:r>
                      <a:endParaRPr lang="en-US" sz="1400" dirty="0"/>
                    </a:p>
                  </a:txBody>
                  <a:tcPr/>
                </a:tc>
                <a:tc>
                  <a:txBody>
                    <a:bodyPr/>
                    <a:lstStyle/>
                    <a:p>
                      <a:r>
                        <a:rPr lang="en-US" sz="1400" dirty="0" smtClean="0"/>
                        <a:t>forces slicing of data into “</a:t>
                      </a:r>
                      <a:r>
                        <a:rPr lang="en-US" sz="1400" dirty="0" err="1" smtClean="0"/>
                        <a:t>nblocks</a:t>
                      </a:r>
                      <a:r>
                        <a:rPr lang="en-US" sz="1400" dirty="0" smtClean="0"/>
                        <a:t>”</a:t>
                      </a:r>
                      <a:endParaRPr lang="en-US" sz="1400" dirty="0"/>
                    </a:p>
                  </a:txBody>
                  <a:tcPr/>
                </a:tc>
              </a:tr>
              <a:tr h="343409">
                <a:tc>
                  <a:txBody>
                    <a:bodyPr/>
                    <a:lstStyle/>
                    <a:p>
                      <a:r>
                        <a:rPr lang="en-US" sz="1400" dirty="0" err="1" smtClean="0"/>
                        <a:t>pixsize</a:t>
                      </a:r>
                      <a:endParaRPr lang="en-US" sz="1400" dirty="0"/>
                    </a:p>
                  </a:txBody>
                  <a:tcPr/>
                </a:tc>
                <a:tc>
                  <a:txBody>
                    <a:bodyPr/>
                    <a:lstStyle/>
                    <a:p>
                      <a:r>
                        <a:rPr lang="en-US" sz="1400" dirty="0" smtClean="0"/>
                        <a:t>pixel size of the final map </a:t>
                      </a:r>
                      <a:endParaRPr lang="en-US" sz="1400" dirty="0"/>
                    </a:p>
                  </a:txBody>
                  <a:tcPr/>
                </a:tc>
              </a:tr>
              <a:tr h="343409">
                <a:tc>
                  <a:txBody>
                    <a:bodyPr/>
                    <a:lstStyle/>
                    <a:p>
                      <a:r>
                        <a:rPr lang="en-US" sz="1400" dirty="0" smtClean="0"/>
                        <a:t>orient</a:t>
                      </a:r>
                      <a:endParaRPr lang="en-US" sz="1400" dirty="0"/>
                    </a:p>
                  </a:txBody>
                  <a:tcPr/>
                </a:tc>
                <a:tc>
                  <a:txBody>
                    <a:bodyPr/>
                    <a:lstStyle/>
                    <a:p>
                      <a:r>
                        <a:rPr lang="en-US" sz="1400" dirty="0" smtClean="0"/>
                        <a:t>“</a:t>
                      </a:r>
                      <a:r>
                        <a:rPr lang="en-US" sz="1400" dirty="0" err="1" smtClean="0"/>
                        <a:t>astro</a:t>
                      </a:r>
                      <a:r>
                        <a:rPr lang="en-US" sz="1400" dirty="0" smtClean="0"/>
                        <a:t>” (North up, East to the left) or</a:t>
                      </a:r>
                      <a:r>
                        <a:rPr lang="en-US" sz="1400" baseline="0" dirty="0" smtClean="0"/>
                        <a:t> “scan”</a:t>
                      </a:r>
                      <a:endParaRPr lang="en-US" sz="1400" dirty="0"/>
                    </a:p>
                  </a:txBody>
                  <a:tcPr/>
                </a:tc>
              </a:tr>
              <a:tr h="343409">
                <a:tc>
                  <a:txBody>
                    <a:bodyPr/>
                    <a:lstStyle/>
                    <a:p>
                      <a:r>
                        <a:rPr lang="en-US" sz="1400" dirty="0" smtClean="0"/>
                        <a:t>/</a:t>
                      </a:r>
                      <a:r>
                        <a:rPr lang="en-US" sz="1400" dirty="0" err="1" smtClean="0"/>
                        <a:t>frame_framallscans</a:t>
                      </a:r>
                      <a:endParaRPr lang="en-US" sz="1400" dirty="0"/>
                    </a:p>
                  </a:txBody>
                  <a:tcPr/>
                </a:tc>
                <a:tc>
                  <a:txBody>
                    <a:bodyPr/>
                    <a:lstStyle/>
                    <a:p>
                      <a:r>
                        <a:rPr lang="en-US" sz="1400" dirty="0" smtClean="0"/>
                        <a:t>use all scans to compute WCS, not only first two</a:t>
                      </a:r>
                      <a:endParaRPr lang="en-US" sz="1400" dirty="0"/>
                    </a:p>
                  </a:txBody>
                  <a:tcPr/>
                </a:tc>
              </a:tr>
              <a:tr h="343409">
                <a:tc>
                  <a:txBody>
                    <a:bodyPr/>
                    <a:lstStyle/>
                    <a:p>
                      <a:r>
                        <a:rPr lang="en-US" sz="1400" dirty="0" err="1" smtClean="0"/>
                        <a:t>hdr_ref</a:t>
                      </a:r>
                      <a:endParaRPr lang="en-US" sz="1400" dirty="0"/>
                    </a:p>
                  </a:txBody>
                  <a:tcPr/>
                </a:tc>
                <a:tc>
                  <a:txBody>
                    <a:bodyPr/>
                    <a:lstStyle/>
                    <a:p>
                      <a:r>
                        <a:rPr lang="en-US" sz="1400" dirty="0" smtClean="0"/>
                        <a:t>use reference header in “</a:t>
                      </a:r>
                      <a:r>
                        <a:rPr lang="en-US" sz="1400" dirty="0" err="1" smtClean="0"/>
                        <a:t>hdr</a:t>
                      </a:r>
                      <a:r>
                        <a:rPr lang="en-US" sz="1400" dirty="0" smtClean="0"/>
                        <a:t>” for map projection</a:t>
                      </a:r>
                      <a:endParaRPr lang="en-US" sz="1400" dirty="0"/>
                    </a:p>
                  </a:txBody>
                  <a:tcPr/>
                </a:tc>
              </a:tr>
              <a:tr h="343409">
                <a:tc>
                  <a:txBody>
                    <a:bodyPr/>
                    <a:lstStyle/>
                    <a:p>
                      <a:r>
                        <a:rPr lang="en-US" sz="1400" dirty="0" smtClean="0"/>
                        <a:t>/</a:t>
                      </a:r>
                      <a:r>
                        <a:rPr lang="en-US" sz="1400" dirty="0" err="1" smtClean="0"/>
                        <a:t>one_plane_fits</a:t>
                      </a:r>
                      <a:r>
                        <a:rPr lang="en-US" sz="1400" dirty="0" smtClean="0"/>
                        <a:t> </a:t>
                      </a:r>
                      <a:endParaRPr lang="en-US" sz="1400" dirty="0"/>
                    </a:p>
                  </a:txBody>
                  <a:tcPr/>
                </a:tc>
                <a:tc>
                  <a:txBody>
                    <a:bodyPr/>
                    <a:lstStyle/>
                    <a:p>
                      <a:r>
                        <a:rPr lang="en-US" sz="1400" dirty="0" smtClean="0"/>
                        <a:t>produce separate FITS files for each plane instead of a cube</a:t>
                      </a:r>
                      <a:endParaRPr lang="en-US" sz="1400" dirty="0"/>
                    </a:p>
                  </a:txBody>
                  <a:tcPr/>
                </a:tc>
              </a:tr>
            </a:tbl>
          </a:graphicData>
        </a:graphic>
      </p:graphicFrame>
      <p:sp>
        <p:nvSpPr>
          <p:cNvPr id="7" name="TextBox 6"/>
          <p:cNvSpPr txBox="1"/>
          <p:nvPr/>
        </p:nvSpPr>
        <p:spPr>
          <a:xfrm>
            <a:off x="1081853" y="871362"/>
            <a:ext cx="7140222" cy="646331"/>
          </a:xfrm>
          <a:prstGeom prst="rect">
            <a:avLst/>
          </a:prstGeom>
          <a:noFill/>
        </p:spPr>
        <p:txBody>
          <a:bodyPr wrap="square" rtlCol="0">
            <a:spAutoFit/>
          </a:bodyPr>
          <a:lstStyle/>
          <a:p>
            <a:pPr algn="ctr"/>
            <a:r>
              <a:rPr lang="en-US" sz="3600" b="0" dirty="0" smtClean="0">
                <a:solidFill>
                  <a:srgbClr val="0000FF"/>
                </a:solidFill>
              </a:rPr>
              <a:t>Main </a:t>
            </a:r>
            <a:r>
              <a:rPr lang="en-US" sz="3600" b="0" dirty="0" err="1" smtClean="0">
                <a:solidFill>
                  <a:srgbClr val="0000FF"/>
                </a:solidFill>
              </a:rPr>
              <a:t>Scanamoprhos</a:t>
            </a:r>
            <a:r>
              <a:rPr lang="en-US" sz="3600" b="0" dirty="0">
                <a:solidFill>
                  <a:srgbClr val="0000FF"/>
                </a:solidFill>
              </a:rPr>
              <a:t> </a:t>
            </a:r>
            <a:r>
              <a:rPr lang="en-US" sz="3600" b="0" dirty="0" smtClean="0">
                <a:solidFill>
                  <a:srgbClr val="0000FF"/>
                </a:solidFill>
              </a:rPr>
              <a:t>Parameters</a:t>
            </a:r>
            <a:endParaRPr lang="en-US" sz="3600" b="0" dirty="0">
              <a:solidFill>
                <a:srgbClr val="0000FF"/>
              </a:solidFill>
            </a:endParaRPr>
          </a:p>
        </p:txBody>
      </p:sp>
    </p:spTree>
    <p:extLst>
      <p:ext uri="{BB962C8B-B14F-4D97-AF65-F5344CB8AC3E}">
        <p14:creationId xmlns:p14="http://schemas.microsoft.com/office/powerpoint/2010/main" val="9180226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a:t>
            </a:fld>
            <a:endParaRPr lang="en-US"/>
          </a:p>
        </p:txBody>
      </p:sp>
      <p:pic>
        <p:nvPicPr>
          <p:cNvPr id="5" name="Picture 4"/>
          <p:cNvPicPr>
            <a:picLocks noChangeAspect="1"/>
          </p:cNvPicPr>
          <p:nvPr/>
        </p:nvPicPr>
        <p:blipFill>
          <a:blip r:embed="rId2"/>
          <a:stretch>
            <a:fillRect/>
          </a:stretch>
        </p:blipFill>
        <p:spPr>
          <a:xfrm>
            <a:off x="1119483" y="1352314"/>
            <a:ext cx="7335436" cy="4572000"/>
          </a:xfrm>
          <a:prstGeom prst="rect">
            <a:avLst/>
          </a:prstGeom>
        </p:spPr>
      </p:pic>
      <p:sp>
        <p:nvSpPr>
          <p:cNvPr id="6" name="TextBox 5"/>
          <p:cNvSpPr txBox="1"/>
          <p:nvPr/>
        </p:nvSpPr>
        <p:spPr>
          <a:xfrm>
            <a:off x="1834445" y="837259"/>
            <a:ext cx="5860814" cy="584776"/>
          </a:xfrm>
          <a:prstGeom prst="rect">
            <a:avLst/>
          </a:prstGeom>
          <a:noFill/>
        </p:spPr>
        <p:txBody>
          <a:bodyPr wrap="square" rtlCol="0">
            <a:spAutoFit/>
          </a:bodyPr>
          <a:lstStyle/>
          <a:p>
            <a:pPr algn="ctr"/>
            <a:r>
              <a:rPr lang="en-US" sz="3200" b="0" dirty="0" smtClean="0">
                <a:solidFill>
                  <a:srgbClr val="0000FF"/>
                </a:solidFill>
              </a:rPr>
              <a:t>Spatially correlated 1/f (“</a:t>
            </a:r>
            <a:r>
              <a:rPr lang="en-US" sz="3200" b="0" i="1" dirty="0" smtClean="0">
                <a:solidFill>
                  <a:srgbClr val="0000FF"/>
                </a:solidFill>
              </a:rPr>
              <a:t>drift”</a:t>
            </a:r>
            <a:r>
              <a:rPr lang="en-US" sz="3200" b="0" dirty="0" smtClean="0">
                <a:solidFill>
                  <a:srgbClr val="0000FF"/>
                </a:solidFill>
              </a:rPr>
              <a:t>)</a:t>
            </a:r>
            <a:endParaRPr lang="en-US" sz="3200" b="0" dirty="0">
              <a:solidFill>
                <a:srgbClr val="0000FF"/>
              </a:solidFill>
            </a:endParaRPr>
          </a:p>
        </p:txBody>
      </p:sp>
    </p:spTree>
    <p:extLst>
      <p:ext uri="{BB962C8B-B14F-4D97-AF65-F5344CB8AC3E}">
        <p14:creationId xmlns:p14="http://schemas.microsoft.com/office/powerpoint/2010/main" val="28656264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30</a:t>
            </a:fld>
            <a:endParaRPr lang="en-US"/>
          </a:p>
        </p:txBody>
      </p:sp>
      <p:sp>
        <p:nvSpPr>
          <p:cNvPr id="5" name="TextBox 4"/>
          <p:cNvSpPr txBox="1"/>
          <p:nvPr/>
        </p:nvSpPr>
        <p:spPr>
          <a:xfrm>
            <a:off x="1081853" y="756841"/>
            <a:ext cx="7140222" cy="1138773"/>
          </a:xfrm>
          <a:prstGeom prst="rect">
            <a:avLst/>
          </a:prstGeom>
          <a:noFill/>
        </p:spPr>
        <p:txBody>
          <a:bodyPr wrap="square" rtlCol="0">
            <a:spAutoFit/>
          </a:bodyPr>
          <a:lstStyle/>
          <a:p>
            <a:pPr algn="ctr"/>
            <a:r>
              <a:rPr lang="en-US" sz="3200" b="0" smtClean="0">
                <a:solidFill>
                  <a:srgbClr val="0000FF"/>
                </a:solidFill>
              </a:rPr>
              <a:t>Outside of HIPE: </a:t>
            </a:r>
          </a:p>
          <a:p>
            <a:pPr algn="ctr"/>
            <a:r>
              <a:rPr lang="en-US" sz="3600" b="0" smtClean="0">
                <a:solidFill>
                  <a:srgbClr val="0000FF"/>
                </a:solidFill>
              </a:rPr>
              <a:t>Unimap (L. Piazzo)  </a:t>
            </a:r>
            <a:endParaRPr lang="en-US" sz="3600" b="0" dirty="0">
              <a:solidFill>
                <a:srgbClr val="0000FF"/>
              </a:solidFill>
            </a:endParaRPr>
          </a:p>
        </p:txBody>
      </p:sp>
      <p:sp>
        <p:nvSpPr>
          <p:cNvPr id="6" name="TextBox 5"/>
          <p:cNvSpPr txBox="1"/>
          <p:nvPr/>
        </p:nvSpPr>
        <p:spPr>
          <a:xfrm>
            <a:off x="655838" y="2175813"/>
            <a:ext cx="7807600" cy="3785652"/>
          </a:xfrm>
          <a:prstGeom prst="rect">
            <a:avLst/>
          </a:prstGeom>
          <a:noFill/>
        </p:spPr>
        <p:txBody>
          <a:bodyPr wrap="square" rtlCol="0">
            <a:spAutoFit/>
          </a:bodyPr>
          <a:lstStyle/>
          <a:p>
            <a:pPr marL="342900" indent="-342900">
              <a:buFont typeface="Wingdings" charset="2"/>
              <a:buChar char="Ø"/>
            </a:pPr>
            <a:r>
              <a:rPr lang="en-US" b="0" dirty="0" smtClean="0"/>
              <a:t> </a:t>
            </a:r>
            <a:r>
              <a:rPr lang="en-US" b="0" dirty="0" err="1" smtClean="0"/>
              <a:t>Unimap</a:t>
            </a:r>
            <a:r>
              <a:rPr lang="en-US" b="0" dirty="0"/>
              <a:t> </a:t>
            </a:r>
            <a:r>
              <a:rPr lang="en-US" b="0" dirty="0" smtClean="0"/>
              <a:t>is the successor of ROMAGAL (</a:t>
            </a:r>
            <a:r>
              <a:rPr lang="en-US" b="0" dirty="0" smtClean="0">
                <a:sym typeface="Wingdings"/>
              </a:rPr>
              <a:t> Hi-GAL) and ROMA (</a:t>
            </a:r>
            <a:r>
              <a:rPr lang="en-US" b="0" dirty="0" err="1" smtClean="0">
                <a:sym typeface="Wingdings"/>
              </a:rPr>
              <a:t>BOOMERang</a:t>
            </a:r>
            <a:r>
              <a:rPr lang="en-US" b="0" dirty="0" smtClean="0">
                <a:sym typeface="Wingdings"/>
              </a:rPr>
              <a:t> &amp; Planck) </a:t>
            </a:r>
            <a:endParaRPr lang="en-US" b="0" dirty="0" smtClean="0"/>
          </a:p>
          <a:p>
            <a:pPr marL="342900" indent="-342900">
              <a:buFont typeface="Wingdings" charset="2"/>
              <a:buChar char="Ø"/>
            </a:pPr>
            <a:endParaRPr lang="en-US" b="0" dirty="0"/>
          </a:p>
          <a:p>
            <a:pPr marL="342900" indent="-342900">
              <a:buFont typeface="Wingdings" charset="2"/>
              <a:buChar char="Ø"/>
            </a:pPr>
            <a:r>
              <a:rPr lang="en-US" b="0" dirty="0" err="1" smtClean="0"/>
              <a:t>Unimap</a:t>
            </a:r>
            <a:r>
              <a:rPr lang="en-US" b="0" dirty="0" smtClean="0"/>
              <a:t> consists of a MATLAB wrapper around a C code</a:t>
            </a:r>
          </a:p>
          <a:p>
            <a:pPr marL="342900" indent="-342900">
              <a:buFont typeface="Wingdings" charset="2"/>
              <a:buChar char="Ø"/>
            </a:pPr>
            <a:endParaRPr lang="en-US" b="0" dirty="0"/>
          </a:p>
          <a:p>
            <a:pPr marL="342900" indent="-342900">
              <a:buFont typeface="Wingdings" charset="2"/>
              <a:buChar char="Ø"/>
            </a:pPr>
            <a:r>
              <a:rPr lang="en-US" b="0" dirty="0" smtClean="0"/>
              <a:t>Compiled version can run w/o MATLAB </a:t>
            </a:r>
          </a:p>
          <a:p>
            <a:pPr marL="342900" indent="-342900">
              <a:buFont typeface="Wingdings" charset="2"/>
              <a:buChar char="Ø"/>
            </a:pPr>
            <a:endParaRPr lang="en-US" b="0" dirty="0"/>
          </a:p>
          <a:p>
            <a:pPr marL="342900" indent="-342900">
              <a:buFont typeface="Wingdings" charset="2"/>
              <a:buChar char="Ø"/>
            </a:pPr>
            <a:r>
              <a:rPr lang="en-US" b="0" dirty="0" smtClean="0"/>
              <a:t> Compatible with Linux, Mac, Windows. Compiled version currently distributed for Linux and Mac (64-bit machines)</a:t>
            </a:r>
          </a:p>
          <a:p>
            <a:pPr marL="342900" indent="-342900">
              <a:buFont typeface="Wingdings" charset="2"/>
              <a:buChar char="Ø"/>
            </a:pPr>
            <a:endParaRPr lang="en-US" b="0" dirty="0"/>
          </a:p>
          <a:p>
            <a:pPr marL="342900" indent="-342900">
              <a:buFont typeface="Wingdings" charset="2"/>
              <a:buChar char="Ø"/>
            </a:pPr>
            <a:r>
              <a:rPr lang="en-US" b="0" dirty="0" smtClean="0"/>
              <a:t> The code can be downloaded from:   </a:t>
            </a:r>
          </a:p>
          <a:p>
            <a:endParaRPr lang="en-US" b="0" dirty="0"/>
          </a:p>
        </p:txBody>
      </p:sp>
      <p:sp>
        <p:nvSpPr>
          <p:cNvPr id="7" name="Rectangle 6"/>
          <p:cNvSpPr/>
          <p:nvPr/>
        </p:nvSpPr>
        <p:spPr>
          <a:xfrm>
            <a:off x="2850036" y="5696263"/>
            <a:ext cx="3480440" cy="400110"/>
          </a:xfrm>
          <a:prstGeom prst="rect">
            <a:avLst/>
          </a:prstGeom>
        </p:spPr>
        <p:txBody>
          <a:bodyPr wrap="none">
            <a:spAutoFit/>
          </a:bodyPr>
          <a:lstStyle/>
          <a:p>
            <a:r>
              <a:rPr lang="en-US" b="0" dirty="0" smtClean="0">
                <a:solidFill>
                  <a:srgbClr val="0000FF"/>
                </a:solidFill>
              </a:rPr>
              <a:t>http</a:t>
            </a:r>
            <a:r>
              <a:rPr lang="en-US" b="0" dirty="0">
                <a:solidFill>
                  <a:srgbClr val="0000FF"/>
                </a:solidFill>
              </a:rPr>
              <a:t>://w3.uniroma1.it/</a:t>
            </a:r>
            <a:r>
              <a:rPr lang="en-US" b="0" dirty="0" err="1">
                <a:solidFill>
                  <a:srgbClr val="0000FF"/>
                </a:solidFill>
              </a:rPr>
              <a:t>unimap</a:t>
            </a:r>
            <a:r>
              <a:rPr lang="en-US" b="0" dirty="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15217338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31</a:t>
            </a:fld>
            <a:endParaRPr lang="en-US"/>
          </a:p>
        </p:txBody>
      </p:sp>
      <p:pic>
        <p:nvPicPr>
          <p:cNvPr id="5" name="Picture 4"/>
          <p:cNvPicPr>
            <a:picLocks noChangeAspect="1"/>
          </p:cNvPicPr>
          <p:nvPr/>
        </p:nvPicPr>
        <p:blipFill>
          <a:blip r:embed="rId2"/>
          <a:stretch>
            <a:fillRect/>
          </a:stretch>
        </p:blipFill>
        <p:spPr>
          <a:xfrm>
            <a:off x="229020" y="846327"/>
            <a:ext cx="8822658" cy="5021448"/>
          </a:xfrm>
          <a:prstGeom prst="rect">
            <a:avLst/>
          </a:prstGeom>
        </p:spPr>
      </p:pic>
    </p:spTree>
    <p:extLst>
      <p:ext uri="{BB962C8B-B14F-4D97-AF65-F5344CB8AC3E}">
        <p14:creationId xmlns:p14="http://schemas.microsoft.com/office/powerpoint/2010/main" val="40275769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32</a:t>
            </a:fld>
            <a:endParaRPr lang="en-US"/>
          </a:p>
        </p:txBody>
      </p:sp>
      <p:sp>
        <p:nvSpPr>
          <p:cNvPr id="5" name="TextBox 4"/>
          <p:cNvSpPr txBox="1"/>
          <p:nvPr/>
        </p:nvSpPr>
        <p:spPr>
          <a:xfrm>
            <a:off x="728709" y="1197222"/>
            <a:ext cx="7495296" cy="707886"/>
          </a:xfrm>
          <a:prstGeom prst="rect">
            <a:avLst/>
          </a:prstGeom>
          <a:noFill/>
          <a:ln>
            <a:solidFill>
              <a:srgbClr val="FF0000"/>
            </a:solidFill>
          </a:ln>
        </p:spPr>
        <p:txBody>
          <a:bodyPr wrap="square" rtlCol="0">
            <a:spAutoFit/>
          </a:bodyPr>
          <a:lstStyle/>
          <a:p>
            <a:pPr algn="ctr"/>
            <a:r>
              <a:rPr lang="en-US" b="0" dirty="0" smtClean="0"/>
              <a:t>To run </a:t>
            </a:r>
            <a:r>
              <a:rPr lang="en-US" b="0" dirty="0" err="1" smtClean="0"/>
              <a:t>Unimap</a:t>
            </a:r>
            <a:r>
              <a:rPr lang="en-US" b="0" dirty="0" smtClean="0"/>
              <a:t>, one has to export PACS Level 1 frames to </a:t>
            </a:r>
            <a:r>
              <a:rPr lang="en-US" b="0" dirty="0" err="1" smtClean="0"/>
              <a:t>Unimap</a:t>
            </a:r>
            <a:r>
              <a:rPr lang="en-US" b="0" dirty="0" smtClean="0"/>
              <a:t> format. </a:t>
            </a:r>
            <a:endParaRPr lang="en-US" b="0" dirty="0"/>
          </a:p>
        </p:txBody>
      </p:sp>
      <p:sp>
        <p:nvSpPr>
          <p:cNvPr id="6" name="TextBox 5"/>
          <p:cNvSpPr txBox="1"/>
          <p:nvPr/>
        </p:nvSpPr>
        <p:spPr>
          <a:xfrm>
            <a:off x="1270036" y="2342391"/>
            <a:ext cx="6568793" cy="406015"/>
          </a:xfrm>
          <a:prstGeom prst="rect">
            <a:avLst/>
          </a:prstGeom>
          <a:noFill/>
        </p:spPr>
        <p:txBody>
          <a:bodyPr wrap="square" rtlCol="0">
            <a:spAutoFit/>
          </a:bodyPr>
          <a:lstStyle/>
          <a:p>
            <a:pPr marL="342900" indent="-342900">
              <a:buFont typeface="Wingdings" charset="2"/>
              <a:buChar char="Ø"/>
            </a:pPr>
            <a:r>
              <a:rPr lang="en-US" dirty="0" smtClean="0"/>
              <a:t> </a:t>
            </a:r>
            <a:r>
              <a:rPr lang="en-US" b="0" dirty="0" smtClean="0"/>
              <a:t>This step is performed by </a:t>
            </a:r>
            <a:r>
              <a:rPr lang="en-US" b="0" dirty="0" err="1" smtClean="0"/>
              <a:t>UniHIPE</a:t>
            </a:r>
            <a:r>
              <a:rPr lang="en-US" b="0" dirty="0" smtClean="0"/>
              <a:t>: </a:t>
            </a:r>
            <a:endParaRPr lang="en-US" dirty="0"/>
          </a:p>
        </p:txBody>
      </p:sp>
      <p:sp>
        <p:nvSpPr>
          <p:cNvPr id="7" name="Rectangle 6"/>
          <p:cNvSpPr/>
          <p:nvPr/>
        </p:nvSpPr>
        <p:spPr>
          <a:xfrm>
            <a:off x="1217987" y="2970949"/>
            <a:ext cx="7037248" cy="400110"/>
          </a:xfrm>
          <a:prstGeom prst="rect">
            <a:avLst/>
          </a:prstGeom>
        </p:spPr>
        <p:txBody>
          <a:bodyPr wrap="square">
            <a:spAutoFit/>
          </a:bodyPr>
          <a:lstStyle/>
          <a:p>
            <a:r>
              <a:rPr lang="en-US" b="0" dirty="0" smtClean="0">
                <a:solidFill>
                  <a:srgbClr val="0000FF"/>
                </a:solidFill>
              </a:rPr>
              <a:t>http</a:t>
            </a:r>
            <a:r>
              <a:rPr lang="en-US" b="0" dirty="0">
                <a:solidFill>
                  <a:srgbClr val="0000FF"/>
                </a:solidFill>
              </a:rPr>
              <a:t>://</a:t>
            </a:r>
            <a:r>
              <a:rPr lang="en-US" b="0" dirty="0" err="1">
                <a:solidFill>
                  <a:srgbClr val="0000FF"/>
                </a:solidFill>
              </a:rPr>
              <a:t>herschel.asdc.asi.it</a:t>
            </a:r>
            <a:r>
              <a:rPr lang="en-US" b="0" dirty="0">
                <a:solidFill>
                  <a:srgbClr val="0000FF"/>
                </a:solidFill>
              </a:rPr>
              <a:t>/</a:t>
            </a:r>
            <a:r>
              <a:rPr lang="en-US" b="0" dirty="0" err="1">
                <a:solidFill>
                  <a:srgbClr val="0000FF"/>
                </a:solidFill>
              </a:rPr>
              <a:t>index.php?page</a:t>
            </a:r>
            <a:r>
              <a:rPr lang="en-US" b="0" dirty="0">
                <a:solidFill>
                  <a:srgbClr val="0000FF"/>
                </a:solidFill>
              </a:rPr>
              <a:t>=</a:t>
            </a:r>
            <a:r>
              <a:rPr lang="en-US" b="0" dirty="0" err="1">
                <a:solidFill>
                  <a:srgbClr val="0000FF"/>
                </a:solidFill>
              </a:rPr>
              <a:t>unimap.html</a:t>
            </a:r>
            <a:endParaRPr lang="en-US" dirty="0">
              <a:solidFill>
                <a:srgbClr val="0000FF"/>
              </a:solidFill>
            </a:endParaRPr>
          </a:p>
        </p:txBody>
      </p:sp>
      <p:sp>
        <p:nvSpPr>
          <p:cNvPr id="8" name="TextBox 7"/>
          <p:cNvSpPr txBox="1"/>
          <p:nvPr/>
        </p:nvSpPr>
        <p:spPr>
          <a:xfrm>
            <a:off x="562146" y="3987270"/>
            <a:ext cx="8140724" cy="1631216"/>
          </a:xfrm>
          <a:prstGeom prst="rect">
            <a:avLst/>
          </a:prstGeom>
          <a:solidFill>
            <a:schemeClr val="accent1"/>
          </a:solidFill>
          <a:ln>
            <a:solidFill>
              <a:srgbClr val="FF0000"/>
            </a:solidFill>
          </a:ln>
        </p:spPr>
        <p:txBody>
          <a:bodyPr wrap="square" rtlCol="0">
            <a:spAutoFit/>
          </a:bodyPr>
          <a:lstStyle/>
          <a:p>
            <a:r>
              <a:rPr lang="en-US" dirty="0" smtClean="0"/>
              <a:t>NOTE: </a:t>
            </a:r>
            <a:r>
              <a:rPr lang="en-US" b="0" dirty="0" err="1" smtClean="0"/>
              <a:t>Unimap</a:t>
            </a:r>
            <a:r>
              <a:rPr lang="en-US" b="0" dirty="0" smtClean="0"/>
              <a:t> is being implemented in HIPE 13.0. This means that </a:t>
            </a:r>
            <a:r>
              <a:rPr lang="en-US" b="0" dirty="0" err="1" smtClean="0"/>
              <a:t>Unimap</a:t>
            </a:r>
            <a:r>
              <a:rPr lang="en-US" b="0" dirty="0" smtClean="0"/>
              <a:t> products will be generated in the next bulk reprocessing, and that a </a:t>
            </a:r>
            <a:r>
              <a:rPr lang="en-US" b="0" dirty="0" err="1" smtClean="0"/>
              <a:t>Unimap</a:t>
            </a:r>
            <a:r>
              <a:rPr lang="en-US" b="0" dirty="0" smtClean="0"/>
              <a:t> </a:t>
            </a:r>
            <a:r>
              <a:rPr lang="en-US" b="0" dirty="0" err="1" smtClean="0"/>
              <a:t>ipipe</a:t>
            </a:r>
            <a:r>
              <a:rPr lang="en-US" b="0" dirty="0" smtClean="0"/>
              <a:t> script will be available from the menu. The script </a:t>
            </a:r>
          </a:p>
          <a:p>
            <a:r>
              <a:rPr lang="en-US" b="0" dirty="0"/>
              <a:t>w</a:t>
            </a:r>
            <a:r>
              <a:rPr lang="en-US" b="0" dirty="0" smtClean="0"/>
              <a:t>ill allow </a:t>
            </a:r>
            <a:r>
              <a:rPr lang="en-US" b="0" dirty="0" err="1" smtClean="0"/>
              <a:t>Unimap</a:t>
            </a:r>
            <a:r>
              <a:rPr lang="en-US" b="0" dirty="0" smtClean="0"/>
              <a:t> re-processing by skipping the Level 1 conversion part. </a:t>
            </a:r>
            <a:endParaRPr lang="en-US" dirty="0"/>
          </a:p>
        </p:txBody>
      </p:sp>
    </p:spTree>
    <p:extLst>
      <p:ext uri="{BB962C8B-B14F-4D97-AF65-F5344CB8AC3E}">
        <p14:creationId xmlns:p14="http://schemas.microsoft.com/office/powerpoint/2010/main" val="32181677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33</a:t>
            </a:fld>
            <a:endParaRPr lang="en-US"/>
          </a:p>
        </p:txBody>
      </p:sp>
      <p:pic>
        <p:nvPicPr>
          <p:cNvPr id="5" name="Picture 4"/>
          <p:cNvPicPr>
            <a:picLocks noChangeAspect="1"/>
          </p:cNvPicPr>
          <p:nvPr/>
        </p:nvPicPr>
        <p:blipFill>
          <a:blip r:embed="rId2"/>
          <a:stretch>
            <a:fillRect/>
          </a:stretch>
        </p:blipFill>
        <p:spPr>
          <a:xfrm>
            <a:off x="0" y="1298123"/>
            <a:ext cx="9144000" cy="4694903"/>
          </a:xfrm>
          <a:prstGeom prst="rect">
            <a:avLst/>
          </a:prstGeom>
        </p:spPr>
      </p:pic>
      <p:sp>
        <p:nvSpPr>
          <p:cNvPr id="6" name="TextBox 5"/>
          <p:cNvSpPr txBox="1"/>
          <p:nvPr/>
        </p:nvSpPr>
        <p:spPr>
          <a:xfrm>
            <a:off x="1804900" y="824637"/>
            <a:ext cx="5535083" cy="646331"/>
          </a:xfrm>
          <a:prstGeom prst="rect">
            <a:avLst/>
          </a:prstGeom>
          <a:noFill/>
        </p:spPr>
        <p:txBody>
          <a:bodyPr wrap="square" rtlCol="0">
            <a:spAutoFit/>
          </a:bodyPr>
          <a:lstStyle/>
          <a:p>
            <a:pPr algn="ctr"/>
            <a:r>
              <a:rPr lang="en-US" sz="3600" b="0" dirty="0" smtClean="0">
                <a:solidFill>
                  <a:srgbClr val="0000FF"/>
                </a:solidFill>
              </a:rPr>
              <a:t>Workflow: more in detail ..</a:t>
            </a:r>
            <a:endParaRPr lang="en-US" sz="3600" b="0" dirty="0">
              <a:solidFill>
                <a:srgbClr val="0000FF"/>
              </a:solidFill>
            </a:endParaRPr>
          </a:p>
        </p:txBody>
      </p:sp>
    </p:spTree>
    <p:extLst>
      <p:ext uri="{BB962C8B-B14F-4D97-AF65-F5344CB8AC3E}">
        <p14:creationId xmlns:p14="http://schemas.microsoft.com/office/powerpoint/2010/main" val="34190874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34</a:t>
            </a:fld>
            <a:endParaRPr lang="en-US"/>
          </a:p>
        </p:txBody>
      </p:sp>
      <p:pic>
        <p:nvPicPr>
          <p:cNvPr id="8" name="Picture 7"/>
          <p:cNvPicPr>
            <a:picLocks noChangeAspect="1"/>
          </p:cNvPicPr>
          <p:nvPr/>
        </p:nvPicPr>
        <p:blipFill>
          <a:blip r:embed="rId2"/>
          <a:stretch>
            <a:fillRect/>
          </a:stretch>
        </p:blipFill>
        <p:spPr>
          <a:xfrm>
            <a:off x="1322088" y="1498696"/>
            <a:ext cx="6536369" cy="4572000"/>
          </a:xfrm>
          <a:prstGeom prst="rect">
            <a:avLst/>
          </a:prstGeom>
        </p:spPr>
      </p:pic>
      <p:sp>
        <p:nvSpPr>
          <p:cNvPr id="9" name="TextBox 8"/>
          <p:cNvSpPr txBox="1"/>
          <p:nvPr/>
        </p:nvSpPr>
        <p:spPr>
          <a:xfrm>
            <a:off x="1081853" y="746430"/>
            <a:ext cx="7140222" cy="646331"/>
          </a:xfrm>
          <a:prstGeom prst="rect">
            <a:avLst/>
          </a:prstGeom>
          <a:noFill/>
        </p:spPr>
        <p:txBody>
          <a:bodyPr wrap="square" rtlCol="0">
            <a:spAutoFit/>
          </a:bodyPr>
          <a:lstStyle/>
          <a:p>
            <a:pPr algn="ctr"/>
            <a:r>
              <a:rPr lang="en-US" sz="3600" b="0" dirty="0" err="1" smtClean="0">
                <a:solidFill>
                  <a:srgbClr val="0000FF"/>
                </a:solidFill>
              </a:rPr>
              <a:t>Unimap</a:t>
            </a:r>
            <a:r>
              <a:rPr lang="en-US" sz="3600" b="0" dirty="0" smtClean="0">
                <a:solidFill>
                  <a:srgbClr val="0000FF"/>
                </a:solidFill>
              </a:rPr>
              <a:t> Parameters</a:t>
            </a:r>
            <a:endParaRPr lang="en-US" sz="3600" b="0" dirty="0">
              <a:solidFill>
                <a:srgbClr val="0000FF"/>
              </a:solidFill>
            </a:endParaRPr>
          </a:p>
        </p:txBody>
      </p:sp>
      <p:sp>
        <p:nvSpPr>
          <p:cNvPr id="10" name="Oval 9"/>
          <p:cNvSpPr/>
          <p:nvPr/>
        </p:nvSpPr>
        <p:spPr bwMode="auto">
          <a:xfrm>
            <a:off x="749531" y="2113356"/>
            <a:ext cx="4413896" cy="1299593"/>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1" name="Oval 10"/>
          <p:cNvSpPr/>
          <p:nvPr/>
        </p:nvSpPr>
        <p:spPr bwMode="auto">
          <a:xfrm>
            <a:off x="901930" y="4112196"/>
            <a:ext cx="4413896" cy="458066"/>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9002473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35</a:t>
            </a:fld>
            <a:endParaRPr lang="en-US"/>
          </a:p>
        </p:txBody>
      </p:sp>
      <p:sp>
        <p:nvSpPr>
          <p:cNvPr id="5" name="TextBox 4"/>
          <p:cNvSpPr txBox="1"/>
          <p:nvPr/>
        </p:nvSpPr>
        <p:spPr>
          <a:xfrm>
            <a:off x="1513417" y="772584"/>
            <a:ext cx="5535083" cy="1200329"/>
          </a:xfrm>
          <a:prstGeom prst="rect">
            <a:avLst/>
          </a:prstGeom>
          <a:noFill/>
        </p:spPr>
        <p:txBody>
          <a:bodyPr wrap="square" rtlCol="0">
            <a:spAutoFit/>
          </a:bodyPr>
          <a:lstStyle/>
          <a:p>
            <a:pPr algn="ctr"/>
            <a:r>
              <a:rPr lang="en-US" sz="3600" b="0" dirty="0" smtClean="0">
                <a:solidFill>
                  <a:srgbClr val="0000FF"/>
                </a:solidFill>
              </a:rPr>
              <a:t>One word about “crosses”</a:t>
            </a:r>
            <a:br>
              <a:rPr lang="en-US" sz="3600" b="0" dirty="0" smtClean="0">
                <a:solidFill>
                  <a:srgbClr val="0000FF"/>
                </a:solidFill>
              </a:rPr>
            </a:br>
            <a:r>
              <a:rPr lang="en-US" sz="3600" b="0" dirty="0" smtClean="0">
                <a:solidFill>
                  <a:srgbClr val="0000FF"/>
                </a:solidFill>
              </a:rPr>
              <a:t> </a:t>
            </a:r>
            <a:endParaRPr lang="en-US" sz="3600" b="0" dirty="0">
              <a:solidFill>
                <a:srgbClr val="0000FF"/>
              </a:solidFill>
            </a:endParaRPr>
          </a:p>
        </p:txBody>
      </p:sp>
      <p:pic>
        <p:nvPicPr>
          <p:cNvPr id="6" name="Picture 5"/>
          <p:cNvPicPr>
            <a:picLocks noChangeAspect="1"/>
          </p:cNvPicPr>
          <p:nvPr/>
        </p:nvPicPr>
        <p:blipFill>
          <a:blip r:embed="rId2"/>
          <a:stretch>
            <a:fillRect/>
          </a:stretch>
        </p:blipFill>
        <p:spPr>
          <a:xfrm>
            <a:off x="5242295" y="1605536"/>
            <a:ext cx="3462113" cy="4206220"/>
          </a:xfrm>
          <a:prstGeom prst="rect">
            <a:avLst/>
          </a:prstGeom>
        </p:spPr>
      </p:pic>
      <p:sp>
        <p:nvSpPr>
          <p:cNvPr id="7" name="TextBox 6"/>
          <p:cNvSpPr txBox="1"/>
          <p:nvPr/>
        </p:nvSpPr>
        <p:spPr>
          <a:xfrm>
            <a:off x="718299" y="1759396"/>
            <a:ext cx="3341653" cy="3785652"/>
          </a:xfrm>
          <a:prstGeom prst="rect">
            <a:avLst/>
          </a:prstGeom>
          <a:noFill/>
        </p:spPr>
        <p:txBody>
          <a:bodyPr wrap="square" rtlCol="0">
            <a:spAutoFit/>
          </a:bodyPr>
          <a:lstStyle/>
          <a:p>
            <a:pPr marL="342900" indent="-342900">
              <a:buFont typeface="Wingdings" charset="2"/>
              <a:buChar char="Ø"/>
            </a:pPr>
            <a:r>
              <a:rPr lang="en-US" b="0" dirty="0" smtClean="0"/>
              <a:t> The GLS processing (i.e. </a:t>
            </a:r>
            <a:r>
              <a:rPr lang="en-US" b="0" dirty="0" err="1" smtClean="0"/>
              <a:t>MADmap</a:t>
            </a:r>
            <a:r>
              <a:rPr lang="en-US" b="0" dirty="0" smtClean="0"/>
              <a:t>, </a:t>
            </a:r>
            <a:r>
              <a:rPr lang="en-US" b="0" dirty="0" err="1" smtClean="0"/>
              <a:t>Unimap</a:t>
            </a:r>
            <a:r>
              <a:rPr lang="en-US" b="0" dirty="0" smtClean="0"/>
              <a:t>, etc..) can introduce artifact in the form of “crosses”</a:t>
            </a:r>
          </a:p>
          <a:p>
            <a:pPr marL="342900" indent="-342900">
              <a:buFont typeface="Wingdings" charset="2"/>
              <a:buChar char="Ø"/>
            </a:pPr>
            <a:endParaRPr lang="en-US" b="0" dirty="0"/>
          </a:p>
          <a:p>
            <a:pPr marL="342900" indent="-342900">
              <a:buFont typeface="Wingdings" charset="2"/>
              <a:buChar char="Ø"/>
            </a:pPr>
            <a:r>
              <a:rPr lang="en-US" b="0" dirty="0" smtClean="0"/>
              <a:t> This type of artifact is corrected for in both the </a:t>
            </a:r>
            <a:r>
              <a:rPr lang="en-US" b="0" dirty="0" err="1" smtClean="0"/>
              <a:t>MADmap</a:t>
            </a:r>
            <a:r>
              <a:rPr lang="en-US" b="0" dirty="0" smtClean="0"/>
              <a:t> and </a:t>
            </a:r>
            <a:r>
              <a:rPr lang="en-US" b="0" dirty="0" err="1" smtClean="0"/>
              <a:t>Unimap</a:t>
            </a:r>
            <a:r>
              <a:rPr lang="en-US" b="0" dirty="0" smtClean="0"/>
              <a:t> scripts in the “post-processing” phase (PGLS)  </a:t>
            </a:r>
            <a:endParaRPr lang="en-US" b="0" dirty="0"/>
          </a:p>
        </p:txBody>
      </p:sp>
      <p:cxnSp>
        <p:nvCxnSpPr>
          <p:cNvPr id="9" name="Straight Arrow Connector 8"/>
          <p:cNvCxnSpPr/>
          <p:nvPr/>
        </p:nvCxnSpPr>
        <p:spPr bwMode="auto">
          <a:xfrm flipV="1">
            <a:off x="3758058" y="2425676"/>
            <a:ext cx="1394958" cy="229034"/>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V="1">
            <a:off x="3743896" y="4535274"/>
            <a:ext cx="1394958" cy="229034"/>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050653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36</a:t>
            </a:fld>
            <a:endParaRPr lang="en-US"/>
          </a:p>
        </p:txBody>
      </p:sp>
      <p:sp>
        <p:nvSpPr>
          <p:cNvPr id="5" name="TextBox 4"/>
          <p:cNvSpPr txBox="1"/>
          <p:nvPr/>
        </p:nvSpPr>
        <p:spPr>
          <a:xfrm>
            <a:off x="739119" y="2675531"/>
            <a:ext cx="7984572" cy="1200329"/>
          </a:xfrm>
          <a:prstGeom prst="rect">
            <a:avLst/>
          </a:prstGeom>
          <a:noFill/>
        </p:spPr>
        <p:txBody>
          <a:bodyPr wrap="square" rtlCol="0">
            <a:spAutoFit/>
          </a:bodyPr>
          <a:lstStyle/>
          <a:p>
            <a:r>
              <a:rPr lang="en-US" sz="3600" b="0" dirty="0" smtClean="0"/>
              <a:t>Ok, we have seen what the different </a:t>
            </a:r>
            <a:r>
              <a:rPr lang="en-US" sz="3600" b="0" i="1" dirty="0" smtClean="0"/>
              <a:t>flavors </a:t>
            </a:r>
            <a:r>
              <a:rPr lang="en-US" sz="3600" b="0" dirty="0" smtClean="0"/>
              <a:t>are …</a:t>
            </a:r>
            <a:r>
              <a:rPr lang="en-US" sz="3600" b="0" dirty="0" smtClean="0">
                <a:solidFill>
                  <a:srgbClr val="FF0000"/>
                </a:solidFill>
              </a:rPr>
              <a:t>so which is the BEST ??</a:t>
            </a:r>
            <a:endParaRPr lang="en-US" sz="3600" b="0" dirty="0">
              <a:solidFill>
                <a:srgbClr val="FF0000"/>
              </a:solidFill>
            </a:endParaRPr>
          </a:p>
        </p:txBody>
      </p:sp>
      <p:sp>
        <p:nvSpPr>
          <p:cNvPr id="6" name="TextBox 5"/>
          <p:cNvSpPr txBox="1"/>
          <p:nvPr/>
        </p:nvSpPr>
        <p:spPr>
          <a:xfrm>
            <a:off x="2040385" y="1353382"/>
            <a:ext cx="4923993" cy="769441"/>
          </a:xfrm>
          <a:prstGeom prst="rect">
            <a:avLst/>
          </a:prstGeom>
          <a:noFill/>
        </p:spPr>
        <p:txBody>
          <a:bodyPr wrap="square" rtlCol="0">
            <a:spAutoFit/>
          </a:bodyPr>
          <a:lstStyle/>
          <a:p>
            <a:pPr algn="ctr"/>
            <a:r>
              <a:rPr lang="en-US" sz="4400" b="0" dirty="0" smtClean="0">
                <a:solidFill>
                  <a:srgbClr val="0000FF"/>
                </a:solidFill>
              </a:rPr>
              <a:t>Usual Question: </a:t>
            </a:r>
            <a:endParaRPr lang="en-US" sz="4400" b="0" dirty="0">
              <a:solidFill>
                <a:srgbClr val="0000FF"/>
              </a:solidFill>
            </a:endParaRPr>
          </a:p>
        </p:txBody>
      </p:sp>
    </p:spTree>
    <p:extLst>
      <p:ext uri="{BB962C8B-B14F-4D97-AF65-F5344CB8AC3E}">
        <p14:creationId xmlns:p14="http://schemas.microsoft.com/office/powerpoint/2010/main" val="14359128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37</a:t>
            </a:fld>
            <a:endParaRPr lang="en-US"/>
          </a:p>
        </p:txBody>
      </p:sp>
      <p:sp>
        <p:nvSpPr>
          <p:cNvPr id="6" name="TextBox 5"/>
          <p:cNvSpPr txBox="1"/>
          <p:nvPr/>
        </p:nvSpPr>
        <p:spPr>
          <a:xfrm>
            <a:off x="602923" y="1070269"/>
            <a:ext cx="8057442" cy="3785652"/>
          </a:xfrm>
          <a:prstGeom prst="rect">
            <a:avLst/>
          </a:prstGeom>
          <a:noFill/>
        </p:spPr>
        <p:txBody>
          <a:bodyPr wrap="square" rtlCol="0">
            <a:spAutoFit/>
          </a:bodyPr>
          <a:lstStyle/>
          <a:p>
            <a:pPr marL="342900" indent="-342900">
              <a:buFont typeface="Wingdings" charset="2"/>
              <a:buChar char="Ø"/>
            </a:pPr>
            <a:r>
              <a:rPr lang="en-US" sz="2400" b="0" dirty="0" smtClean="0"/>
              <a:t>To answer this question, in March 2014, we (i.e. the PACS instrument team) have performed a new systematic comparison of the codes, i.e. </a:t>
            </a:r>
            <a:r>
              <a:rPr lang="en-US" sz="2400" b="0" dirty="0" err="1" smtClean="0"/>
              <a:t>MADmap</a:t>
            </a:r>
            <a:r>
              <a:rPr lang="en-US" sz="2400" b="0" dirty="0" smtClean="0"/>
              <a:t>, </a:t>
            </a:r>
            <a:r>
              <a:rPr lang="en-US" sz="2400" b="0" dirty="0" err="1" smtClean="0"/>
              <a:t>Unimap</a:t>
            </a:r>
            <a:r>
              <a:rPr lang="en-US" sz="2400" b="0" dirty="0" smtClean="0"/>
              <a:t> and </a:t>
            </a:r>
            <a:r>
              <a:rPr lang="en-US" sz="2400" b="0" dirty="0" err="1" smtClean="0"/>
              <a:t>JScanam</a:t>
            </a:r>
            <a:endParaRPr lang="en-US" sz="2400" b="0" dirty="0" smtClean="0"/>
          </a:p>
          <a:p>
            <a:pPr marL="342900" indent="-342900">
              <a:buFont typeface="Wingdings" charset="2"/>
              <a:buChar char="Ø"/>
            </a:pPr>
            <a:endParaRPr lang="en-US" sz="2400" b="0" dirty="0"/>
          </a:p>
          <a:p>
            <a:pPr marL="342900" indent="-342900">
              <a:buFont typeface="Wingdings" charset="2"/>
              <a:buChar char="Ø"/>
            </a:pPr>
            <a:r>
              <a:rPr lang="en-US" sz="2400" b="0" dirty="0" smtClean="0"/>
              <a:t> The result of this comparison is summarized in a public report available from the PACS calibration wiki: </a:t>
            </a:r>
          </a:p>
          <a:p>
            <a:pPr marL="342900" indent="-342900">
              <a:buFont typeface="Wingdings" charset="2"/>
              <a:buChar char="Ø"/>
            </a:pPr>
            <a:endParaRPr lang="en-US" sz="2400" b="0" dirty="0"/>
          </a:p>
          <a:p>
            <a:pPr marL="342900" indent="-342900">
              <a:buFont typeface="Wingdings" charset="2"/>
              <a:buChar char="Ø"/>
            </a:pPr>
            <a:endParaRPr lang="en-US" sz="2400" b="0" dirty="0" smtClean="0"/>
          </a:p>
          <a:p>
            <a:endParaRPr lang="en-US" sz="2400" b="0" dirty="0"/>
          </a:p>
        </p:txBody>
      </p:sp>
      <p:sp>
        <p:nvSpPr>
          <p:cNvPr id="7" name="Rectangle 6"/>
          <p:cNvSpPr/>
          <p:nvPr/>
        </p:nvSpPr>
        <p:spPr>
          <a:xfrm>
            <a:off x="532476" y="4060466"/>
            <a:ext cx="9743883" cy="307777"/>
          </a:xfrm>
          <a:prstGeom prst="rect">
            <a:avLst/>
          </a:prstGeom>
        </p:spPr>
        <p:txBody>
          <a:bodyPr wrap="square">
            <a:spAutoFit/>
          </a:bodyPr>
          <a:lstStyle/>
          <a:p>
            <a:r>
              <a:rPr lang="en-US" sz="1400" b="0" dirty="0">
                <a:solidFill>
                  <a:srgbClr val="0000FF"/>
                </a:solidFill>
              </a:rPr>
              <a:t>http://</a:t>
            </a:r>
            <a:r>
              <a:rPr lang="en-US" sz="1400" b="0" dirty="0" err="1">
                <a:solidFill>
                  <a:srgbClr val="0000FF"/>
                </a:solidFill>
              </a:rPr>
              <a:t>herschel.esac.esa.int</a:t>
            </a:r>
            <a:r>
              <a:rPr lang="en-US" sz="1400" b="0" dirty="0">
                <a:solidFill>
                  <a:srgbClr val="0000FF"/>
                </a:solidFill>
              </a:rPr>
              <a:t>/</a:t>
            </a:r>
            <a:r>
              <a:rPr lang="en-US" sz="1400" b="0" dirty="0" err="1">
                <a:solidFill>
                  <a:srgbClr val="0000FF"/>
                </a:solidFill>
              </a:rPr>
              <a:t>twiki</a:t>
            </a:r>
            <a:r>
              <a:rPr lang="en-US" sz="1400" b="0" dirty="0">
                <a:solidFill>
                  <a:srgbClr val="0000FF"/>
                </a:solidFill>
              </a:rPr>
              <a:t>/pub/Public/</a:t>
            </a:r>
            <a:r>
              <a:rPr lang="en-US" sz="1400" b="0" dirty="0" err="1">
                <a:solidFill>
                  <a:srgbClr val="0000FF"/>
                </a:solidFill>
              </a:rPr>
              <a:t>PacsCalibrationWeb</a:t>
            </a:r>
            <a:r>
              <a:rPr lang="en-US" sz="1400" b="0" dirty="0">
                <a:solidFill>
                  <a:srgbClr val="0000FF"/>
                </a:solidFill>
              </a:rPr>
              <a:t>/pacs_mapmaking_report14_v2.pdf</a:t>
            </a:r>
          </a:p>
        </p:txBody>
      </p:sp>
      <p:sp>
        <p:nvSpPr>
          <p:cNvPr id="9" name="TextBox 8"/>
          <p:cNvSpPr txBox="1"/>
          <p:nvPr/>
        </p:nvSpPr>
        <p:spPr>
          <a:xfrm>
            <a:off x="412754" y="4900083"/>
            <a:ext cx="8360833" cy="707886"/>
          </a:xfrm>
          <a:prstGeom prst="rect">
            <a:avLst/>
          </a:prstGeom>
          <a:solidFill>
            <a:schemeClr val="accent1"/>
          </a:solidFill>
          <a:ln>
            <a:solidFill>
              <a:srgbClr val="FF0000"/>
            </a:solidFill>
          </a:ln>
        </p:spPr>
        <p:txBody>
          <a:bodyPr wrap="square" rtlCol="0">
            <a:spAutoFit/>
          </a:bodyPr>
          <a:lstStyle/>
          <a:p>
            <a:r>
              <a:rPr lang="en-US" dirty="0" smtClean="0"/>
              <a:t>NOTE: </a:t>
            </a:r>
            <a:r>
              <a:rPr lang="en-US" b="0" dirty="0" smtClean="0"/>
              <a:t>the March 2014 comparison supersedes the comparison done in January 2013 (i.e. ESAC map-making workshop) </a:t>
            </a:r>
            <a:endParaRPr lang="en-US" dirty="0"/>
          </a:p>
        </p:txBody>
      </p:sp>
    </p:spTree>
    <p:extLst>
      <p:ext uri="{BB962C8B-B14F-4D97-AF65-F5344CB8AC3E}">
        <p14:creationId xmlns:p14="http://schemas.microsoft.com/office/powerpoint/2010/main" val="29771362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38</a:t>
            </a:fld>
            <a:endParaRPr lang="en-US"/>
          </a:p>
        </p:txBody>
      </p:sp>
      <p:sp>
        <p:nvSpPr>
          <p:cNvPr id="5" name="TextBox 4"/>
          <p:cNvSpPr txBox="1"/>
          <p:nvPr/>
        </p:nvSpPr>
        <p:spPr>
          <a:xfrm>
            <a:off x="780760" y="1613647"/>
            <a:ext cx="8088673" cy="5386089"/>
          </a:xfrm>
          <a:prstGeom prst="rect">
            <a:avLst/>
          </a:prstGeom>
          <a:noFill/>
        </p:spPr>
        <p:txBody>
          <a:bodyPr wrap="square" rtlCol="0">
            <a:spAutoFit/>
          </a:bodyPr>
          <a:lstStyle/>
          <a:p>
            <a:pPr marL="342900" indent="-342900">
              <a:buFont typeface="Wingdings" charset="2"/>
              <a:buChar char="Ø"/>
            </a:pPr>
            <a:r>
              <a:rPr lang="en-US" sz="2600" b="0" dirty="0" smtClean="0"/>
              <a:t>2 reference data sets </a:t>
            </a:r>
            <a:r>
              <a:rPr lang="en-US" sz="2600" b="0" dirty="0" smtClean="0">
                <a:sym typeface="Wingdings"/>
              </a:rPr>
              <a:t> </a:t>
            </a:r>
            <a:r>
              <a:rPr lang="en-US" sz="2600" b="0" dirty="0" smtClean="0"/>
              <a:t> </a:t>
            </a:r>
          </a:p>
          <a:p>
            <a:endParaRPr lang="en-US" sz="2400" b="0" dirty="0" smtClean="0"/>
          </a:p>
          <a:p>
            <a:pPr marL="457200" indent="-457200">
              <a:buAutoNum type="arabicParenR"/>
            </a:pPr>
            <a:r>
              <a:rPr lang="en-US" sz="2400" b="0" dirty="0" err="1" smtClean="0"/>
              <a:t>Abell</a:t>
            </a:r>
            <a:r>
              <a:rPr lang="en-US" sz="2400" b="0" dirty="0" smtClean="0"/>
              <a:t> 370</a:t>
            </a:r>
          </a:p>
          <a:p>
            <a:pPr marL="457200" indent="-457200">
              <a:buAutoNum type="arabicParenR"/>
            </a:pPr>
            <a:r>
              <a:rPr lang="en-US" sz="2400" b="0" dirty="0" smtClean="0"/>
              <a:t> M16 </a:t>
            </a:r>
          </a:p>
          <a:p>
            <a:endParaRPr lang="en-US" sz="2400" b="0" dirty="0" smtClean="0"/>
          </a:p>
          <a:p>
            <a:endParaRPr lang="en-US" sz="2400" b="0" dirty="0"/>
          </a:p>
          <a:p>
            <a:pPr marL="342900" indent="-342900">
              <a:buFont typeface="Wingdings" charset="2"/>
              <a:buChar char="Ø"/>
            </a:pPr>
            <a:r>
              <a:rPr lang="en-US" sz="2400" b="0" dirty="0" smtClean="0"/>
              <a:t> </a:t>
            </a:r>
            <a:r>
              <a:rPr lang="en-US" sz="2600" b="0" dirty="0" smtClean="0"/>
              <a:t>3 different metrics </a:t>
            </a:r>
            <a:r>
              <a:rPr lang="en-US" sz="2600" b="0" dirty="0" smtClean="0">
                <a:sym typeface="Wingdings"/>
              </a:rPr>
              <a:t> </a:t>
            </a:r>
            <a:endParaRPr lang="en-US" sz="2600" b="0" dirty="0" smtClean="0"/>
          </a:p>
          <a:p>
            <a:endParaRPr lang="en-US" sz="2400" b="0" dirty="0"/>
          </a:p>
          <a:p>
            <a:pPr marL="457200" indent="-457200">
              <a:buAutoNum type="arabicParenR"/>
            </a:pPr>
            <a:r>
              <a:rPr lang="en-US" sz="2400" b="0" dirty="0" smtClean="0"/>
              <a:t>Power spectrum</a:t>
            </a:r>
          </a:p>
          <a:p>
            <a:pPr marL="457200" indent="-457200">
              <a:buAutoNum type="arabicParenR"/>
            </a:pPr>
            <a:r>
              <a:rPr lang="en-US" sz="2400" b="0" dirty="0" smtClean="0"/>
              <a:t>Difference matrix</a:t>
            </a:r>
          </a:p>
          <a:p>
            <a:pPr marL="457200" indent="-457200">
              <a:buAutoNum type="arabicParenR"/>
            </a:pPr>
            <a:r>
              <a:rPr lang="en-US" sz="2400" b="0" dirty="0" smtClean="0"/>
              <a:t>Point source photometry </a:t>
            </a:r>
          </a:p>
          <a:p>
            <a:pPr marL="457200" indent="-457200">
              <a:buAutoNum type="arabicParenR"/>
            </a:pPr>
            <a:endParaRPr lang="en-US" sz="2400" b="0" dirty="0"/>
          </a:p>
          <a:p>
            <a:pPr marL="457200" indent="-457200">
              <a:buAutoNum type="arabicParenR"/>
            </a:pPr>
            <a:endParaRPr lang="en-US" sz="2400" b="0" dirty="0" smtClean="0"/>
          </a:p>
          <a:p>
            <a:endParaRPr lang="en-US" sz="2400" b="0" dirty="0"/>
          </a:p>
        </p:txBody>
      </p:sp>
      <p:sp>
        <p:nvSpPr>
          <p:cNvPr id="6" name="TextBox 5"/>
          <p:cNvSpPr txBox="1"/>
          <p:nvPr/>
        </p:nvSpPr>
        <p:spPr>
          <a:xfrm>
            <a:off x="374765" y="905724"/>
            <a:ext cx="7870060" cy="523220"/>
          </a:xfrm>
          <a:prstGeom prst="rect">
            <a:avLst/>
          </a:prstGeom>
          <a:noFill/>
        </p:spPr>
        <p:txBody>
          <a:bodyPr wrap="square" rtlCol="0">
            <a:spAutoFit/>
          </a:bodyPr>
          <a:lstStyle/>
          <a:p>
            <a:r>
              <a:rPr lang="en-US" sz="2800" b="0" dirty="0" smtClean="0"/>
              <a:t>The March 2014 comparison was done using: </a:t>
            </a:r>
            <a:endParaRPr lang="en-US" sz="2800" b="0" dirty="0"/>
          </a:p>
        </p:txBody>
      </p:sp>
    </p:spTree>
    <p:extLst>
      <p:ext uri="{BB962C8B-B14F-4D97-AF65-F5344CB8AC3E}">
        <p14:creationId xmlns:p14="http://schemas.microsoft.com/office/powerpoint/2010/main" val="14397239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39</a:t>
            </a:fld>
            <a:endParaRPr lang="en-US"/>
          </a:p>
        </p:txBody>
      </p:sp>
      <p:grpSp>
        <p:nvGrpSpPr>
          <p:cNvPr id="16" name="Group 15"/>
          <p:cNvGrpSpPr/>
          <p:nvPr/>
        </p:nvGrpSpPr>
        <p:grpSpPr>
          <a:xfrm>
            <a:off x="0" y="1072363"/>
            <a:ext cx="6396605" cy="2286000"/>
            <a:chOff x="4" y="1499198"/>
            <a:chExt cx="6396605" cy="2286000"/>
          </a:xfrm>
        </p:grpSpPr>
        <p:pic>
          <p:nvPicPr>
            <p:cNvPr id="7" name="Picture 6"/>
            <p:cNvPicPr>
              <a:picLocks noChangeAspect="1"/>
            </p:cNvPicPr>
            <p:nvPr/>
          </p:nvPicPr>
          <p:blipFill>
            <a:blip r:embed="rId2"/>
            <a:stretch>
              <a:fillRect/>
            </a:stretch>
          </p:blipFill>
          <p:spPr>
            <a:xfrm>
              <a:off x="4" y="1499198"/>
              <a:ext cx="6396605" cy="2286000"/>
            </a:xfrm>
            <a:prstGeom prst="rect">
              <a:avLst/>
            </a:prstGeom>
          </p:spPr>
        </p:pic>
        <p:sp>
          <p:nvSpPr>
            <p:cNvPr id="9" name="TextBox 8"/>
            <p:cNvSpPr txBox="1"/>
            <p:nvPr/>
          </p:nvSpPr>
          <p:spPr>
            <a:xfrm>
              <a:off x="832811" y="3373043"/>
              <a:ext cx="1259627" cy="400110"/>
            </a:xfrm>
            <a:prstGeom prst="rect">
              <a:avLst/>
            </a:prstGeom>
            <a:noFill/>
          </p:spPr>
          <p:txBody>
            <a:bodyPr wrap="square" rtlCol="0">
              <a:spAutoFit/>
            </a:bodyPr>
            <a:lstStyle/>
            <a:p>
              <a:r>
                <a:rPr lang="en-US" b="0" dirty="0" err="1" smtClean="0">
                  <a:solidFill>
                    <a:schemeClr val="bg1"/>
                  </a:solidFill>
                </a:rPr>
                <a:t>JScanam</a:t>
              </a:r>
              <a:endParaRPr lang="en-US" b="0" dirty="0">
                <a:solidFill>
                  <a:schemeClr val="bg1"/>
                </a:solidFill>
              </a:endParaRPr>
            </a:p>
          </p:txBody>
        </p:sp>
        <p:sp>
          <p:nvSpPr>
            <p:cNvPr id="10" name="TextBox 9"/>
            <p:cNvSpPr txBox="1"/>
            <p:nvPr/>
          </p:nvSpPr>
          <p:spPr>
            <a:xfrm>
              <a:off x="2983956" y="3379694"/>
              <a:ext cx="1259627" cy="400110"/>
            </a:xfrm>
            <a:prstGeom prst="rect">
              <a:avLst/>
            </a:prstGeom>
            <a:noFill/>
          </p:spPr>
          <p:txBody>
            <a:bodyPr wrap="square" rtlCol="0">
              <a:spAutoFit/>
            </a:bodyPr>
            <a:lstStyle/>
            <a:p>
              <a:pPr algn="ctr"/>
              <a:r>
                <a:rPr lang="en-US" b="0" dirty="0" err="1" smtClean="0">
                  <a:solidFill>
                    <a:schemeClr val="bg1"/>
                  </a:solidFill>
                </a:rPr>
                <a:t>MADmap</a:t>
              </a:r>
              <a:endParaRPr lang="en-US" b="0" dirty="0">
                <a:solidFill>
                  <a:schemeClr val="bg1"/>
                </a:solidFill>
              </a:endParaRPr>
            </a:p>
          </p:txBody>
        </p:sp>
        <p:sp>
          <p:nvSpPr>
            <p:cNvPr id="12" name="TextBox 11"/>
            <p:cNvSpPr txBox="1"/>
            <p:nvPr/>
          </p:nvSpPr>
          <p:spPr>
            <a:xfrm>
              <a:off x="5128443" y="3379694"/>
              <a:ext cx="1259627" cy="400110"/>
            </a:xfrm>
            <a:prstGeom prst="rect">
              <a:avLst/>
            </a:prstGeom>
            <a:noFill/>
          </p:spPr>
          <p:txBody>
            <a:bodyPr wrap="square" rtlCol="0">
              <a:spAutoFit/>
            </a:bodyPr>
            <a:lstStyle/>
            <a:p>
              <a:pPr algn="ctr"/>
              <a:r>
                <a:rPr lang="en-US" b="0" dirty="0" err="1" smtClean="0">
                  <a:solidFill>
                    <a:schemeClr val="bg1"/>
                  </a:solidFill>
                </a:rPr>
                <a:t>Unimap</a:t>
              </a:r>
              <a:endParaRPr lang="en-US" b="0" dirty="0">
                <a:solidFill>
                  <a:schemeClr val="bg1"/>
                </a:solidFill>
              </a:endParaRPr>
            </a:p>
          </p:txBody>
        </p:sp>
      </p:grpSp>
      <p:grpSp>
        <p:nvGrpSpPr>
          <p:cNvPr id="17" name="Group 16"/>
          <p:cNvGrpSpPr/>
          <p:nvPr/>
        </p:nvGrpSpPr>
        <p:grpSpPr>
          <a:xfrm>
            <a:off x="2796274" y="3711050"/>
            <a:ext cx="6056243" cy="2307039"/>
            <a:chOff x="3087757" y="3908852"/>
            <a:chExt cx="6056243" cy="2307039"/>
          </a:xfrm>
        </p:grpSpPr>
        <p:pic>
          <p:nvPicPr>
            <p:cNvPr id="8" name="Picture 7"/>
            <p:cNvPicPr>
              <a:picLocks noChangeAspect="1"/>
            </p:cNvPicPr>
            <p:nvPr/>
          </p:nvPicPr>
          <p:blipFill>
            <a:blip r:embed="rId3"/>
            <a:stretch>
              <a:fillRect/>
            </a:stretch>
          </p:blipFill>
          <p:spPr>
            <a:xfrm>
              <a:off x="3087757" y="3908852"/>
              <a:ext cx="6056243" cy="2286000"/>
            </a:xfrm>
            <a:prstGeom prst="rect">
              <a:avLst/>
            </a:prstGeom>
          </p:spPr>
        </p:pic>
        <p:sp>
          <p:nvSpPr>
            <p:cNvPr id="13" name="TextBox 12"/>
            <p:cNvSpPr txBox="1"/>
            <p:nvPr/>
          </p:nvSpPr>
          <p:spPr>
            <a:xfrm>
              <a:off x="3806356" y="5805370"/>
              <a:ext cx="1259627" cy="400110"/>
            </a:xfrm>
            <a:prstGeom prst="rect">
              <a:avLst/>
            </a:prstGeom>
            <a:noFill/>
          </p:spPr>
          <p:txBody>
            <a:bodyPr wrap="square" rtlCol="0">
              <a:spAutoFit/>
            </a:bodyPr>
            <a:lstStyle/>
            <a:p>
              <a:r>
                <a:rPr lang="en-US" b="0" dirty="0" err="1" smtClean="0">
                  <a:solidFill>
                    <a:schemeClr val="bg1"/>
                  </a:solidFill>
                </a:rPr>
                <a:t>JScanam</a:t>
              </a:r>
              <a:endParaRPr lang="en-US" b="0" dirty="0">
                <a:solidFill>
                  <a:schemeClr val="bg1"/>
                </a:solidFill>
              </a:endParaRPr>
            </a:p>
          </p:txBody>
        </p:sp>
        <p:sp>
          <p:nvSpPr>
            <p:cNvPr id="14" name="TextBox 13"/>
            <p:cNvSpPr txBox="1"/>
            <p:nvPr/>
          </p:nvSpPr>
          <p:spPr>
            <a:xfrm>
              <a:off x="5836332" y="5815781"/>
              <a:ext cx="1259627" cy="400110"/>
            </a:xfrm>
            <a:prstGeom prst="rect">
              <a:avLst/>
            </a:prstGeom>
            <a:noFill/>
          </p:spPr>
          <p:txBody>
            <a:bodyPr wrap="square" rtlCol="0">
              <a:spAutoFit/>
            </a:bodyPr>
            <a:lstStyle/>
            <a:p>
              <a:pPr algn="ctr"/>
              <a:r>
                <a:rPr lang="en-US" b="0" dirty="0" err="1" smtClean="0">
                  <a:solidFill>
                    <a:schemeClr val="bg1"/>
                  </a:solidFill>
                </a:rPr>
                <a:t>MADmap</a:t>
              </a:r>
              <a:endParaRPr lang="en-US" b="0" dirty="0">
                <a:solidFill>
                  <a:schemeClr val="bg1"/>
                </a:solidFill>
              </a:endParaRPr>
            </a:p>
          </p:txBody>
        </p:sp>
        <p:sp>
          <p:nvSpPr>
            <p:cNvPr id="15" name="TextBox 14"/>
            <p:cNvSpPr txBox="1"/>
            <p:nvPr/>
          </p:nvSpPr>
          <p:spPr>
            <a:xfrm>
              <a:off x="7876717" y="5794959"/>
              <a:ext cx="1259627" cy="400110"/>
            </a:xfrm>
            <a:prstGeom prst="rect">
              <a:avLst/>
            </a:prstGeom>
            <a:noFill/>
          </p:spPr>
          <p:txBody>
            <a:bodyPr wrap="square" rtlCol="0">
              <a:spAutoFit/>
            </a:bodyPr>
            <a:lstStyle/>
            <a:p>
              <a:pPr algn="ctr"/>
              <a:r>
                <a:rPr lang="en-US" b="0" dirty="0" err="1" smtClean="0">
                  <a:solidFill>
                    <a:schemeClr val="bg1"/>
                  </a:solidFill>
                </a:rPr>
                <a:t>Unimap</a:t>
              </a:r>
              <a:endParaRPr lang="en-US" b="0" dirty="0">
                <a:solidFill>
                  <a:schemeClr val="bg1"/>
                </a:solidFill>
              </a:endParaRPr>
            </a:p>
          </p:txBody>
        </p:sp>
      </p:grpSp>
      <p:sp>
        <p:nvSpPr>
          <p:cNvPr id="18" name="TextBox 17"/>
          <p:cNvSpPr txBox="1"/>
          <p:nvPr/>
        </p:nvSpPr>
        <p:spPr>
          <a:xfrm>
            <a:off x="6516743" y="1905143"/>
            <a:ext cx="1842593" cy="707886"/>
          </a:xfrm>
          <a:prstGeom prst="rect">
            <a:avLst/>
          </a:prstGeom>
          <a:noFill/>
        </p:spPr>
        <p:txBody>
          <a:bodyPr wrap="square" rtlCol="0">
            <a:spAutoFit/>
          </a:bodyPr>
          <a:lstStyle/>
          <a:p>
            <a:pPr algn="ctr"/>
            <a:r>
              <a:rPr lang="en-US" b="0" dirty="0" err="1" smtClean="0"/>
              <a:t>Abell</a:t>
            </a:r>
            <a:r>
              <a:rPr lang="en-US" b="0" dirty="0" smtClean="0"/>
              <a:t> 370 -  </a:t>
            </a:r>
          </a:p>
          <a:p>
            <a:pPr algn="ctr"/>
            <a:r>
              <a:rPr lang="en-US" b="0" dirty="0" smtClean="0"/>
              <a:t>PACS 100 </a:t>
            </a:r>
            <a:r>
              <a:rPr lang="en-US" b="0" dirty="0" smtClean="0">
                <a:latin typeface="Symbol" charset="2"/>
                <a:cs typeface="Symbol" charset="2"/>
              </a:rPr>
              <a:t>m</a:t>
            </a:r>
            <a:r>
              <a:rPr lang="en-US" b="0" dirty="0" smtClean="0">
                <a:latin typeface="+mn-lt"/>
                <a:cs typeface="Symbol" charset="2"/>
              </a:rPr>
              <a:t>m</a:t>
            </a:r>
            <a:endParaRPr lang="en-US" b="0" dirty="0"/>
          </a:p>
        </p:txBody>
      </p:sp>
      <p:sp>
        <p:nvSpPr>
          <p:cNvPr id="19" name="TextBox 18"/>
          <p:cNvSpPr txBox="1"/>
          <p:nvPr/>
        </p:nvSpPr>
        <p:spPr>
          <a:xfrm>
            <a:off x="672906" y="4472808"/>
            <a:ext cx="2148239" cy="707886"/>
          </a:xfrm>
          <a:prstGeom prst="rect">
            <a:avLst/>
          </a:prstGeom>
          <a:noFill/>
        </p:spPr>
        <p:txBody>
          <a:bodyPr wrap="square" rtlCol="0">
            <a:spAutoFit/>
          </a:bodyPr>
          <a:lstStyle/>
          <a:p>
            <a:pPr algn="ctr"/>
            <a:r>
              <a:rPr lang="en-US" b="0" dirty="0" smtClean="0"/>
              <a:t>M16 - </a:t>
            </a:r>
          </a:p>
          <a:p>
            <a:pPr algn="ctr"/>
            <a:r>
              <a:rPr lang="en-US" b="0" dirty="0" smtClean="0"/>
              <a:t>PACS 160 </a:t>
            </a:r>
            <a:r>
              <a:rPr lang="en-US" b="0" dirty="0" smtClean="0">
                <a:latin typeface="Symbol" charset="2"/>
                <a:cs typeface="Symbol" charset="2"/>
              </a:rPr>
              <a:t>m</a:t>
            </a:r>
            <a:r>
              <a:rPr lang="en-US" b="0" dirty="0" smtClean="0">
                <a:latin typeface="+mn-lt"/>
                <a:cs typeface="Symbol" charset="2"/>
              </a:rPr>
              <a:t>m</a:t>
            </a:r>
            <a:endParaRPr lang="en-US" b="0" dirty="0"/>
          </a:p>
        </p:txBody>
      </p:sp>
    </p:spTree>
    <p:extLst>
      <p:ext uri="{BB962C8B-B14F-4D97-AF65-F5344CB8AC3E}">
        <p14:creationId xmlns:p14="http://schemas.microsoft.com/office/powerpoint/2010/main" val="844789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4</a:t>
            </a:fld>
            <a:endParaRPr lang="en-US"/>
          </a:p>
        </p:txBody>
      </p:sp>
      <p:sp>
        <p:nvSpPr>
          <p:cNvPr id="5" name="TextBox 4"/>
          <p:cNvSpPr txBox="1"/>
          <p:nvPr/>
        </p:nvSpPr>
        <p:spPr>
          <a:xfrm>
            <a:off x="1278978" y="583695"/>
            <a:ext cx="6227703" cy="646331"/>
          </a:xfrm>
          <a:prstGeom prst="rect">
            <a:avLst/>
          </a:prstGeom>
          <a:noFill/>
        </p:spPr>
        <p:txBody>
          <a:bodyPr wrap="square" rtlCol="0">
            <a:spAutoFit/>
          </a:bodyPr>
          <a:lstStyle/>
          <a:p>
            <a:pPr algn="ctr"/>
            <a:r>
              <a:rPr lang="en-US" sz="3600" b="0" dirty="0" smtClean="0">
                <a:solidFill>
                  <a:srgbClr val="0000FF"/>
                </a:solidFill>
              </a:rPr>
              <a:t>Several maps </a:t>
            </a:r>
            <a:r>
              <a:rPr lang="en-US" sz="3600" b="0" i="1" dirty="0" smtClean="0">
                <a:solidFill>
                  <a:srgbClr val="0000FF"/>
                </a:solidFill>
              </a:rPr>
              <a:t>flavors </a:t>
            </a:r>
            <a:endParaRPr lang="en-US" sz="3600" b="0" dirty="0">
              <a:solidFill>
                <a:srgbClr val="0000FF"/>
              </a:solidFill>
            </a:endParaRPr>
          </a:p>
        </p:txBody>
      </p:sp>
      <p:pic>
        <p:nvPicPr>
          <p:cNvPr id="6" name="Picture 5"/>
          <p:cNvPicPr>
            <a:picLocks noChangeAspect="1"/>
          </p:cNvPicPr>
          <p:nvPr/>
        </p:nvPicPr>
        <p:blipFill>
          <a:blip r:embed="rId2"/>
          <a:stretch>
            <a:fillRect/>
          </a:stretch>
        </p:blipFill>
        <p:spPr>
          <a:xfrm>
            <a:off x="928982" y="1909703"/>
            <a:ext cx="2360578" cy="3657600"/>
          </a:xfrm>
          <a:prstGeom prst="rect">
            <a:avLst/>
          </a:prstGeom>
        </p:spPr>
      </p:pic>
      <p:sp>
        <p:nvSpPr>
          <p:cNvPr id="8" name="TextBox 7"/>
          <p:cNvSpPr txBox="1"/>
          <p:nvPr/>
        </p:nvSpPr>
        <p:spPr>
          <a:xfrm>
            <a:off x="1354672" y="1533407"/>
            <a:ext cx="1429926" cy="400110"/>
          </a:xfrm>
          <a:prstGeom prst="rect">
            <a:avLst/>
          </a:prstGeom>
          <a:noFill/>
        </p:spPr>
        <p:txBody>
          <a:bodyPr wrap="square" rtlCol="0">
            <a:spAutoFit/>
          </a:bodyPr>
          <a:lstStyle/>
          <a:p>
            <a:pPr algn="ctr"/>
            <a:r>
              <a:rPr lang="en-US" b="0" dirty="0" smtClean="0"/>
              <a:t>SPG 11.1</a:t>
            </a:r>
            <a:endParaRPr lang="en-US" b="0" dirty="0"/>
          </a:p>
        </p:txBody>
      </p:sp>
      <p:sp>
        <p:nvSpPr>
          <p:cNvPr id="11" name="TextBox 10"/>
          <p:cNvSpPr txBox="1"/>
          <p:nvPr/>
        </p:nvSpPr>
        <p:spPr>
          <a:xfrm>
            <a:off x="1984972" y="3800600"/>
            <a:ext cx="284478" cy="400110"/>
          </a:xfrm>
          <a:prstGeom prst="rect">
            <a:avLst/>
          </a:prstGeom>
          <a:noFill/>
        </p:spPr>
        <p:txBody>
          <a:bodyPr wrap="none" rtlCol="0">
            <a:spAutoFit/>
          </a:bodyPr>
          <a:lstStyle/>
          <a:p>
            <a:r>
              <a:rPr lang="en-US" b="0" dirty="0" smtClean="0"/>
              <a:t>}</a:t>
            </a:r>
            <a:endParaRPr lang="en-US" b="0" dirty="0"/>
          </a:p>
        </p:txBody>
      </p:sp>
      <p:sp>
        <p:nvSpPr>
          <p:cNvPr id="12" name="TextBox 11"/>
          <p:cNvSpPr txBox="1"/>
          <p:nvPr/>
        </p:nvSpPr>
        <p:spPr>
          <a:xfrm>
            <a:off x="1996267" y="4131733"/>
            <a:ext cx="284478" cy="400110"/>
          </a:xfrm>
          <a:prstGeom prst="rect">
            <a:avLst/>
          </a:prstGeom>
          <a:noFill/>
        </p:spPr>
        <p:txBody>
          <a:bodyPr wrap="none" rtlCol="0">
            <a:spAutoFit/>
          </a:bodyPr>
          <a:lstStyle/>
          <a:p>
            <a:r>
              <a:rPr lang="en-US" b="0" dirty="0" smtClean="0"/>
              <a:t>} </a:t>
            </a:r>
            <a:endParaRPr lang="en-US" b="0" dirty="0"/>
          </a:p>
        </p:txBody>
      </p:sp>
      <p:sp>
        <p:nvSpPr>
          <p:cNvPr id="13" name="TextBox 12"/>
          <p:cNvSpPr txBox="1"/>
          <p:nvPr/>
        </p:nvSpPr>
        <p:spPr>
          <a:xfrm>
            <a:off x="1958632" y="4602114"/>
            <a:ext cx="284478" cy="400110"/>
          </a:xfrm>
          <a:prstGeom prst="rect">
            <a:avLst/>
          </a:prstGeom>
          <a:noFill/>
        </p:spPr>
        <p:txBody>
          <a:bodyPr wrap="none" rtlCol="0">
            <a:spAutoFit/>
          </a:bodyPr>
          <a:lstStyle/>
          <a:p>
            <a:r>
              <a:rPr lang="en-US" b="0" dirty="0" smtClean="0"/>
              <a:t>}</a:t>
            </a:r>
            <a:endParaRPr lang="en-US" b="0" dirty="0"/>
          </a:p>
        </p:txBody>
      </p:sp>
      <p:sp>
        <p:nvSpPr>
          <p:cNvPr id="19" name="TextBox 18"/>
          <p:cNvSpPr txBox="1"/>
          <p:nvPr/>
        </p:nvSpPr>
        <p:spPr>
          <a:xfrm>
            <a:off x="2238963" y="3857037"/>
            <a:ext cx="1166519" cy="307777"/>
          </a:xfrm>
          <a:prstGeom prst="rect">
            <a:avLst/>
          </a:prstGeom>
          <a:noFill/>
        </p:spPr>
        <p:txBody>
          <a:bodyPr wrap="square" rtlCol="0">
            <a:spAutoFit/>
          </a:bodyPr>
          <a:lstStyle/>
          <a:p>
            <a:r>
              <a:rPr lang="en-US" sz="1400" b="0" dirty="0" err="1" smtClean="0"/>
              <a:t>MADMap</a:t>
            </a:r>
            <a:endParaRPr lang="en-US" sz="1400" b="0" dirty="0"/>
          </a:p>
        </p:txBody>
      </p:sp>
      <p:sp>
        <p:nvSpPr>
          <p:cNvPr id="20" name="TextBox 19"/>
          <p:cNvSpPr txBox="1"/>
          <p:nvPr/>
        </p:nvSpPr>
        <p:spPr>
          <a:xfrm>
            <a:off x="2259662" y="4188180"/>
            <a:ext cx="1166519" cy="307777"/>
          </a:xfrm>
          <a:prstGeom prst="rect">
            <a:avLst/>
          </a:prstGeom>
          <a:noFill/>
        </p:spPr>
        <p:txBody>
          <a:bodyPr wrap="square" rtlCol="0">
            <a:spAutoFit/>
          </a:bodyPr>
          <a:lstStyle/>
          <a:p>
            <a:r>
              <a:rPr lang="en-US" sz="1400" b="0" dirty="0" smtClean="0"/>
              <a:t>HPF</a:t>
            </a:r>
            <a:endParaRPr lang="en-US" sz="1400" b="0" dirty="0"/>
          </a:p>
        </p:txBody>
      </p:sp>
      <p:sp>
        <p:nvSpPr>
          <p:cNvPr id="21" name="TextBox 20"/>
          <p:cNvSpPr txBox="1"/>
          <p:nvPr/>
        </p:nvSpPr>
        <p:spPr>
          <a:xfrm>
            <a:off x="2270952" y="4698061"/>
            <a:ext cx="1166519" cy="307777"/>
          </a:xfrm>
          <a:prstGeom prst="rect">
            <a:avLst/>
          </a:prstGeom>
          <a:noFill/>
        </p:spPr>
        <p:txBody>
          <a:bodyPr wrap="square" rtlCol="0">
            <a:spAutoFit/>
          </a:bodyPr>
          <a:lstStyle/>
          <a:p>
            <a:r>
              <a:rPr lang="en-US" sz="1400" b="0" dirty="0" smtClean="0"/>
              <a:t>HPF</a:t>
            </a:r>
            <a:endParaRPr lang="en-US" sz="1400" b="0" dirty="0"/>
          </a:p>
        </p:txBody>
      </p:sp>
      <p:grpSp>
        <p:nvGrpSpPr>
          <p:cNvPr id="29" name="Group 28"/>
          <p:cNvGrpSpPr/>
          <p:nvPr/>
        </p:nvGrpSpPr>
        <p:grpSpPr>
          <a:xfrm>
            <a:off x="5480386" y="1196622"/>
            <a:ext cx="3740761" cy="5422367"/>
            <a:chOff x="5480386" y="1196622"/>
            <a:chExt cx="3740761" cy="5422367"/>
          </a:xfrm>
        </p:grpSpPr>
        <p:pic>
          <p:nvPicPr>
            <p:cNvPr id="7" name="Picture 6" descr="PastedGraphic-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386" y="1595430"/>
              <a:ext cx="2120827" cy="5023559"/>
            </a:xfrm>
            <a:prstGeom prst="rect">
              <a:avLst/>
            </a:prstGeom>
          </p:spPr>
        </p:pic>
        <p:sp>
          <p:nvSpPr>
            <p:cNvPr id="9" name="TextBox 8"/>
            <p:cNvSpPr txBox="1"/>
            <p:nvPr/>
          </p:nvSpPr>
          <p:spPr>
            <a:xfrm>
              <a:off x="5853295" y="1196622"/>
              <a:ext cx="1429926" cy="400110"/>
            </a:xfrm>
            <a:prstGeom prst="rect">
              <a:avLst/>
            </a:prstGeom>
            <a:noFill/>
          </p:spPr>
          <p:txBody>
            <a:bodyPr wrap="square" rtlCol="0">
              <a:spAutoFit/>
            </a:bodyPr>
            <a:lstStyle/>
            <a:p>
              <a:pPr algn="ctr"/>
              <a:r>
                <a:rPr lang="en-US" b="0" dirty="0" smtClean="0"/>
                <a:t>SPG 12.1</a:t>
              </a:r>
              <a:endParaRPr lang="en-US" b="0" dirty="0"/>
            </a:p>
          </p:txBody>
        </p:sp>
        <p:sp>
          <p:nvSpPr>
            <p:cNvPr id="14" name="TextBox 13"/>
            <p:cNvSpPr txBox="1"/>
            <p:nvPr/>
          </p:nvSpPr>
          <p:spPr>
            <a:xfrm>
              <a:off x="6859890" y="4131741"/>
              <a:ext cx="284478" cy="400110"/>
            </a:xfrm>
            <a:prstGeom prst="rect">
              <a:avLst/>
            </a:prstGeom>
            <a:noFill/>
          </p:spPr>
          <p:txBody>
            <a:bodyPr wrap="none" rtlCol="0">
              <a:spAutoFit/>
            </a:bodyPr>
            <a:lstStyle/>
            <a:p>
              <a:r>
                <a:rPr lang="en-US" b="0" dirty="0" smtClean="0"/>
                <a:t>}</a:t>
              </a:r>
              <a:endParaRPr lang="en-US" b="0" dirty="0"/>
            </a:p>
          </p:txBody>
        </p:sp>
        <p:sp>
          <p:nvSpPr>
            <p:cNvPr id="15" name="TextBox 14"/>
            <p:cNvSpPr txBox="1"/>
            <p:nvPr/>
          </p:nvSpPr>
          <p:spPr>
            <a:xfrm>
              <a:off x="6747002" y="4442189"/>
              <a:ext cx="284478" cy="400110"/>
            </a:xfrm>
            <a:prstGeom prst="rect">
              <a:avLst/>
            </a:prstGeom>
            <a:noFill/>
          </p:spPr>
          <p:txBody>
            <a:bodyPr wrap="none" rtlCol="0">
              <a:spAutoFit/>
            </a:bodyPr>
            <a:lstStyle/>
            <a:p>
              <a:r>
                <a:rPr lang="en-US" b="0" dirty="0" smtClean="0"/>
                <a:t>}</a:t>
              </a:r>
              <a:endParaRPr lang="en-US" b="0" dirty="0"/>
            </a:p>
          </p:txBody>
        </p:sp>
        <p:sp>
          <p:nvSpPr>
            <p:cNvPr id="16" name="TextBox 15"/>
            <p:cNvSpPr txBox="1"/>
            <p:nvPr/>
          </p:nvSpPr>
          <p:spPr>
            <a:xfrm>
              <a:off x="6859889" y="4780855"/>
              <a:ext cx="284478" cy="400110"/>
            </a:xfrm>
            <a:prstGeom prst="rect">
              <a:avLst/>
            </a:prstGeom>
            <a:noFill/>
          </p:spPr>
          <p:txBody>
            <a:bodyPr wrap="none" rtlCol="0">
              <a:spAutoFit/>
            </a:bodyPr>
            <a:lstStyle/>
            <a:p>
              <a:r>
                <a:rPr lang="en-US" b="0" dirty="0" smtClean="0"/>
                <a:t>}</a:t>
              </a:r>
              <a:endParaRPr lang="en-US" b="0" dirty="0"/>
            </a:p>
          </p:txBody>
        </p:sp>
        <p:sp>
          <p:nvSpPr>
            <p:cNvPr id="17" name="TextBox 16"/>
            <p:cNvSpPr txBox="1"/>
            <p:nvPr/>
          </p:nvSpPr>
          <p:spPr>
            <a:xfrm>
              <a:off x="6888113" y="3764855"/>
              <a:ext cx="284478" cy="400110"/>
            </a:xfrm>
            <a:prstGeom prst="rect">
              <a:avLst/>
            </a:prstGeom>
            <a:noFill/>
          </p:spPr>
          <p:txBody>
            <a:bodyPr wrap="none" rtlCol="0">
              <a:spAutoFit/>
            </a:bodyPr>
            <a:lstStyle/>
            <a:p>
              <a:r>
                <a:rPr lang="en-US" b="0" dirty="0" smtClean="0"/>
                <a:t>}</a:t>
              </a:r>
              <a:endParaRPr lang="en-US" b="0" dirty="0"/>
            </a:p>
          </p:txBody>
        </p:sp>
        <p:sp>
          <p:nvSpPr>
            <p:cNvPr id="18" name="TextBox 17"/>
            <p:cNvSpPr txBox="1"/>
            <p:nvPr/>
          </p:nvSpPr>
          <p:spPr>
            <a:xfrm>
              <a:off x="6878706" y="5128930"/>
              <a:ext cx="284478" cy="400110"/>
            </a:xfrm>
            <a:prstGeom prst="rect">
              <a:avLst/>
            </a:prstGeom>
            <a:noFill/>
          </p:spPr>
          <p:txBody>
            <a:bodyPr wrap="none" rtlCol="0">
              <a:spAutoFit/>
            </a:bodyPr>
            <a:lstStyle/>
            <a:p>
              <a:r>
                <a:rPr lang="en-US" b="0" dirty="0" smtClean="0"/>
                <a:t>}</a:t>
              </a:r>
              <a:endParaRPr lang="en-US" b="0" dirty="0"/>
            </a:p>
          </p:txBody>
        </p:sp>
        <p:sp>
          <p:nvSpPr>
            <p:cNvPr id="22" name="TextBox 21"/>
            <p:cNvSpPr txBox="1"/>
            <p:nvPr/>
          </p:nvSpPr>
          <p:spPr>
            <a:xfrm>
              <a:off x="7068726" y="4199471"/>
              <a:ext cx="1166519" cy="307777"/>
            </a:xfrm>
            <a:prstGeom prst="rect">
              <a:avLst/>
            </a:prstGeom>
            <a:noFill/>
          </p:spPr>
          <p:txBody>
            <a:bodyPr wrap="square" rtlCol="0">
              <a:spAutoFit/>
            </a:bodyPr>
            <a:lstStyle/>
            <a:p>
              <a:r>
                <a:rPr lang="en-US" sz="1400" b="0" dirty="0" smtClean="0"/>
                <a:t>HPF</a:t>
              </a:r>
              <a:endParaRPr lang="en-US" sz="1400" b="0" dirty="0"/>
            </a:p>
          </p:txBody>
        </p:sp>
        <p:sp>
          <p:nvSpPr>
            <p:cNvPr id="23" name="TextBox 22"/>
            <p:cNvSpPr txBox="1"/>
            <p:nvPr/>
          </p:nvSpPr>
          <p:spPr>
            <a:xfrm>
              <a:off x="7031099" y="4519320"/>
              <a:ext cx="1166519" cy="307777"/>
            </a:xfrm>
            <a:prstGeom prst="rect">
              <a:avLst/>
            </a:prstGeom>
            <a:noFill/>
          </p:spPr>
          <p:txBody>
            <a:bodyPr wrap="square" rtlCol="0">
              <a:spAutoFit/>
            </a:bodyPr>
            <a:lstStyle/>
            <a:p>
              <a:r>
                <a:rPr lang="en-US" sz="1400" b="0" dirty="0" err="1" smtClean="0"/>
                <a:t>JScanam</a:t>
              </a:r>
              <a:endParaRPr lang="en-US" sz="1400" b="0" dirty="0"/>
            </a:p>
          </p:txBody>
        </p:sp>
        <p:sp>
          <p:nvSpPr>
            <p:cNvPr id="24" name="TextBox 23"/>
            <p:cNvSpPr txBox="1"/>
            <p:nvPr/>
          </p:nvSpPr>
          <p:spPr>
            <a:xfrm>
              <a:off x="7032986" y="5189128"/>
              <a:ext cx="2073390" cy="307777"/>
            </a:xfrm>
            <a:prstGeom prst="rect">
              <a:avLst/>
            </a:prstGeom>
            <a:noFill/>
          </p:spPr>
          <p:txBody>
            <a:bodyPr wrap="square" rtlCol="0">
              <a:spAutoFit/>
            </a:bodyPr>
            <a:lstStyle/>
            <a:p>
              <a:r>
                <a:rPr lang="en-US" sz="1400" b="0" dirty="0" err="1" smtClean="0"/>
                <a:t>MADMap</a:t>
              </a:r>
              <a:r>
                <a:rPr lang="en-US" sz="1400" b="0" dirty="0" smtClean="0"/>
                <a:t> (</a:t>
              </a:r>
              <a:r>
                <a:rPr lang="en-US" sz="1200" b="0" dirty="0" smtClean="0"/>
                <a:t>naïve map</a:t>
              </a:r>
              <a:r>
                <a:rPr lang="en-US" sz="1400" b="0" dirty="0" smtClean="0"/>
                <a:t>)</a:t>
              </a:r>
              <a:endParaRPr lang="en-US" sz="1400" b="0" dirty="0"/>
            </a:p>
          </p:txBody>
        </p:sp>
        <p:sp>
          <p:nvSpPr>
            <p:cNvPr id="25" name="TextBox 24"/>
            <p:cNvSpPr txBox="1"/>
            <p:nvPr/>
          </p:nvSpPr>
          <p:spPr>
            <a:xfrm>
              <a:off x="7147757" y="4880565"/>
              <a:ext cx="2073390" cy="307777"/>
            </a:xfrm>
            <a:prstGeom prst="rect">
              <a:avLst/>
            </a:prstGeom>
            <a:noFill/>
          </p:spPr>
          <p:txBody>
            <a:bodyPr wrap="square" rtlCol="0">
              <a:spAutoFit/>
            </a:bodyPr>
            <a:lstStyle/>
            <a:p>
              <a:r>
                <a:rPr lang="en-US" sz="1400" b="0" dirty="0" err="1" smtClean="0"/>
                <a:t>MADMap</a:t>
              </a:r>
              <a:r>
                <a:rPr lang="en-US" sz="1400" b="0" dirty="0" smtClean="0"/>
                <a:t> (</a:t>
              </a:r>
              <a:r>
                <a:rPr lang="en-US" sz="1200" b="0" dirty="0" err="1" smtClean="0"/>
                <a:t>madmap</a:t>
              </a:r>
              <a:r>
                <a:rPr lang="en-US" sz="1200" b="0" dirty="0" smtClean="0"/>
                <a:t> map</a:t>
              </a:r>
              <a:r>
                <a:rPr lang="en-US" sz="1400" b="0" dirty="0" smtClean="0"/>
                <a:t>)</a:t>
              </a:r>
              <a:endParaRPr lang="en-US" sz="1400" b="0" dirty="0"/>
            </a:p>
          </p:txBody>
        </p:sp>
        <p:sp>
          <p:nvSpPr>
            <p:cNvPr id="26" name="TextBox 25"/>
            <p:cNvSpPr txBox="1"/>
            <p:nvPr/>
          </p:nvSpPr>
          <p:spPr>
            <a:xfrm>
              <a:off x="7138349" y="3855158"/>
              <a:ext cx="2073390" cy="307777"/>
            </a:xfrm>
            <a:prstGeom prst="rect">
              <a:avLst/>
            </a:prstGeom>
            <a:noFill/>
          </p:spPr>
          <p:txBody>
            <a:bodyPr wrap="square" rtlCol="0">
              <a:spAutoFit/>
            </a:bodyPr>
            <a:lstStyle/>
            <a:p>
              <a:r>
                <a:rPr lang="en-US" sz="1400" b="0" dirty="0" err="1" smtClean="0"/>
                <a:t>MADMap</a:t>
              </a:r>
              <a:r>
                <a:rPr lang="en-US" sz="1400" b="0" dirty="0" smtClean="0"/>
                <a:t> (</a:t>
              </a:r>
              <a:r>
                <a:rPr lang="en-US" sz="1200" b="0" dirty="0" smtClean="0"/>
                <a:t>corrected map</a:t>
              </a:r>
              <a:r>
                <a:rPr lang="en-US" sz="1400" b="0" dirty="0" smtClean="0"/>
                <a:t>)</a:t>
              </a:r>
              <a:endParaRPr lang="en-US" sz="1400" b="0" dirty="0"/>
            </a:p>
          </p:txBody>
        </p:sp>
      </p:grpSp>
      <p:sp>
        <p:nvSpPr>
          <p:cNvPr id="27" name="Right Arrow 26"/>
          <p:cNvSpPr/>
          <p:nvPr/>
        </p:nvSpPr>
        <p:spPr bwMode="auto">
          <a:xfrm>
            <a:off x="3904074" y="3302000"/>
            <a:ext cx="978408" cy="484632"/>
          </a:xfrm>
          <a:prstGeom prst="rightArrow">
            <a:avLst/>
          </a:prstGeom>
          <a:solidFill>
            <a:srgbClr val="3366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28" name="TextBox 27"/>
          <p:cNvSpPr txBox="1"/>
          <p:nvPr/>
        </p:nvSpPr>
        <p:spPr>
          <a:xfrm>
            <a:off x="6876814" y="5663259"/>
            <a:ext cx="2737556" cy="523220"/>
          </a:xfrm>
          <a:prstGeom prst="rect">
            <a:avLst/>
          </a:prstGeom>
          <a:noFill/>
        </p:spPr>
        <p:txBody>
          <a:bodyPr wrap="square" rtlCol="0">
            <a:spAutoFit/>
          </a:bodyPr>
          <a:lstStyle/>
          <a:p>
            <a:pPr marL="285750" indent="-285750">
              <a:buFont typeface="Wingdings" charset="0"/>
              <a:buChar char="à"/>
            </a:pPr>
            <a:r>
              <a:rPr lang="en-US" sz="1400" b="0" dirty="0" err="1" smtClean="0">
                <a:sym typeface="Wingdings"/>
              </a:rPr>
              <a:t>MADMap</a:t>
            </a:r>
            <a:r>
              <a:rPr lang="en-US" sz="1400" b="0" dirty="0" smtClean="0">
                <a:sym typeface="Wingdings"/>
              </a:rPr>
              <a:t> (</a:t>
            </a:r>
            <a:r>
              <a:rPr lang="en-US" sz="1200" b="0" dirty="0" smtClean="0">
                <a:sym typeface="Wingdings"/>
              </a:rPr>
              <a:t>corrected map</a:t>
            </a:r>
            <a:r>
              <a:rPr lang="en-US" sz="1400" b="0" dirty="0" smtClean="0">
                <a:sym typeface="Wingdings"/>
              </a:rPr>
              <a:t>)</a:t>
            </a:r>
          </a:p>
          <a:p>
            <a:pPr marL="285750" indent="-285750">
              <a:buFont typeface="Wingdings" charset="0"/>
              <a:buChar char="à"/>
            </a:pPr>
            <a:r>
              <a:rPr lang="en-US" sz="1400" b="0" dirty="0" err="1" smtClean="0">
                <a:sym typeface="Wingdings"/>
              </a:rPr>
              <a:t>JScanam</a:t>
            </a:r>
            <a:r>
              <a:rPr lang="en-US" sz="1400" b="0" dirty="0" smtClean="0">
                <a:sym typeface="Wingdings"/>
              </a:rPr>
              <a:t> </a:t>
            </a:r>
            <a:endParaRPr lang="en-US" sz="1400" dirty="0"/>
          </a:p>
        </p:txBody>
      </p:sp>
    </p:spTree>
    <p:extLst>
      <p:ext uri="{BB962C8B-B14F-4D97-AF65-F5344CB8AC3E}">
        <p14:creationId xmlns:p14="http://schemas.microsoft.com/office/powerpoint/2010/main" val="24926664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40</a:t>
            </a:fld>
            <a:endParaRPr lang="en-US"/>
          </a:p>
        </p:txBody>
      </p:sp>
      <p:sp>
        <p:nvSpPr>
          <p:cNvPr id="5" name="TextBox 4"/>
          <p:cNvSpPr txBox="1"/>
          <p:nvPr/>
        </p:nvSpPr>
        <p:spPr>
          <a:xfrm>
            <a:off x="1332497" y="822439"/>
            <a:ext cx="6318950" cy="461665"/>
          </a:xfrm>
          <a:prstGeom prst="rect">
            <a:avLst/>
          </a:prstGeom>
          <a:noFill/>
        </p:spPr>
        <p:txBody>
          <a:bodyPr wrap="square" rtlCol="0">
            <a:spAutoFit/>
          </a:bodyPr>
          <a:lstStyle/>
          <a:p>
            <a:pPr algn="ctr"/>
            <a:r>
              <a:rPr lang="en-US" sz="2400" b="0" dirty="0" smtClean="0">
                <a:solidFill>
                  <a:srgbClr val="0000FF"/>
                </a:solidFill>
              </a:rPr>
              <a:t>Results: I – Power Spectrum Analysis</a:t>
            </a:r>
            <a:endParaRPr lang="en-US" sz="2400" b="0" dirty="0">
              <a:solidFill>
                <a:srgbClr val="0000FF"/>
              </a:solidFill>
            </a:endParaRPr>
          </a:p>
        </p:txBody>
      </p:sp>
      <p:grpSp>
        <p:nvGrpSpPr>
          <p:cNvPr id="16" name="Group 15"/>
          <p:cNvGrpSpPr/>
          <p:nvPr/>
        </p:nvGrpSpPr>
        <p:grpSpPr>
          <a:xfrm>
            <a:off x="848181" y="1572000"/>
            <a:ext cx="7677765" cy="4384653"/>
            <a:chOff x="587931" y="1686521"/>
            <a:chExt cx="7677765" cy="4384653"/>
          </a:xfrm>
        </p:grpSpPr>
        <p:pic>
          <p:nvPicPr>
            <p:cNvPr id="6" name="Picture 5"/>
            <p:cNvPicPr>
              <a:picLocks noChangeAspect="1"/>
            </p:cNvPicPr>
            <p:nvPr/>
          </p:nvPicPr>
          <p:blipFill>
            <a:blip r:embed="rId2"/>
            <a:stretch>
              <a:fillRect/>
            </a:stretch>
          </p:blipFill>
          <p:spPr>
            <a:xfrm>
              <a:off x="587931" y="2277371"/>
              <a:ext cx="3573294" cy="2743200"/>
            </a:xfrm>
            <a:prstGeom prst="rect">
              <a:avLst/>
            </a:prstGeom>
          </p:spPr>
        </p:pic>
        <p:pic>
          <p:nvPicPr>
            <p:cNvPr id="7" name="Picture 6"/>
            <p:cNvPicPr>
              <a:picLocks noChangeAspect="1"/>
            </p:cNvPicPr>
            <p:nvPr/>
          </p:nvPicPr>
          <p:blipFill>
            <a:blip r:embed="rId3"/>
            <a:stretch>
              <a:fillRect/>
            </a:stretch>
          </p:blipFill>
          <p:spPr>
            <a:xfrm>
              <a:off x="4627279" y="2280915"/>
              <a:ext cx="3638417" cy="2743200"/>
            </a:xfrm>
            <a:prstGeom prst="rect">
              <a:avLst/>
            </a:prstGeom>
          </p:spPr>
        </p:pic>
        <p:sp>
          <p:nvSpPr>
            <p:cNvPr id="8" name="TextBox 7"/>
            <p:cNvSpPr txBox="1"/>
            <p:nvPr/>
          </p:nvSpPr>
          <p:spPr>
            <a:xfrm>
              <a:off x="1551111" y="1686521"/>
              <a:ext cx="1842593" cy="646331"/>
            </a:xfrm>
            <a:prstGeom prst="rect">
              <a:avLst/>
            </a:prstGeom>
            <a:noFill/>
          </p:spPr>
          <p:txBody>
            <a:bodyPr wrap="square" rtlCol="0">
              <a:spAutoFit/>
            </a:bodyPr>
            <a:lstStyle/>
            <a:p>
              <a:pPr algn="ctr"/>
              <a:r>
                <a:rPr lang="en-US" sz="1800" b="0" dirty="0" err="1" smtClean="0"/>
                <a:t>Abell</a:t>
              </a:r>
              <a:r>
                <a:rPr lang="en-US" sz="1800" b="0" dirty="0" smtClean="0"/>
                <a:t> 370 -  </a:t>
              </a:r>
            </a:p>
            <a:p>
              <a:pPr algn="ctr"/>
              <a:r>
                <a:rPr lang="en-US" sz="1800" b="0" dirty="0" smtClean="0"/>
                <a:t>PACS 100 </a:t>
              </a:r>
              <a:r>
                <a:rPr lang="en-US" sz="1800" b="0" dirty="0" smtClean="0">
                  <a:latin typeface="Symbol" charset="2"/>
                  <a:cs typeface="Symbol" charset="2"/>
                </a:rPr>
                <a:t>m</a:t>
              </a:r>
              <a:r>
                <a:rPr lang="en-US" sz="1800" b="0" dirty="0" smtClean="0">
                  <a:latin typeface="+mn-lt"/>
                  <a:cs typeface="Symbol" charset="2"/>
                </a:rPr>
                <a:t>m</a:t>
              </a:r>
              <a:endParaRPr lang="en-US" sz="1800" b="0" dirty="0"/>
            </a:p>
          </p:txBody>
        </p:sp>
        <p:sp>
          <p:nvSpPr>
            <p:cNvPr id="9" name="TextBox 8"/>
            <p:cNvSpPr txBox="1"/>
            <p:nvPr/>
          </p:nvSpPr>
          <p:spPr>
            <a:xfrm>
              <a:off x="5607307" y="1724405"/>
              <a:ext cx="2148239" cy="646331"/>
            </a:xfrm>
            <a:prstGeom prst="rect">
              <a:avLst/>
            </a:prstGeom>
            <a:noFill/>
          </p:spPr>
          <p:txBody>
            <a:bodyPr wrap="square" rtlCol="0">
              <a:spAutoFit/>
            </a:bodyPr>
            <a:lstStyle/>
            <a:p>
              <a:pPr algn="ctr"/>
              <a:r>
                <a:rPr lang="en-US" sz="1800" b="0" dirty="0" smtClean="0"/>
                <a:t>M16 - </a:t>
              </a:r>
            </a:p>
            <a:p>
              <a:pPr algn="ctr"/>
              <a:r>
                <a:rPr lang="en-US" sz="1800" b="0" dirty="0" smtClean="0"/>
                <a:t>PACS 160 </a:t>
              </a:r>
              <a:r>
                <a:rPr lang="en-US" sz="1800" b="0" dirty="0" smtClean="0">
                  <a:latin typeface="Symbol" charset="2"/>
                  <a:cs typeface="Symbol" charset="2"/>
                </a:rPr>
                <a:t>m</a:t>
              </a:r>
              <a:r>
                <a:rPr lang="en-US" sz="1800" b="0" dirty="0" smtClean="0">
                  <a:latin typeface="+mn-lt"/>
                  <a:cs typeface="Symbol" charset="2"/>
                </a:rPr>
                <a:t>m</a:t>
              </a:r>
              <a:endParaRPr lang="en-US" sz="1800" b="0" dirty="0"/>
            </a:p>
          </p:txBody>
        </p:sp>
        <p:cxnSp>
          <p:nvCxnSpPr>
            <p:cNvPr id="11" name="Straight Arrow Connector 10"/>
            <p:cNvCxnSpPr/>
            <p:nvPr/>
          </p:nvCxnSpPr>
          <p:spPr bwMode="auto">
            <a:xfrm>
              <a:off x="3279192" y="4632729"/>
              <a:ext cx="1093064" cy="749565"/>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p:nvPr/>
          </p:nvCxnSpPr>
          <p:spPr bwMode="auto">
            <a:xfrm flipH="1">
              <a:off x="5454909" y="4663960"/>
              <a:ext cx="2394331" cy="728744"/>
            </a:xfrm>
            <a:prstGeom prst="straightConnector1">
              <a:avLst/>
            </a:prstGeom>
            <a:solidFill>
              <a:schemeClr val="accent1"/>
            </a:solidFill>
            <a:ln w="28575" cap="flat" cmpd="sng" algn="ctr">
              <a:solidFill>
                <a:srgbClr val="3366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2446381" y="5486398"/>
              <a:ext cx="5173836" cy="584776"/>
            </a:xfrm>
            <a:prstGeom prst="rect">
              <a:avLst/>
            </a:prstGeom>
            <a:noFill/>
            <a:ln w="12700" cmpd="sng">
              <a:solidFill>
                <a:srgbClr val="FF0000"/>
              </a:solidFill>
            </a:ln>
          </p:spPr>
          <p:txBody>
            <a:bodyPr wrap="square" rtlCol="0">
              <a:spAutoFit/>
            </a:bodyPr>
            <a:lstStyle/>
            <a:p>
              <a:pPr algn="ctr"/>
              <a:r>
                <a:rPr lang="en-US" sz="1600" b="0" dirty="0" smtClean="0"/>
                <a:t>The grey area denotes angular scales equal or smaller than the instrument beam</a:t>
              </a:r>
              <a:endParaRPr lang="en-US" sz="1600" b="0" dirty="0"/>
            </a:p>
          </p:txBody>
        </p:sp>
      </p:grpSp>
    </p:spTree>
    <p:extLst>
      <p:ext uri="{BB962C8B-B14F-4D97-AF65-F5344CB8AC3E}">
        <p14:creationId xmlns:p14="http://schemas.microsoft.com/office/powerpoint/2010/main" val="623728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41</a:t>
            </a:fld>
            <a:endParaRPr lang="en-US"/>
          </a:p>
        </p:txBody>
      </p:sp>
      <p:sp>
        <p:nvSpPr>
          <p:cNvPr id="5" name="TextBox 4"/>
          <p:cNvSpPr txBox="1"/>
          <p:nvPr/>
        </p:nvSpPr>
        <p:spPr>
          <a:xfrm>
            <a:off x="1332497" y="749562"/>
            <a:ext cx="6318950" cy="461665"/>
          </a:xfrm>
          <a:prstGeom prst="rect">
            <a:avLst/>
          </a:prstGeom>
          <a:noFill/>
        </p:spPr>
        <p:txBody>
          <a:bodyPr wrap="square" rtlCol="0">
            <a:spAutoFit/>
          </a:bodyPr>
          <a:lstStyle/>
          <a:p>
            <a:pPr algn="ctr"/>
            <a:r>
              <a:rPr lang="en-US" sz="2400" b="0" dirty="0" smtClean="0">
                <a:solidFill>
                  <a:srgbClr val="0000FF"/>
                </a:solidFill>
              </a:rPr>
              <a:t>Results: II – Difference Matrix</a:t>
            </a:r>
            <a:endParaRPr lang="en-US" sz="2400" b="0" dirty="0">
              <a:solidFill>
                <a:srgbClr val="0000FF"/>
              </a:solidFill>
            </a:endParaRPr>
          </a:p>
        </p:txBody>
      </p:sp>
      <p:pic>
        <p:nvPicPr>
          <p:cNvPr id="6" name="Picture 5"/>
          <p:cNvPicPr>
            <a:picLocks noChangeAspect="1"/>
          </p:cNvPicPr>
          <p:nvPr/>
        </p:nvPicPr>
        <p:blipFill>
          <a:blip r:embed="rId2"/>
          <a:stretch>
            <a:fillRect/>
          </a:stretch>
        </p:blipFill>
        <p:spPr>
          <a:xfrm>
            <a:off x="0" y="1387402"/>
            <a:ext cx="5639873" cy="2286000"/>
          </a:xfrm>
          <a:prstGeom prst="rect">
            <a:avLst/>
          </a:prstGeom>
        </p:spPr>
      </p:pic>
      <p:pic>
        <p:nvPicPr>
          <p:cNvPr id="7" name="Picture 6"/>
          <p:cNvPicPr>
            <a:picLocks noChangeAspect="1"/>
          </p:cNvPicPr>
          <p:nvPr/>
        </p:nvPicPr>
        <p:blipFill>
          <a:blip r:embed="rId3"/>
          <a:stretch>
            <a:fillRect/>
          </a:stretch>
        </p:blipFill>
        <p:spPr>
          <a:xfrm>
            <a:off x="3976671" y="3859740"/>
            <a:ext cx="5092444" cy="2286000"/>
          </a:xfrm>
          <a:prstGeom prst="rect">
            <a:avLst/>
          </a:prstGeom>
        </p:spPr>
      </p:pic>
      <p:sp>
        <p:nvSpPr>
          <p:cNvPr id="8" name="TextBox 7"/>
          <p:cNvSpPr txBox="1"/>
          <p:nvPr/>
        </p:nvSpPr>
        <p:spPr>
          <a:xfrm>
            <a:off x="5767214" y="1873912"/>
            <a:ext cx="1842593" cy="707886"/>
          </a:xfrm>
          <a:prstGeom prst="rect">
            <a:avLst/>
          </a:prstGeom>
          <a:noFill/>
        </p:spPr>
        <p:txBody>
          <a:bodyPr wrap="square" rtlCol="0">
            <a:spAutoFit/>
          </a:bodyPr>
          <a:lstStyle/>
          <a:p>
            <a:pPr algn="ctr"/>
            <a:r>
              <a:rPr lang="en-US" b="0" dirty="0" err="1" smtClean="0"/>
              <a:t>Abell</a:t>
            </a:r>
            <a:r>
              <a:rPr lang="en-US" b="0" dirty="0" smtClean="0"/>
              <a:t> 370 -  </a:t>
            </a:r>
          </a:p>
          <a:p>
            <a:pPr algn="ctr"/>
            <a:r>
              <a:rPr lang="en-US" b="0" dirty="0" smtClean="0"/>
              <a:t>PACS 100 </a:t>
            </a:r>
            <a:r>
              <a:rPr lang="en-US" b="0" dirty="0" smtClean="0">
                <a:latin typeface="Symbol" charset="2"/>
                <a:cs typeface="Symbol" charset="2"/>
              </a:rPr>
              <a:t>m</a:t>
            </a:r>
            <a:r>
              <a:rPr lang="en-US" b="0" dirty="0" smtClean="0">
                <a:latin typeface="+mn-lt"/>
                <a:cs typeface="Symbol" charset="2"/>
              </a:rPr>
              <a:t>m</a:t>
            </a:r>
            <a:endParaRPr lang="en-US" b="0" dirty="0"/>
          </a:p>
        </p:txBody>
      </p:sp>
      <p:sp>
        <p:nvSpPr>
          <p:cNvPr id="9" name="TextBox 8"/>
          <p:cNvSpPr txBox="1"/>
          <p:nvPr/>
        </p:nvSpPr>
        <p:spPr>
          <a:xfrm>
            <a:off x="1880482" y="4597736"/>
            <a:ext cx="2148239" cy="707886"/>
          </a:xfrm>
          <a:prstGeom prst="rect">
            <a:avLst/>
          </a:prstGeom>
          <a:noFill/>
        </p:spPr>
        <p:txBody>
          <a:bodyPr wrap="square" rtlCol="0">
            <a:spAutoFit/>
          </a:bodyPr>
          <a:lstStyle/>
          <a:p>
            <a:pPr algn="ctr"/>
            <a:r>
              <a:rPr lang="en-US" b="0" dirty="0" smtClean="0"/>
              <a:t>M16 - </a:t>
            </a:r>
          </a:p>
          <a:p>
            <a:pPr algn="ctr"/>
            <a:r>
              <a:rPr lang="en-US" b="0" dirty="0" smtClean="0"/>
              <a:t>PACS 160 </a:t>
            </a:r>
            <a:r>
              <a:rPr lang="en-US" b="0" dirty="0" smtClean="0">
                <a:latin typeface="Symbol" charset="2"/>
                <a:cs typeface="Symbol" charset="2"/>
              </a:rPr>
              <a:t>m</a:t>
            </a:r>
            <a:r>
              <a:rPr lang="en-US" b="0" dirty="0" smtClean="0">
                <a:latin typeface="+mn-lt"/>
                <a:cs typeface="Symbol" charset="2"/>
              </a:rPr>
              <a:t>m</a:t>
            </a:r>
            <a:endParaRPr lang="en-US" b="0" dirty="0"/>
          </a:p>
        </p:txBody>
      </p:sp>
    </p:spTree>
    <p:extLst>
      <p:ext uri="{BB962C8B-B14F-4D97-AF65-F5344CB8AC3E}">
        <p14:creationId xmlns:p14="http://schemas.microsoft.com/office/powerpoint/2010/main" val="824133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42</a:t>
            </a:fld>
            <a:endParaRPr lang="en-US"/>
          </a:p>
        </p:txBody>
      </p:sp>
      <p:sp>
        <p:nvSpPr>
          <p:cNvPr id="5" name="TextBox 4"/>
          <p:cNvSpPr txBox="1"/>
          <p:nvPr/>
        </p:nvSpPr>
        <p:spPr>
          <a:xfrm>
            <a:off x="1259626" y="728740"/>
            <a:ext cx="6943559" cy="461665"/>
          </a:xfrm>
          <a:prstGeom prst="rect">
            <a:avLst/>
          </a:prstGeom>
          <a:noFill/>
        </p:spPr>
        <p:txBody>
          <a:bodyPr wrap="square" rtlCol="0">
            <a:spAutoFit/>
          </a:bodyPr>
          <a:lstStyle/>
          <a:p>
            <a:pPr algn="ctr"/>
            <a:r>
              <a:rPr lang="en-US" sz="2400" b="0" dirty="0" smtClean="0">
                <a:solidFill>
                  <a:srgbClr val="0000FF"/>
                </a:solidFill>
              </a:rPr>
              <a:t>Results: III – Point Source Photometry / 1- 15 </a:t>
            </a:r>
            <a:r>
              <a:rPr lang="en-US" sz="2400" b="0" dirty="0" err="1" smtClean="0">
                <a:solidFill>
                  <a:srgbClr val="0000FF"/>
                </a:solidFill>
              </a:rPr>
              <a:t>Jy</a:t>
            </a:r>
            <a:r>
              <a:rPr lang="en-US" sz="2400" b="0" dirty="0" smtClean="0">
                <a:solidFill>
                  <a:srgbClr val="0000FF"/>
                </a:solidFill>
              </a:rPr>
              <a:t>  </a:t>
            </a:r>
            <a:endParaRPr lang="en-US" sz="2400" b="0" dirty="0">
              <a:solidFill>
                <a:srgbClr val="0000FF"/>
              </a:solidFill>
            </a:endParaRPr>
          </a:p>
        </p:txBody>
      </p:sp>
      <p:pic>
        <p:nvPicPr>
          <p:cNvPr id="6" name="Picture 5"/>
          <p:cNvPicPr>
            <a:picLocks noChangeAspect="1"/>
          </p:cNvPicPr>
          <p:nvPr/>
        </p:nvPicPr>
        <p:blipFill>
          <a:blip r:embed="rId2"/>
          <a:stretch>
            <a:fillRect/>
          </a:stretch>
        </p:blipFill>
        <p:spPr>
          <a:xfrm>
            <a:off x="1424462" y="1176070"/>
            <a:ext cx="2833297" cy="5577820"/>
          </a:xfrm>
          <a:prstGeom prst="rect">
            <a:avLst/>
          </a:prstGeom>
        </p:spPr>
      </p:pic>
      <p:pic>
        <p:nvPicPr>
          <p:cNvPr id="7" name="Picture 6"/>
          <p:cNvPicPr>
            <a:picLocks noChangeAspect="1"/>
          </p:cNvPicPr>
          <p:nvPr/>
        </p:nvPicPr>
        <p:blipFill>
          <a:blip r:embed="rId3"/>
          <a:stretch>
            <a:fillRect/>
          </a:stretch>
        </p:blipFill>
        <p:spPr>
          <a:xfrm>
            <a:off x="4777388" y="2419530"/>
            <a:ext cx="3951823" cy="2286000"/>
          </a:xfrm>
          <a:prstGeom prst="rect">
            <a:avLst/>
          </a:prstGeom>
        </p:spPr>
      </p:pic>
      <p:sp>
        <p:nvSpPr>
          <p:cNvPr id="8" name="Rectangle 7"/>
          <p:cNvSpPr/>
          <p:nvPr/>
        </p:nvSpPr>
        <p:spPr bwMode="auto">
          <a:xfrm>
            <a:off x="478865" y="1801038"/>
            <a:ext cx="1384548" cy="86408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9" name="Rectangle 8"/>
          <p:cNvSpPr/>
          <p:nvPr/>
        </p:nvSpPr>
        <p:spPr bwMode="auto">
          <a:xfrm>
            <a:off x="454293" y="3535856"/>
            <a:ext cx="1384548" cy="86408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0" name="Rectangle 9"/>
          <p:cNvSpPr/>
          <p:nvPr/>
        </p:nvSpPr>
        <p:spPr bwMode="auto">
          <a:xfrm>
            <a:off x="495934" y="5378528"/>
            <a:ext cx="1384548" cy="86408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1" name="TextBox 10"/>
          <p:cNvSpPr txBox="1"/>
          <p:nvPr/>
        </p:nvSpPr>
        <p:spPr>
          <a:xfrm>
            <a:off x="593374" y="2009248"/>
            <a:ext cx="1509469" cy="307777"/>
          </a:xfrm>
          <a:prstGeom prst="rect">
            <a:avLst/>
          </a:prstGeom>
          <a:noFill/>
        </p:spPr>
        <p:txBody>
          <a:bodyPr wrap="square" rtlCol="0">
            <a:spAutoFit/>
          </a:bodyPr>
          <a:lstStyle/>
          <a:p>
            <a:r>
              <a:rPr lang="en-US" sz="1400" b="0" dirty="0" smtClean="0"/>
              <a:t>HPF/</a:t>
            </a:r>
            <a:r>
              <a:rPr lang="en-US" sz="1400" b="0" dirty="0" err="1" smtClean="0"/>
              <a:t>JScanam</a:t>
            </a:r>
            <a:endParaRPr lang="en-US" sz="1400" b="0" dirty="0"/>
          </a:p>
        </p:txBody>
      </p:sp>
      <p:sp>
        <p:nvSpPr>
          <p:cNvPr id="12" name="TextBox 11"/>
          <p:cNvSpPr txBox="1"/>
          <p:nvPr/>
        </p:nvSpPr>
        <p:spPr>
          <a:xfrm>
            <a:off x="641669" y="3775293"/>
            <a:ext cx="1509469" cy="307777"/>
          </a:xfrm>
          <a:prstGeom prst="rect">
            <a:avLst/>
          </a:prstGeom>
          <a:noFill/>
        </p:spPr>
        <p:txBody>
          <a:bodyPr wrap="square" rtlCol="0">
            <a:spAutoFit/>
          </a:bodyPr>
          <a:lstStyle/>
          <a:p>
            <a:r>
              <a:rPr lang="en-US" sz="1400" b="0" dirty="0" smtClean="0"/>
              <a:t>HPF/</a:t>
            </a:r>
            <a:r>
              <a:rPr lang="en-US" sz="1400" b="0" dirty="0" err="1" smtClean="0"/>
              <a:t>MADmap</a:t>
            </a:r>
            <a:endParaRPr lang="en-US" sz="1400" b="0" dirty="0"/>
          </a:p>
        </p:txBody>
      </p:sp>
      <p:sp>
        <p:nvSpPr>
          <p:cNvPr id="13" name="TextBox 12"/>
          <p:cNvSpPr txBox="1"/>
          <p:nvPr/>
        </p:nvSpPr>
        <p:spPr>
          <a:xfrm>
            <a:off x="766590" y="5534690"/>
            <a:ext cx="1509469" cy="307777"/>
          </a:xfrm>
          <a:prstGeom prst="rect">
            <a:avLst/>
          </a:prstGeom>
          <a:noFill/>
        </p:spPr>
        <p:txBody>
          <a:bodyPr wrap="square" rtlCol="0">
            <a:spAutoFit/>
          </a:bodyPr>
          <a:lstStyle/>
          <a:p>
            <a:r>
              <a:rPr lang="en-US" sz="1400" b="0" dirty="0" smtClean="0"/>
              <a:t>HPF/</a:t>
            </a:r>
            <a:r>
              <a:rPr lang="en-US" sz="1400" b="0" dirty="0" err="1" smtClean="0"/>
              <a:t>Unimap</a:t>
            </a:r>
            <a:endParaRPr lang="en-US" sz="1400" b="0" dirty="0"/>
          </a:p>
        </p:txBody>
      </p:sp>
      <p:sp>
        <p:nvSpPr>
          <p:cNvPr id="14" name="Rectangle 13"/>
          <p:cNvSpPr/>
          <p:nvPr/>
        </p:nvSpPr>
        <p:spPr bwMode="auto">
          <a:xfrm>
            <a:off x="2061206" y="2998260"/>
            <a:ext cx="2029976" cy="17698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5" name="Rectangle 14"/>
          <p:cNvSpPr/>
          <p:nvPr/>
        </p:nvSpPr>
        <p:spPr bwMode="auto">
          <a:xfrm>
            <a:off x="2088680" y="4785130"/>
            <a:ext cx="2029976" cy="17698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6" name="Rectangle 15"/>
          <p:cNvSpPr/>
          <p:nvPr/>
        </p:nvSpPr>
        <p:spPr bwMode="auto">
          <a:xfrm>
            <a:off x="2067863" y="6575757"/>
            <a:ext cx="2029976" cy="17698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17" name="TextBox 16"/>
          <p:cNvSpPr txBox="1"/>
          <p:nvPr/>
        </p:nvSpPr>
        <p:spPr>
          <a:xfrm>
            <a:off x="2748275" y="2935792"/>
            <a:ext cx="655839" cy="292388"/>
          </a:xfrm>
          <a:prstGeom prst="rect">
            <a:avLst/>
          </a:prstGeom>
          <a:noFill/>
        </p:spPr>
        <p:txBody>
          <a:bodyPr wrap="square" rtlCol="0">
            <a:spAutoFit/>
          </a:bodyPr>
          <a:lstStyle/>
          <a:p>
            <a:pPr algn="ctr"/>
            <a:r>
              <a:rPr lang="en-US" sz="1300" b="0" dirty="0" smtClean="0"/>
              <a:t>HPF</a:t>
            </a:r>
            <a:endParaRPr lang="en-US" sz="1300" b="0" dirty="0"/>
          </a:p>
        </p:txBody>
      </p:sp>
      <p:sp>
        <p:nvSpPr>
          <p:cNvPr id="18" name="TextBox 17"/>
          <p:cNvSpPr txBox="1"/>
          <p:nvPr/>
        </p:nvSpPr>
        <p:spPr>
          <a:xfrm>
            <a:off x="2765344" y="4712250"/>
            <a:ext cx="655839" cy="292388"/>
          </a:xfrm>
          <a:prstGeom prst="rect">
            <a:avLst/>
          </a:prstGeom>
          <a:noFill/>
        </p:spPr>
        <p:txBody>
          <a:bodyPr wrap="square" rtlCol="0">
            <a:spAutoFit/>
          </a:bodyPr>
          <a:lstStyle/>
          <a:p>
            <a:pPr algn="ctr"/>
            <a:r>
              <a:rPr lang="en-US" sz="1300" b="0" dirty="0" smtClean="0"/>
              <a:t>HPF</a:t>
            </a:r>
            <a:endParaRPr lang="en-US" sz="1300" b="0" dirty="0"/>
          </a:p>
        </p:txBody>
      </p:sp>
      <p:sp>
        <p:nvSpPr>
          <p:cNvPr id="19" name="TextBox 18"/>
          <p:cNvSpPr txBox="1"/>
          <p:nvPr/>
        </p:nvSpPr>
        <p:spPr>
          <a:xfrm>
            <a:off x="2796574" y="6565612"/>
            <a:ext cx="655839" cy="292388"/>
          </a:xfrm>
          <a:prstGeom prst="rect">
            <a:avLst/>
          </a:prstGeom>
          <a:noFill/>
        </p:spPr>
        <p:txBody>
          <a:bodyPr wrap="square" rtlCol="0">
            <a:spAutoFit/>
          </a:bodyPr>
          <a:lstStyle/>
          <a:p>
            <a:pPr algn="ctr"/>
            <a:r>
              <a:rPr lang="en-US" sz="1300" b="0" dirty="0" smtClean="0"/>
              <a:t>HPF</a:t>
            </a:r>
            <a:endParaRPr lang="en-US" sz="1300" b="0" dirty="0"/>
          </a:p>
        </p:txBody>
      </p:sp>
    </p:spTree>
    <p:extLst>
      <p:ext uri="{BB962C8B-B14F-4D97-AF65-F5344CB8AC3E}">
        <p14:creationId xmlns:p14="http://schemas.microsoft.com/office/powerpoint/2010/main" val="2900230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43</a:t>
            </a:fld>
            <a:endParaRPr lang="en-US"/>
          </a:p>
        </p:txBody>
      </p:sp>
      <p:sp>
        <p:nvSpPr>
          <p:cNvPr id="5" name="TextBox 4"/>
          <p:cNvSpPr txBox="1"/>
          <p:nvPr/>
        </p:nvSpPr>
        <p:spPr>
          <a:xfrm>
            <a:off x="936912" y="728740"/>
            <a:ext cx="7599397" cy="461665"/>
          </a:xfrm>
          <a:prstGeom prst="rect">
            <a:avLst/>
          </a:prstGeom>
          <a:noFill/>
        </p:spPr>
        <p:txBody>
          <a:bodyPr wrap="square" rtlCol="0">
            <a:spAutoFit/>
          </a:bodyPr>
          <a:lstStyle/>
          <a:p>
            <a:pPr algn="ctr"/>
            <a:r>
              <a:rPr lang="en-US" sz="2400" b="0" dirty="0" smtClean="0">
                <a:solidFill>
                  <a:srgbClr val="0000FF"/>
                </a:solidFill>
              </a:rPr>
              <a:t>Results: III – Point Source Photometry / 0.001 – 0.1 </a:t>
            </a:r>
            <a:r>
              <a:rPr lang="en-US" sz="2400" b="0" dirty="0" err="1" smtClean="0">
                <a:solidFill>
                  <a:srgbClr val="0000FF"/>
                </a:solidFill>
              </a:rPr>
              <a:t>Jy</a:t>
            </a:r>
            <a:r>
              <a:rPr lang="en-US" sz="2400" b="0" dirty="0" smtClean="0">
                <a:solidFill>
                  <a:srgbClr val="0000FF"/>
                </a:solidFill>
              </a:rPr>
              <a:t>  </a:t>
            </a:r>
            <a:endParaRPr lang="en-US" sz="2400" b="0" dirty="0">
              <a:solidFill>
                <a:srgbClr val="0000FF"/>
              </a:solidFill>
            </a:endParaRPr>
          </a:p>
        </p:txBody>
      </p:sp>
      <p:pic>
        <p:nvPicPr>
          <p:cNvPr id="6" name="Picture 5"/>
          <p:cNvPicPr>
            <a:picLocks noChangeAspect="1"/>
          </p:cNvPicPr>
          <p:nvPr/>
        </p:nvPicPr>
        <p:blipFill>
          <a:blip r:embed="rId2"/>
          <a:stretch>
            <a:fillRect/>
          </a:stretch>
        </p:blipFill>
        <p:spPr>
          <a:xfrm>
            <a:off x="282251" y="1533375"/>
            <a:ext cx="4165600" cy="3937000"/>
          </a:xfrm>
          <a:prstGeom prst="rect">
            <a:avLst/>
          </a:prstGeom>
        </p:spPr>
      </p:pic>
      <p:pic>
        <p:nvPicPr>
          <p:cNvPr id="7" name="Picture 6"/>
          <p:cNvPicPr>
            <a:picLocks noChangeAspect="1"/>
          </p:cNvPicPr>
          <p:nvPr/>
        </p:nvPicPr>
        <p:blipFill>
          <a:blip r:embed="rId3"/>
          <a:stretch>
            <a:fillRect/>
          </a:stretch>
        </p:blipFill>
        <p:spPr>
          <a:xfrm>
            <a:off x="4352825" y="1494022"/>
            <a:ext cx="4381500" cy="3911600"/>
          </a:xfrm>
          <a:prstGeom prst="rect">
            <a:avLst/>
          </a:prstGeom>
        </p:spPr>
      </p:pic>
    </p:spTree>
    <p:extLst>
      <p:ext uri="{BB962C8B-B14F-4D97-AF65-F5344CB8AC3E}">
        <p14:creationId xmlns:p14="http://schemas.microsoft.com/office/powerpoint/2010/main" val="4121835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44</a:t>
            </a:fld>
            <a:endParaRPr lang="en-US"/>
          </a:p>
        </p:txBody>
      </p:sp>
      <p:sp>
        <p:nvSpPr>
          <p:cNvPr id="5" name="TextBox 4"/>
          <p:cNvSpPr txBox="1"/>
          <p:nvPr/>
        </p:nvSpPr>
        <p:spPr>
          <a:xfrm>
            <a:off x="2446381" y="759975"/>
            <a:ext cx="4007901" cy="584776"/>
          </a:xfrm>
          <a:prstGeom prst="rect">
            <a:avLst/>
          </a:prstGeom>
          <a:noFill/>
        </p:spPr>
        <p:txBody>
          <a:bodyPr wrap="square" rtlCol="0">
            <a:spAutoFit/>
          </a:bodyPr>
          <a:lstStyle/>
          <a:p>
            <a:pPr algn="ctr"/>
            <a:r>
              <a:rPr lang="en-US" sz="3200" b="0" dirty="0" smtClean="0">
                <a:solidFill>
                  <a:srgbClr val="0000FF"/>
                </a:solidFill>
              </a:rPr>
              <a:t>Summary: </a:t>
            </a:r>
            <a:endParaRPr lang="en-US" sz="3200" b="0" dirty="0">
              <a:solidFill>
                <a:srgbClr val="0000FF"/>
              </a:solidFill>
            </a:endParaRPr>
          </a:p>
        </p:txBody>
      </p:sp>
      <p:sp>
        <p:nvSpPr>
          <p:cNvPr id="6" name="TextBox 5"/>
          <p:cNvSpPr txBox="1"/>
          <p:nvPr/>
        </p:nvSpPr>
        <p:spPr>
          <a:xfrm>
            <a:off x="426815" y="1519951"/>
            <a:ext cx="8182364" cy="3170099"/>
          </a:xfrm>
          <a:prstGeom prst="rect">
            <a:avLst/>
          </a:prstGeom>
          <a:noFill/>
        </p:spPr>
        <p:txBody>
          <a:bodyPr wrap="square" rtlCol="0">
            <a:spAutoFit/>
          </a:bodyPr>
          <a:lstStyle/>
          <a:p>
            <a:pPr marL="342900" indent="-342900">
              <a:buFont typeface="Wingdings" charset="2"/>
              <a:buChar char="Ø"/>
            </a:pPr>
            <a:r>
              <a:rPr lang="en-US" b="0" dirty="0" smtClean="0"/>
              <a:t> (</a:t>
            </a:r>
            <a:r>
              <a:rPr lang="en-US" dirty="0" smtClean="0"/>
              <a:t>power spectrum analysis:</a:t>
            </a:r>
            <a:r>
              <a:rPr lang="en-US" b="0" dirty="0" smtClean="0"/>
              <a:t>)</a:t>
            </a:r>
            <a:r>
              <a:rPr lang="en-US" dirty="0" smtClean="0"/>
              <a:t> </a:t>
            </a:r>
            <a:r>
              <a:rPr lang="en-US" b="0" dirty="0" smtClean="0"/>
              <a:t>on angular scales larger than the instrumental beam, no surface brightness removal is observed for any of the 3 mappers </a:t>
            </a:r>
          </a:p>
          <a:p>
            <a:pPr marL="342900" indent="-342900">
              <a:buFont typeface="Wingdings" charset="2"/>
              <a:buChar char="Ø"/>
            </a:pPr>
            <a:endParaRPr lang="en-US" b="0" dirty="0"/>
          </a:p>
          <a:p>
            <a:pPr marL="342900" indent="-342900">
              <a:buFont typeface="Wingdings" charset="2"/>
              <a:buChar char="Ø"/>
            </a:pPr>
            <a:r>
              <a:rPr lang="en-US" b="0" dirty="0" smtClean="0"/>
              <a:t>(</a:t>
            </a:r>
            <a:r>
              <a:rPr lang="en-US" dirty="0" smtClean="0"/>
              <a:t>difference matrix:</a:t>
            </a:r>
            <a:r>
              <a:rPr lang="en-US" b="0" dirty="0" smtClean="0"/>
              <a:t>)</a:t>
            </a:r>
            <a:r>
              <a:rPr lang="en-US" dirty="0" smtClean="0"/>
              <a:t> </a:t>
            </a:r>
            <a:r>
              <a:rPr lang="en-US" b="0" dirty="0" smtClean="0"/>
              <a:t>the 3 mappers generate very similar maps. Some discrepancies may appear when using very small pixels (i.e. 1” in the blue and 2” in the red) for map projection</a:t>
            </a:r>
          </a:p>
          <a:p>
            <a:pPr marL="342900" indent="-342900">
              <a:buFont typeface="Wingdings" charset="2"/>
              <a:buChar char="Ø"/>
            </a:pPr>
            <a:endParaRPr lang="en-US" b="0" dirty="0"/>
          </a:p>
          <a:p>
            <a:pPr marL="342900" indent="-342900">
              <a:buFont typeface="Wingdings" charset="2"/>
              <a:buChar char="Ø"/>
            </a:pPr>
            <a:r>
              <a:rPr lang="en-US" b="0" dirty="0" smtClean="0"/>
              <a:t> (</a:t>
            </a:r>
            <a:r>
              <a:rPr lang="en-US" dirty="0" smtClean="0"/>
              <a:t>point-source photometry:</a:t>
            </a:r>
            <a:r>
              <a:rPr lang="en-US" b="0" dirty="0" smtClean="0"/>
              <a:t>) for the 3 mappers point source photometry is in agreement with the results from HPF down to ~1% </a:t>
            </a:r>
            <a:endParaRPr lang="en-US" b="0" dirty="0"/>
          </a:p>
        </p:txBody>
      </p:sp>
      <p:sp>
        <p:nvSpPr>
          <p:cNvPr id="7" name="TextBox 6"/>
          <p:cNvSpPr txBox="1"/>
          <p:nvPr/>
        </p:nvSpPr>
        <p:spPr>
          <a:xfrm>
            <a:off x="312304" y="4892994"/>
            <a:ext cx="8723691" cy="1015663"/>
          </a:xfrm>
          <a:prstGeom prst="rect">
            <a:avLst/>
          </a:prstGeom>
          <a:solidFill>
            <a:schemeClr val="accent1"/>
          </a:solidFill>
          <a:ln>
            <a:solidFill>
              <a:srgbClr val="FF0000"/>
            </a:solidFill>
          </a:ln>
        </p:spPr>
        <p:txBody>
          <a:bodyPr wrap="square" rtlCol="0">
            <a:spAutoFit/>
          </a:bodyPr>
          <a:lstStyle/>
          <a:p>
            <a:r>
              <a:rPr lang="en-US" dirty="0" smtClean="0">
                <a:solidFill>
                  <a:srgbClr val="FF0000"/>
                </a:solidFill>
                <a:sym typeface="Wingdings"/>
              </a:rPr>
              <a:t>Conclusion: </a:t>
            </a:r>
            <a:r>
              <a:rPr lang="en-US" b="0" dirty="0" err="1" smtClean="0">
                <a:sym typeface="Wingdings"/>
              </a:rPr>
              <a:t>Jscanam</a:t>
            </a:r>
            <a:r>
              <a:rPr lang="en-US" b="0" dirty="0" smtClean="0">
                <a:sym typeface="Wingdings"/>
              </a:rPr>
              <a:t>, </a:t>
            </a:r>
            <a:r>
              <a:rPr lang="en-US" b="0" dirty="0" err="1" smtClean="0">
                <a:sym typeface="Wingdings"/>
              </a:rPr>
              <a:t>MADmap</a:t>
            </a:r>
            <a:r>
              <a:rPr lang="en-US" b="0" dirty="0" smtClean="0">
                <a:sym typeface="Wingdings"/>
              </a:rPr>
              <a:t> and </a:t>
            </a:r>
            <a:r>
              <a:rPr lang="en-US" b="0" dirty="0" err="1" smtClean="0">
                <a:sym typeface="Wingdings"/>
              </a:rPr>
              <a:t>Unimap</a:t>
            </a:r>
            <a:r>
              <a:rPr lang="en-US" b="0" dirty="0" smtClean="0">
                <a:sym typeface="Wingdings"/>
              </a:rPr>
              <a:t> provide very similar results, so it’s up to you and your taste (e.g. work inside our outside of HIPE, etc.) which one you want to use ! </a:t>
            </a:r>
            <a:endParaRPr lang="en-US" dirty="0">
              <a:solidFill>
                <a:srgbClr val="FF0000"/>
              </a:solidFill>
            </a:endParaRPr>
          </a:p>
        </p:txBody>
      </p:sp>
    </p:spTree>
    <p:extLst>
      <p:ext uri="{BB962C8B-B14F-4D97-AF65-F5344CB8AC3E}">
        <p14:creationId xmlns:p14="http://schemas.microsoft.com/office/powerpoint/2010/main" val="284590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45</a:t>
            </a:fld>
            <a:endParaRPr lang="en-US"/>
          </a:p>
        </p:txBody>
      </p:sp>
      <p:grpSp>
        <p:nvGrpSpPr>
          <p:cNvPr id="5" name="Group 4"/>
          <p:cNvGrpSpPr/>
          <p:nvPr/>
        </p:nvGrpSpPr>
        <p:grpSpPr>
          <a:xfrm>
            <a:off x="576526" y="793216"/>
            <a:ext cx="8834423" cy="4314034"/>
            <a:chOff x="576526" y="793216"/>
            <a:chExt cx="8834423" cy="4314034"/>
          </a:xfrm>
        </p:grpSpPr>
        <p:sp>
          <p:nvSpPr>
            <p:cNvPr id="6" name="TextBox 5"/>
            <p:cNvSpPr txBox="1"/>
            <p:nvPr/>
          </p:nvSpPr>
          <p:spPr>
            <a:xfrm>
              <a:off x="1329938" y="793216"/>
              <a:ext cx="6505690" cy="584776"/>
            </a:xfrm>
            <a:prstGeom prst="rect">
              <a:avLst/>
            </a:prstGeom>
            <a:noFill/>
          </p:spPr>
          <p:txBody>
            <a:bodyPr wrap="square" rtlCol="0">
              <a:spAutoFit/>
            </a:bodyPr>
            <a:lstStyle/>
            <a:p>
              <a:pPr algn="ctr"/>
              <a:r>
                <a:rPr lang="en-US" sz="3200" b="0" dirty="0" smtClean="0">
                  <a:solidFill>
                    <a:srgbClr val="0000FF"/>
                  </a:solidFill>
                  <a:latin typeface="Calibri"/>
                  <a:cs typeface="Calibri"/>
                </a:rPr>
                <a:t>Additional Resources </a:t>
              </a:r>
              <a:endParaRPr lang="en-US" sz="3200" b="0" dirty="0">
                <a:solidFill>
                  <a:srgbClr val="0000FF"/>
                </a:solidFill>
                <a:latin typeface="Calibri"/>
                <a:cs typeface="Calibri"/>
              </a:endParaRPr>
            </a:p>
          </p:txBody>
        </p:sp>
        <p:sp>
          <p:nvSpPr>
            <p:cNvPr id="7" name="TextBox 6"/>
            <p:cNvSpPr txBox="1"/>
            <p:nvPr/>
          </p:nvSpPr>
          <p:spPr>
            <a:xfrm>
              <a:off x="576526" y="1629375"/>
              <a:ext cx="7962748" cy="3477875"/>
            </a:xfrm>
            <a:prstGeom prst="rect">
              <a:avLst/>
            </a:prstGeom>
            <a:noFill/>
          </p:spPr>
          <p:txBody>
            <a:bodyPr wrap="square" rtlCol="0">
              <a:spAutoFit/>
            </a:bodyPr>
            <a:lstStyle/>
            <a:p>
              <a:pPr marL="342900" indent="-342900">
                <a:buFont typeface="Wingdings" charset="2"/>
                <a:buChar char="§"/>
              </a:pPr>
              <a:r>
                <a:rPr lang="en-US" b="0" dirty="0" smtClean="0">
                  <a:latin typeface="Calibri"/>
                  <a:cs typeface="Calibri"/>
                </a:rPr>
                <a:t> Processing large PACS data sets, especially for the photometer, requires large memory allocations (64 GB or more). You can request a remote user account on our virtual system at NHSC. For more information, visit:  </a:t>
              </a:r>
              <a:endParaRPr lang="en-US" b="0" dirty="0" smtClean="0">
                <a:latin typeface="Calibri"/>
                <a:cs typeface="Calibri"/>
              </a:endParaRPr>
            </a:p>
            <a:p>
              <a:pPr marL="342900" indent="-342900">
                <a:buFont typeface="Wingdings" charset="2"/>
                <a:buChar char="§"/>
              </a:pPr>
              <a:endParaRPr lang="en-US" b="0" dirty="0">
                <a:latin typeface="Calibri"/>
                <a:cs typeface="Calibri"/>
              </a:endParaRPr>
            </a:p>
            <a:p>
              <a:pPr marL="342900" indent="-342900">
                <a:buFont typeface="Wingdings" charset="2"/>
                <a:buChar char="§"/>
              </a:pPr>
              <a:endParaRPr lang="en-US" b="0" dirty="0" smtClean="0">
                <a:latin typeface="Calibri"/>
                <a:cs typeface="Calibri"/>
              </a:endParaRPr>
            </a:p>
            <a:p>
              <a:pPr marL="342900" indent="-342900">
                <a:buFont typeface="Wingdings" charset="2"/>
                <a:buChar char="§"/>
              </a:pPr>
              <a:endParaRPr lang="en-US" b="0" dirty="0">
                <a:latin typeface="Calibri"/>
                <a:cs typeface="Calibri"/>
              </a:endParaRPr>
            </a:p>
            <a:p>
              <a:pPr marL="342900" indent="-342900">
                <a:buFont typeface="Wingdings" charset="2"/>
                <a:buChar char="§"/>
              </a:pPr>
              <a:endParaRPr lang="en-US" b="0" dirty="0" smtClean="0">
                <a:latin typeface="Calibri"/>
                <a:cs typeface="Calibri"/>
              </a:endParaRPr>
            </a:p>
            <a:p>
              <a:pPr marL="342900" indent="-342900">
                <a:buFont typeface="Wingdings" charset="2"/>
                <a:buChar char="§"/>
              </a:pPr>
              <a:r>
                <a:rPr lang="en-US" b="0" dirty="0" smtClean="0">
                  <a:latin typeface="Calibri"/>
                  <a:cs typeface="Calibri"/>
                </a:rPr>
                <a:t> To start on PACS (and SPIRE) map-making, you can visit the NSHC map-making wiki at: </a:t>
              </a:r>
              <a:endParaRPr lang="en-US" b="0" dirty="0" smtClean="0">
                <a:latin typeface="Calibri"/>
                <a:cs typeface="Calibri"/>
              </a:endParaRPr>
            </a:p>
            <a:p>
              <a:endParaRPr lang="en-US" b="0" dirty="0">
                <a:latin typeface="Calibri"/>
                <a:cs typeface="Calibri"/>
              </a:endParaRPr>
            </a:p>
          </p:txBody>
        </p:sp>
        <p:sp>
          <p:nvSpPr>
            <p:cNvPr id="9" name="Rectangle 8"/>
            <p:cNvSpPr/>
            <p:nvPr/>
          </p:nvSpPr>
          <p:spPr>
            <a:xfrm>
              <a:off x="751565" y="3314941"/>
              <a:ext cx="8659384" cy="400110"/>
            </a:xfrm>
            <a:prstGeom prst="rect">
              <a:avLst/>
            </a:prstGeom>
          </p:spPr>
          <p:txBody>
            <a:bodyPr wrap="square">
              <a:spAutoFit/>
            </a:bodyPr>
            <a:lstStyle/>
            <a:p>
              <a:r>
                <a:rPr lang="en-US" sz="2000" b="0" dirty="0">
                  <a:solidFill>
                    <a:srgbClr val="0000FF"/>
                  </a:solidFill>
                  <a:latin typeface="Calibri"/>
                  <a:cs typeface="Calibri"/>
                </a:rPr>
                <a:t>https://</a:t>
              </a:r>
              <a:r>
                <a:rPr lang="en-US" sz="2000" b="0" dirty="0" err="1">
                  <a:solidFill>
                    <a:srgbClr val="0000FF"/>
                  </a:solidFill>
                  <a:latin typeface="Calibri"/>
                  <a:cs typeface="Calibri"/>
                </a:rPr>
                <a:t>nhscsci.ipac.caltech.edu</a:t>
              </a:r>
              <a:r>
                <a:rPr lang="en-US" sz="2000" b="0" dirty="0">
                  <a:solidFill>
                    <a:srgbClr val="0000FF"/>
                  </a:solidFill>
                  <a:latin typeface="Calibri"/>
                  <a:cs typeface="Calibri"/>
                </a:rPr>
                <a:t>/</a:t>
              </a:r>
              <a:r>
                <a:rPr lang="en-US" sz="2000" b="0" dirty="0" err="1">
                  <a:solidFill>
                    <a:srgbClr val="0000FF"/>
                  </a:solidFill>
                  <a:latin typeface="Calibri"/>
                  <a:cs typeface="Calibri"/>
                </a:rPr>
                <a:t>sc</a:t>
              </a:r>
              <a:r>
                <a:rPr lang="en-US" sz="2000" b="0" dirty="0">
                  <a:solidFill>
                    <a:srgbClr val="0000FF"/>
                  </a:solidFill>
                  <a:latin typeface="Calibri"/>
                  <a:cs typeface="Calibri"/>
                </a:rPr>
                <a:t>/</a:t>
              </a:r>
              <a:r>
                <a:rPr lang="en-US" sz="2000" b="0" dirty="0" err="1">
                  <a:solidFill>
                    <a:srgbClr val="0000FF"/>
                  </a:solidFill>
                  <a:latin typeface="Calibri"/>
                  <a:cs typeface="Calibri"/>
                </a:rPr>
                <a:t>index.php</a:t>
              </a:r>
              <a:r>
                <a:rPr lang="en-US" sz="2000" b="0" dirty="0">
                  <a:solidFill>
                    <a:srgbClr val="0000FF"/>
                  </a:solidFill>
                  <a:latin typeface="Calibri"/>
                  <a:cs typeface="Calibri"/>
                </a:rPr>
                <a:t>/</a:t>
              </a:r>
              <a:r>
                <a:rPr lang="en-US" sz="2000" b="0" dirty="0" err="1">
                  <a:solidFill>
                    <a:srgbClr val="0000FF"/>
                  </a:solidFill>
                  <a:latin typeface="Calibri"/>
                  <a:cs typeface="Calibri"/>
                </a:rPr>
                <a:t>CompSupport</a:t>
              </a:r>
              <a:r>
                <a:rPr lang="en-US" sz="2000" b="0" dirty="0">
                  <a:solidFill>
                    <a:srgbClr val="0000FF"/>
                  </a:solidFill>
                  <a:latin typeface="Calibri"/>
                  <a:cs typeface="Calibri"/>
                </a:rPr>
                <a:t>/</a:t>
              </a:r>
              <a:r>
                <a:rPr lang="en-US" sz="2000" b="0" dirty="0" err="1">
                  <a:solidFill>
                    <a:srgbClr val="0000FF"/>
                  </a:solidFill>
                  <a:latin typeface="Calibri"/>
                  <a:cs typeface="Calibri"/>
                </a:rPr>
                <a:t>ExternalUsers</a:t>
              </a:r>
              <a:endParaRPr lang="en-US" sz="2000" b="0" dirty="0">
                <a:solidFill>
                  <a:srgbClr val="0000FF"/>
                </a:solidFill>
                <a:latin typeface="Calibri"/>
                <a:cs typeface="Calibri"/>
              </a:endParaRPr>
            </a:p>
          </p:txBody>
        </p:sp>
      </p:grpSp>
      <p:sp>
        <p:nvSpPr>
          <p:cNvPr id="2" name="Rectangle 1"/>
          <p:cNvSpPr/>
          <p:nvPr/>
        </p:nvSpPr>
        <p:spPr>
          <a:xfrm>
            <a:off x="1000124" y="5218182"/>
            <a:ext cx="8143876" cy="400110"/>
          </a:xfrm>
          <a:prstGeom prst="rect">
            <a:avLst/>
          </a:prstGeom>
        </p:spPr>
        <p:txBody>
          <a:bodyPr wrap="square">
            <a:spAutoFit/>
          </a:bodyPr>
          <a:lstStyle/>
          <a:p>
            <a:r>
              <a:rPr lang="en-US" b="0" dirty="0">
                <a:solidFill>
                  <a:srgbClr val="0000FF"/>
                </a:solidFill>
              </a:rPr>
              <a:t>https://</a:t>
            </a:r>
            <a:r>
              <a:rPr lang="en-US" b="0" dirty="0" err="1">
                <a:solidFill>
                  <a:srgbClr val="0000FF"/>
                </a:solidFill>
              </a:rPr>
              <a:t>nhscsci.ipac.caltech.edu</a:t>
            </a:r>
            <a:r>
              <a:rPr lang="en-US" b="0" dirty="0">
                <a:solidFill>
                  <a:srgbClr val="0000FF"/>
                </a:solidFill>
              </a:rPr>
              <a:t>/</a:t>
            </a:r>
            <a:r>
              <a:rPr lang="en-US" b="0" dirty="0" err="1">
                <a:solidFill>
                  <a:srgbClr val="0000FF"/>
                </a:solidFill>
              </a:rPr>
              <a:t>sc</a:t>
            </a:r>
            <a:r>
              <a:rPr lang="en-US" b="0" dirty="0">
                <a:solidFill>
                  <a:srgbClr val="0000FF"/>
                </a:solidFill>
              </a:rPr>
              <a:t>/</a:t>
            </a:r>
            <a:r>
              <a:rPr lang="en-US" b="0" dirty="0" err="1">
                <a:solidFill>
                  <a:srgbClr val="0000FF"/>
                </a:solidFill>
              </a:rPr>
              <a:t>index.php</a:t>
            </a:r>
            <a:r>
              <a:rPr lang="en-US" b="0" dirty="0">
                <a:solidFill>
                  <a:srgbClr val="0000FF"/>
                </a:solidFill>
              </a:rPr>
              <a:t>/Mapping/</a:t>
            </a:r>
            <a:r>
              <a:rPr lang="en-US" b="0" dirty="0" err="1">
                <a:solidFill>
                  <a:srgbClr val="0000FF"/>
                </a:solidFill>
              </a:rPr>
              <a:t>HomePage</a:t>
            </a:r>
            <a:endParaRPr lang="en-US" b="0" dirty="0">
              <a:solidFill>
                <a:srgbClr val="0000FF"/>
              </a:solidFill>
            </a:endParaRPr>
          </a:p>
        </p:txBody>
      </p:sp>
    </p:spTree>
    <p:extLst>
      <p:ext uri="{BB962C8B-B14F-4D97-AF65-F5344CB8AC3E}">
        <p14:creationId xmlns:p14="http://schemas.microsoft.com/office/powerpoint/2010/main" val="12757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5</a:t>
            </a:fld>
            <a:endParaRPr lang="en-US"/>
          </a:p>
        </p:txBody>
      </p:sp>
      <p:sp>
        <p:nvSpPr>
          <p:cNvPr id="5" name="TextBox 4"/>
          <p:cNvSpPr txBox="1"/>
          <p:nvPr/>
        </p:nvSpPr>
        <p:spPr>
          <a:xfrm>
            <a:off x="1514592" y="809043"/>
            <a:ext cx="6227703" cy="707886"/>
          </a:xfrm>
          <a:prstGeom prst="rect">
            <a:avLst/>
          </a:prstGeom>
          <a:noFill/>
        </p:spPr>
        <p:txBody>
          <a:bodyPr wrap="square" rtlCol="0">
            <a:spAutoFit/>
          </a:bodyPr>
          <a:lstStyle/>
          <a:p>
            <a:pPr algn="ctr"/>
            <a:r>
              <a:rPr lang="en-US" sz="4000" b="0" dirty="0" smtClean="0">
                <a:solidFill>
                  <a:srgbClr val="0000FF"/>
                </a:solidFill>
              </a:rPr>
              <a:t>Why is that ? Historically… </a:t>
            </a:r>
            <a:endParaRPr lang="en-US" sz="4000" b="0" dirty="0">
              <a:solidFill>
                <a:srgbClr val="0000FF"/>
              </a:solidFill>
            </a:endParaRPr>
          </a:p>
        </p:txBody>
      </p:sp>
      <p:sp>
        <p:nvSpPr>
          <p:cNvPr id="6" name="TextBox 5"/>
          <p:cNvSpPr txBox="1"/>
          <p:nvPr/>
        </p:nvSpPr>
        <p:spPr>
          <a:xfrm>
            <a:off x="884296" y="2041408"/>
            <a:ext cx="7074370" cy="3477875"/>
          </a:xfrm>
          <a:prstGeom prst="rect">
            <a:avLst/>
          </a:prstGeom>
          <a:noFill/>
        </p:spPr>
        <p:txBody>
          <a:bodyPr wrap="square" rtlCol="0">
            <a:spAutoFit/>
          </a:bodyPr>
          <a:lstStyle/>
          <a:p>
            <a:r>
              <a:rPr lang="en-US" b="0" dirty="0" smtClean="0"/>
              <a:t>Historically, 2 different mappers were implemented in HIPE to answer the needs of different astronomical communities:</a:t>
            </a:r>
          </a:p>
          <a:p>
            <a:endParaRPr lang="en-US" b="0" dirty="0"/>
          </a:p>
          <a:p>
            <a:pPr marL="342900" indent="-342900">
              <a:buFont typeface="Wingdings" charset="2"/>
              <a:buChar char="u"/>
            </a:pPr>
            <a:r>
              <a:rPr lang="en-US" b="0" dirty="0" smtClean="0"/>
              <a:t> </a:t>
            </a:r>
            <a:r>
              <a:rPr lang="en-US" b="0" dirty="0" smtClean="0">
                <a:solidFill>
                  <a:srgbClr val="FF0000"/>
                </a:solidFill>
              </a:rPr>
              <a:t>High-Pass Filter (HPF): </a:t>
            </a:r>
            <a:r>
              <a:rPr lang="en-US" b="0" dirty="0" smtClean="0"/>
              <a:t>this approach is optimal for the case of isolated point sources, when the science interest is on the source only, not on the surrounding environment </a:t>
            </a:r>
          </a:p>
          <a:p>
            <a:pPr marL="342900" indent="-342900">
              <a:buFont typeface="Wingdings" charset="2"/>
              <a:buChar char="u"/>
            </a:pPr>
            <a:endParaRPr lang="en-US" b="0" dirty="0"/>
          </a:p>
          <a:p>
            <a:pPr marL="342900" indent="-342900">
              <a:buFont typeface="Wingdings" charset="2"/>
              <a:buChar char="u"/>
            </a:pPr>
            <a:r>
              <a:rPr lang="en-US" b="0" dirty="0" smtClean="0"/>
              <a:t> </a:t>
            </a:r>
            <a:r>
              <a:rPr lang="en-US" b="0" dirty="0" err="1" smtClean="0">
                <a:solidFill>
                  <a:srgbClr val="FF0000"/>
                </a:solidFill>
              </a:rPr>
              <a:t>MADMap</a:t>
            </a:r>
            <a:r>
              <a:rPr lang="en-US" b="0" dirty="0" smtClean="0">
                <a:solidFill>
                  <a:srgbClr val="FF0000"/>
                </a:solidFill>
              </a:rPr>
              <a:t>: </a:t>
            </a:r>
            <a:r>
              <a:rPr lang="en-US" b="0" dirty="0" smtClean="0"/>
              <a:t>this type of processing avoids the filtering of the data, therefore allowing the preservation of extended emission. This approach is preferable when the science interest is both on point sources and its surroundings </a:t>
            </a:r>
            <a:endParaRPr lang="en-US" b="0" dirty="0"/>
          </a:p>
        </p:txBody>
      </p:sp>
    </p:spTree>
    <p:extLst>
      <p:ext uri="{BB962C8B-B14F-4D97-AF65-F5344CB8AC3E}">
        <p14:creationId xmlns:p14="http://schemas.microsoft.com/office/powerpoint/2010/main" val="11620675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6</a:t>
            </a:fld>
            <a:endParaRPr lang="en-US"/>
          </a:p>
        </p:txBody>
      </p:sp>
      <p:sp>
        <p:nvSpPr>
          <p:cNvPr id="5" name="TextBox 4"/>
          <p:cNvSpPr txBox="1"/>
          <p:nvPr/>
        </p:nvSpPr>
        <p:spPr>
          <a:xfrm>
            <a:off x="2530586" y="837260"/>
            <a:ext cx="5635043" cy="707886"/>
          </a:xfrm>
          <a:prstGeom prst="rect">
            <a:avLst/>
          </a:prstGeom>
          <a:noFill/>
        </p:spPr>
        <p:txBody>
          <a:bodyPr wrap="square" rtlCol="0">
            <a:spAutoFit/>
          </a:bodyPr>
          <a:lstStyle/>
          <a:p>
            <a:r>
              <a:rPr lang="en-US" sz="4000" b="0" dirty="0" smtClean="0">
                <a:solidFill>
                  <a:srgbClr val="0000FF"/>
                </a:solidFill>
              </a:rPr>
              <a:t>In the meanwhile..</a:t>
            </a:r>
            <a:endParaRPr lang="en-US" sz="4000" b="0" dirty="0">
              <a:solidFill>
                <a:srgbClr val="0000FF"/>
              </a:solidFill>
            </a:endParaRPr>
          </a:p>
        </p:txBody>
      </p:sp>
      <p:sp>
        <p:nvSpPr>
          <p:cNvPr id="6" name="TextBox 5"/>
          <p:cNvSpPr txBox="1"/>
          <p:nvPr/>
        </p:nvSpPr>
        <p:spPr>
          <a:xfrm>
            <a:off x="479776" y="1796815"/>
            <a:ext cx="8306743" cy="830997"/>
          </a:xfrm>
          <a:prstGeom prst="rect">
            <a:avLst/>
          </a:prstGeom>
          <a:noFill/>
        </p:spPr>
        <p:txBody>
          <a:bodyPr wrap="square" rtlCol="0">
            <a:spAutoFit/>
          </a:bodyPr>
          <a:lstStyle/>
          <a:p>
            <a:r>
              <a:rPr lang="en-US" sz="2400" b="0" dirty="0" smtClean="0"/>
              <a:t>Several Herschel Key Programs started developing codes to reduce their PACS data, e.g.:  </a:t>
            </a:r>
            <a:endParaRPr lang="en-US" sz="2400" b="0" dirty="0"/>
          </a:p>
        </p:txBody>
      </p:sp>
      <p:sp>
        <p:nvSpPr>
          <p:cNvPr id="7" name="TextBox 6"/>
          <p:cNvSpPr txBox="1"/>
          <p:nvPr/>
        </p:nvSpPr>
        <p:spPr>
          <a:xfrm>
            <a:off x="3076222" y="2953925"/>
            <a:ext cx="3000963" cy="892552"/>
          </a:xfrm>
          <a:prstGeom prst="rect">
            <a:avLst/>
          </a:prstGeom>
          <a:noFill/>
        </p:spPr>
        <p:txBody>
          <a:bodyPr wrap="square" rtlCol="0">
            <a:spAutoFit/>
          </a:bodyPr>
          <a:lstStyle/>
          <a:p>
            <a:pPr marL="342900" indent="-342900">
              <a:buFont typeface="Wingdings" charset="2"/>
              <a:buChar char="Ø"/>
            </a:pPr>
            <a:r>
              <a:rPr lang="en-US" sz="2400" b="0" dirty="0" smtClean="0"/>
              <a:t> </a:t>
            </a:r>
            <a:r>
              <a:rPr lang="en-US" sz="2400" b="0" dirty="0" err="1" smtClean="0"/>
              <a:t>Scanamorphos</a:t>
            </a:r>
            <a:r>
              <a:rPr lang="en-US" sz="2400" b="0" dirty="0" smtClean="0"/>
              <a:t> </a:t>
            </a:r>
          </a:p>
          <a:p>
            <a:pPr marL="342900" indent="-342900">
              <a:lnSpc>
                <a:spcPct val="120000"/>
              </a:lnSpc>
              <a:buFont typeface="Wingdings" charset="2"/>
              <a:buChar char="Ø"/>
            </a:pPr>
            <a:r>
              <a:rPr lang="en-US" sz="2400" b="0" dirty="0"/>
              <a:t> </a:t>
            </a:r>
            <a:r>
              <a:rPr lang="en-US" sz="2400" b="0" dirty="0" err="1" smtClean="0"/>
              <a:t>Unimap</a:t>
            </a:r>
            <a:endParaRPr lang="en-US" sz="2400" b="0" dirty="0"/>
          </a:p>
        </p:txBody>
      </p:sp>
      <p:sp>
        <p:nvSpPr>
          <p:cNvPr id="8" name="TextBox 7"/>
          <p:cNvSpPr txBox="1"/>
          <p:nvPr/>
        </p:nvSpPr>
        <p:spPr>
          <a:xfrm>
            <a:off x="799630" y="4346222"/>
            <a:ext cx="7723481" cy="1015663"/>
          </a:xfrm>
          <a:prstGeom prst="rect">
            <a:avLst/>
          </a:prstGeom>
          <a:solidFill>
            <a:schemeClr val="accent1"/>
          </a:solidFill>
          <a:ln>
            <a:solidFill>
              <a:srgbClr val="FF0000"/>
            </a:solidFill>
          </a:ln>
        </p:spPr>
        <p:txBody>
          <a:bodyPr wrap="square" rtlCol="0">
            <a:spAutoFit/>
          </a:bodyPr>
          <a:lstStyle/>
          <a:p>
            <a:r>
              <a:rPr lang="en-US" b="0" dirty="0" smtClean="0"/>
              <a:t>These codes are gradually being implemented into HIPE, i.e. </a:t>
            </a:r>
            <a:r>
              <a:rPr lang="en-US" b="0" dirty="0" err="1" smtClean="0"/>
              <a:t>Jscanam</a:t>
            </a:r>
            <a:r>
              <a:rPr lang="en-US" b="0" dirty="0" smtClean="0"/>
              <a:t> (JAVA import of IDL </a:t>
            </a:r>
            <a:r>
              <a:rPr lang="en-US" b="0" dirty="0" err="1" smtClean="0"/>
              <a:t>Scanamorphos</a:t>
            </a:r>
            <a:r>
              <a:rPr lang="en-US" b="0" dirty="0" smtClean="0"/>
              <a:t>, SPG 12.1) and </a:t>
            </a:r>
            <a:r>
              <a:rPr lang="en-US" b="0" dirty="0" err="1" smtClean="0"/>
              <a:t>Unimap</a:t>
            </a:r>
            <a:r>
              <a:rPr lang="en-US" b="0" dirty="0" smtClean="0"/>
              <a:t> (SPG 13.0). </a:t>
            </a:r>
            <a:endParaRPr lang="en-US" b="0" dirty="0"/>
          </a:p>
        </p:txBody>
      </p:sp>
    </p:spTree>
    <p:extLst>
      <p:ext uri="{BB962C8B-B14F-4D97-AF65-F5344CB8AC3E}">
        <p14:creationId xmlns:p14="http://schemas.microsoft.com/office/powerpoint/2010/main" val="7661813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0" y="5964296"/>
            <a:ext cx="9144000" cy="55503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300" b="1" i="0" u="none" strike="noStrike" cap="none" normalizeH="0" baseline="0">
              <a:ln>
                <a:noFill/>
              </a:ln>
              <a:solidFill>
                <a:srgbClr val="000000"/>
              </a:solidFill>
              <a:effectLst/>
              <a:latin typeface="Arial" charset="0"/>
              <a:ea typeface="ＭＳ Ｐゴシック" charset="0"/>
            </a:endParaRPr>
          </a:p>
        </p:txBody>
      </p:sp>
      <p:sp>
        <p:nvSpPr>
          <p:cNvPr id="4" name="Slide Number Placeholder 3"/>
          <p:cNvSpPr>
            <a:spLocks noGrp="1"/>
          </p:cNvSpPr>
          <p:nvPr>
            <p:ph type="sldNum" sz="quarter" idx="4"/>
          </p:nvPr>
        </p:nvSpPr>
        <p:spPr/>
        <p:txBody>
          <a:bodyPr/>
          <a:lstStyle/>
          <a:p>
            <a:fld id="{12E107C5-0316-BC47-8A97-2698313D63EF}" type="slidenum">
              <a:rPr lang="en-US" smtClean="0"/>
              <a:pPr/>
              <a:t>7</a:t>
            </a:fld>
            <a:endParaRPr lang="en-US"/>
          </a:p>
        </p:txBody>
      </p:sp>
      <p:sp>
        <p:nvSpPr>
          <p:cNvPr id="5" name="TextBox 4"/>
          <p:cNvSpPr txBox="1"/>
          <p:nvPr/>
        </p:nvSpPr>
        <p:spPr>
          <a:xfrm>
            <a:off x="1373483" y="724371"/>
            <a:ext cx="7140222" cy="646331"/>
          </a:xfrm>
          <a:prstGeom prst="rect">
            <a:avLst/>
          </a:prstGeom>
          <a:noFill/>
        </p:spPr>
        <p:txBody>
          <a:bodyPr wrap="square" rtlCol="0">
            <a:spAutoFit/>
          </a:bodyPr>
          <a:lstStyle/>
          <a:p>
            <a:r>
              <a:rPr lang="en-US" sz="3600" b="0" dirty="0" smtClean="0">
                <a:solidFill>
                  <a:srgbClr val="0000FF"/>
                </a:solidFill>
              </a:rPr>
              <a:t>In HIPE: High-Pass Filter (HPF)</a:t>
            </a:r>
            <a:endParaRPr lang="en-US" sz="3600" b="0" dirty="0">
              <a:solidFill>
                <a:srgbClr val="0000FF"/>
              </a:solidFill>
            </a:endParaRPr>
          </a:p>
        </p:txBody>
      </p:sp>
      <p:grpSp>
        <p:nvGrpSpPr>
          <p:cNvPr id="6" name="Group 5"/>
          <p:cNvGrpSpPr/>
          <p:nvPr/>
        </p:nvGrpSpPr>
        <p:grpSpPr>
          <a:xfrm>
            <a:off x="197786" y="1539259"/>
            <a:ext cx="8797869" cy="4890264"/>
            <a:chOff x="216601" y="1294674"/>
            <a:chExt cx="8797869" cy="4890264"/>
          </a:xfrm>
        </p:grpSpPr>
        <p:pic>
          <p:nvPicPr>
            <p:cNvPr id="7" name="Picture 10" descr="hpf_artifact"/>
            <p:cNvPicPr>
              <a:picLocks noChangeAspect="1" noChangeArrowheads="1"/>
            </p:cNvPicPr>
            <p:nvPr/>
          </p:nvPicPr>
          <p:blipFill>
            <a:blip r:embed="rId2"/>
            <a:srcRect/>
            <a:stretch>
              <a:fillRect/>
            </a:stretch>
          </p:blipFill>
          <p:spPr bwMode="auto">
            <a:xfrm>
              <a:off x="3543846" y="2443094"/>
              <a:ext cx="1719994" cy="1277786"/>
            </a:xfrm>
            <a:prstGeom prst="rect">
              <a:avLst/>
            </a:prstGeom>
            <a:noFill/>
            <a:ln w="9525">
              <a:noFill/>
              <a:miter lim="800000"/>
              <a:headEnd/>
              <a:tailEnd/>
            </a:ln>
          </p:spPr>
        </p:pic>
        <p:pic>
          <p:nvPicPr>
            <p:cNvPr id="8" name="Picture 11" descr="hpf_artifact_masked"/>
            <p:cNvPicPr>
              <a:picLocks noChangeAspect="1" noChangeArrowheads="1"/>
            </p:cNvPicPr>
            <p:nvPr/>
          </p:nvPicPr>
          <p:blipFill>
            <a:blip r:embed="rId3"/>
            <a:srcRect/>
            <a:stretch>
              <a:fillRect/>
            </a:stretch>
          </p:blipFill>
          <p:spPr bwMode="auto">
            <a:xfrm>
              <a:off x="3563536" y="4616767"/>
              <a:ext cx="1726538" cy="1280084"/>
            </a:xfrm>
            <a:prstGeom prst="rect">
              <a:avLst/>
            </a:prstGeom>
            <a:noFill/>
            <a:ln w="9525">
              <a:noFill/>
              <a:miter lim="800000"/>
              <a:headEnd/>
              <a:tailEnd/>
            </a:ln>
          </p:spPr>
        </p:pic>
        <p:sp>
          <p:nvSpPr>
            <p:cNvPr id="9" name="TextBox 25"/>
            <p:cNvSpPr txBox="1">
              <a:spLocks noChangeArrowheads="1"/>
            </p:cNvSpPr>
            <p:nvPr/>
          </p:nvSpPr>
          <p:spPr bwMode="auto">
            <a:xfrm>
              <a:off x="3243229" y="3687311"/>
              <a:ext cx="2344888" cy="307777"/>
            </a:xfrm>
            <a:prstGeom prst="rect">
              <a:avLst/>
            </a:prstGeom>
            <a:noFill/>
            <a:ln w="9525">
              <a:noFill/>
              <a:miter lim="800000"/>
              <a:headEnd/>
              <a:tailEnd/>
            </a:ln>
          </p:spPr>
          <p:txBody>
            <a:bodyPr wrap="none">
              <a:prstTxWarp prst="textNoShape">
                <a:avLst/>
              </a:prstTxWarp>
              <a:spAutoFit/>
            </a:bodyPr>
            <a:lstStyle/>
            <a:p>
              <a:r>
                <a:rPr lang="en-US" sz="1400" b="0" dirty="0">
                  <a:latin typeface="Calibri"/>
                  <a:ea typeface="Times New Roman" charset="0"/>
                  <a:cs typeface="Calibri"/>
                </a:rPr>
                <a:t>Unmasked </a:t>
              </a:r>
              <a:r>
                <a:rPr lang="en-US" sz="1400" b="0" dirty="0" smtClean="0">
                  <a:latin typeface="Calibri"/>
                  <a:ea typeface="Times New Roman" charset="0"/>
                  <a:cs typeface="Calibri"/>
                </a:rPr>
                <a:t>High-pass Filtering</a:t>
              </a:r>
              <a:endParaRPr lang="en-US" sz="1400" b="0" dirty="0">
                <a:latin typeface="Calibri"/>
                <a:ea typeface="Times New Roman" charset="0"/>
                <a:cs typeface="Calibri"/>
              </a:endParaRPr>
            </a:p>
          </p:txBody>
        </p:sp>
        <p:sp>
          <p:nvSpPr>
            <p:cNvPr id="10" name="TextBox 26"/>
            <p:cNvSpPr txBox="1">
              <a:spLocks noChangeArrowheads="1"/>
            </p:cNvSpPr>
            <p:nvPr/>
          </p:nvSpPr>
          <p:spPr bwMode="auto">
            <a:xfrm>
              <a:off x="3371214" y="5877161"/>
              <a:ext cx="2145452" cy="307777"/>
            </a:xfrm>
            <a:prstGeom prst="rect">
              <a:avLst/>
            </a:prstGeom>
            <a:noFill/>
            <a:ln w="9525">
              <a:noFill/>
              <a:miter lim="800000"/>
              <a:headEnd/>
              <a:tailEnd/>
            </a:ln>
          </p:spPr>
          <p:txBody>
            <a:bodyPr wrap="none">
              <a:prstTxWarp prst="textNoShape">
                <a:avLst/>
              </a:prstTxWarp>
              <a:spAutoFit/>
            </a:bodyPr>
            <a:lstStyle/>
            <a:p>
              <a:r>
                <a:rPr lang="en-US" sz="1400" b="0" dirty="0">
                  <a:latin typeface="Calibri"/>
                  <a:ea typeface="Times New Roman" charset="0"/>
                  <a:cs typeface="Calibri"/>
                </a:rPr>
                <a:t>Masked </a:t>
              </a:r>
              <a:r>
                <a:rPr lang="en-US" sz="1400" b="0" dirty="0" smtClean="0">
                  <a:latin typeface="Calibri"/>
                  <a:ea typeface="Times New Roman" charset="0"/>
                  <a:cs typeface="Calibri"/>
                </a:rPr>
                <a:t>High-pass </a:t>
              </a:r>
              <a:r>
                <a:rPr lang="en-US" sz="1400" b="0" dirty="0">
                  <a:latin typeface="Calibri"/>
                  <a:ea typeface="Times New Roman" charset="0"/>
                  <a:cs typeface="Calibri"/>
                </a:rPr>
                <a:t>Filtering</a:t>
              </a:r>
            </a:p>
          </p:txBody>
        </p:sp>
        <p:sp>
          <p:nvSpPr>
            <p:cNvPr id="11" name="TextBox 1"/>
            <p:cNvSpPr txBox="1">
              <a:spLocks noChangeArrowheads="1"/>
            </p:cNvSpPr>
            <p:nvPr/>
          </p:nvSpPr>
          <p:spPr bwMode="auto">
            <a:xfrm>
              <a:off x="216601" y="1294674"/>
              <a:ext cx="8797869" cy="584776"/>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0"/>
              <a:tileRect/>
            </a:gradFill>
            <a:ln w="9525">
              <a:solidFill>
                <a:srgbClr val="FF0000"/>
              </a:solidFill>
              <a:miter lim="800000"/>
              <a:headEnd/>
              <a:tailEnd/>
            </a:ln>
            <a:effectLst>
              <a:outerShdw blurRad="50800" dist="38100" dir="2700000" algn="tl" rotWithShape="0">
                <a:srgbClr val="000000">
                  <a:alpha val="43000"/>
                </a:srgbClr>
              </a:outerShdw>
            </a:effectLst>
          </p:spPr>
          <p:txBody>
            <a:bodyPr vert="horz" wrap="square">
              <a:prstTxWarp prst="textNoShape">
                <a:avLst/>
              </a:prstTxWarp>
              <a:spAutoFit/>
            </a:bodyPr>
            <a:lstStyle/>
            <a:p>
              <a:pPr algn="ctr">
                <a:defRPr/>
              </a:pPr>
              <a:r>
                <a:rPr lang="en-US" sz="1600" b="0" dirty="0" smtClean="0">
                  <a:latin typeface="Calibri" pitchFamily="-112" charset="0"/>
                  <a:ea typeface="ＭＳ Ｐゴシック" pitchFamily="-112" charset="-128"/>
                  <a:cs typeface="ＭＳ Ｐゴシック" pitchFamily="-112" charset="-128"/>
                </a:rPr>
                <a:t>Slide a median</a:t>
              </a:r>
              <a:r>
                <a:rPr lang="en-US" sz="1600" b="0" dirty="0">
                  <a:latin typeface="Calibri" pitchFamily="-112" charset="0"/>
                  <a:ea typeface="ＭＳ Ｐゴシック" pitchFamily="-112" charset="-128"/>
                  <a:cs typeface="ＭＳ Ｐゴシック" pitchFamily="-112" charset="-128"/>
                </a:rPr>
                <a:t>-filter on individual pixel timelines to remove </a:t>
              </a:r>
              <a:r>
                <a:rPr lang="en-US" sz="1600" b="0" dirty="0" smtClean="0">
                  <a:latin typeface="Calibri" pitchFamily="-112" charset="0"/>
                  <a:ea typeface="ＭＳ Ｐゴシック" pitchFamily="-112" charset="-128"/>
                  <a:cs typeface="ＭＳ Ｐゴシック" pitchFamily="-112" charset="-128"/>
                </a:rPr>
                <a:t> 1/f noise (both spatially correlated &amp;  uncorrelated</a:t>
              </a:r>
              <a:r>
                <a:rPr lang="en-US" sz="1600" b="0" dirty="0" smtClean="0">
                  <a:latin typeface="Calibri" pitchFamily="-112" charset="0"/>
                  <a:ea typeface="ＭＳ Ｐゴシック" pitchFamily="-112" charset="-128"/>
                  <a:cs typeface="ＭＳ Ｐゴシック" pitchFamily="-112" charset="-128"/>
                  <a:sym typeface="Wingdings"/>
                </a:rPr>
                <a:t>)</a:t>
              </a:r>
              <a:endParaRPr lang="en-US" sz="1600" b="0" dirty="0">
                <a:latin typeface="Calibri" pitchFamily="-112" charset="0"/>
                <a:ea typeface="ＭＳ Ｐゴシック" pitchFamily="-112" charset="-128"/>
                <a:cs typeface="ＭＳ Ｐゴシック" pitchFamily="-112" charset="-128"/>
              </a:endParaRPr>
            </a:p>
          </p:txBody>
        </p:sp>
        <p:sp>
          <p:nvSpPr>
            <p:cNvPr id="12" name="TextBox 1"/>
            <p:cNvSpPr txBox="1">
              <a:spLocks noChangeArrowheads="1"/>
            </p:cNvSpPr>
            <p:nvPr/>
          </p:nvSpPr>
          <p:spPr bwMode="auto">
            <a:xfrm>
              <a:off x="240090" y="2649818"/>
              <a:ext cx="2624954" cy="830997"/>
            </a:xfrm>
            <a:prstGeom prst="rect">
              <a:avLst/>
            </a:prstGeom>
            <a:solidFill>
              <a:schemeClr val="accent6">
                <a:lumMod val="20000"/>
                <a:lumOff val="80000"/>
              </a:schemeClr>
            </a:solidFill>
            <a:ln w="9525">
              <a:solidFill>
                <a:srgbClr val="FF0000"/>
              </a:solidFill>
              <a:miter lim="800000"/>
              <a:headEnd/>
              <a:tailEnd/>
            </a:ln>
            <a:effectLst>
              <a:outerShdw blurRad="50800" dist="38100" dir="2700000" algn="tl" rotWithShape="0">
                <a:srgbClr val="000000">
                  <a:alpha val="43000"/>
                </a:srgbClr>
              </a:outerShdw>
            </a:effectLst>
          </p:spPr>
          <p:txBody>
            <a:bodyPr wrap="square">
              <a:prstTxWarp prst="textNoShape">
                <a:avLst/>
              </a:prstTxWarp>
              <a:spAutoFit/>
            </a:bodyPr>
            <a:lstStyle/>
            <a:p>
              <a:pPr algn="ctr">
                <a:defRPr/>
              </a:pPr>
              <a:r>
                <a:rPr lang="en-US" sz="1600" b="0" dirty="0">
                  <a:latin typeface="Calibri" pitchFamily="-112" charset="0"/>
                  <a:ea typeface="ＭＳ Ｐゴシック" pitchFamily="-112" charset="-128"/>
                  <a:cs typeface="ＭＳ Ｐゴシック" pitchFamily="-112" charset="-128"/>
                </a:rPr>
                <a:t>When a bright source enters the filter box, it alters the estimate of the </a:t>
              </a:r>
              <a:r>
                <a:rPr lang="en-US" sz="1600" b="0" dirty="0" smtClean="0">
                  <a:latin typeface="Calibri" pitchFamily="-112" charset="0"/>
                  <a:ea typeface="ＭＳ Ｐゴシック" pitchFamily="-112" charset="-128"/>
                  <a:cs typeface="ＭＳ Ｐゴシック" pitchFamily="-112" charset="-128"/>
                </a:rPr>
                <a:t>median</a:t>
              </a:r>
              <a:endParaRPr lang="en-US" sz="1600" b="0" dirty="0">
                <a:latin typeface="Calibri" pitchFamily="-112" charset="0"/>
                <a:ea typeface="ＭＳ Ｐゴシック" pitchFamily="-112" charset="-128"/>
                <a:cs typeface="ＭＳ Ｐゴシック" pitchFamily="-112" charset="-128"/>
              </a:endParaRPr>
            </a:p>
          </p:txBody>
        </p:sp>
        <p:pic>
          <p:nvPicPr>
            <p:cNvPr id="13" name="Picture 9"/>
            <p:cNvPicPr>
              <a:picLocks noChangeAspect="1"/>
            </p:cNvPicPr>
            <p:nvPr/>
          </p:nvPicPr>
          <p:blipFill>
            <a:blip r:embed="rId4"/>
            <a:srcRect t="6805"/>
            <a:stretch>
              <a:fillRect/>
            </a:stretch>
          </p:blipFill>
          <p:spPr bwMode="auto">
            <a:xfrm>
              <a:off x="5881164" y="1956882"/>
              <a:ext cx="3033743" cy="2548030"/>
            </a:xfrm>
            <a:prstGeom prst="rect">
              <a:avLst/>
            </a:prstGeom>
            <a:noFill/>
            <a:ln w="9525">
              <a:noFill/>
              <a:miter lim="800000"/>
              <a:headEnd/>
              <a:tailEnd/>
            </a:ln>
          </p:spPr>
        </p:pic>
        <p:sp>
          <p:nvSpPr>
            <p:cNvPr id="14" name="Right Arrow 13"/>
            <p:cNvSpPr/>
            <p:nvPr/>
          </p:nvSpPr>
          <p:spPr>
            <a:xfrm>
              <a:off x="2805970" y="2799668"/>
              <a:ext cx="822959"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p>
          </p:txBody>
        </p:sp>
        <p:sp>
          <p:nvSpPr>
            <p:cNvPr id="15" name="Right Arrow 14"/>
            <p:cNvSpPr/>
            <p:nvPr/>
          </p:nvSpPr>
          <p:spPr>
            <a:xfrm>
              <a:off x="5153906" y="2799668"/>
              <a:ext cx="822959"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p>
          </p:txBody>
        </p:sp>
        <p:sp>
          <p:nvSpPr>
            <p:cNvPr id="16" name="TextBox 15"/>
            <p:cNvSpPr txBox="1"/>
            <p:nvPr/>
          </p:nvSpPr>
          <p:spPr>
            <a:xfrm>
              <a:off x="1032441" y="2236473"/>
              <a:ext cx="1053468" cy="400110"/>
            </a:xfrm>
            <a:prstGeom prst="rect">
              <a:avLst/>
            </a:prstGeom>
            <a:noFill/>
          </p:spPr>
          <p:txBody>
            <a:bodyPr wrap="square" rtlCol="0">
              <a:spAutoFit/>
            </a:bodyPr>
            <a:lstStyle/>
            <a:p>
              <a:r>
                <a:rPr lang="en-US" b="0" dirty="0" smtClean="0">
                  <a:solidFill>
                    <a:srgbClr val="FF0000"/>
                  </a:solidFill>
                  <a:latin typeface="Calibri"/>
                  <a:cs typeface="Calibri"/>
                </a:rPr>
                <a:t>Problem</a:t>
              </a:r>
              <a:endParaRPr lang="en-US" b="0" dirty="0">
                <a:solidFill>
                  <a:srgbClr val="FF0000"/>
                </a:solidFill>
                <a:latin typeface="Calibri"/>
                <a:cs typeface="Calibri"/>
              </a:endParaRPr>
            </a:p>
          </p:txBody>
        </p:sp>
        <p:sp>
          <p:nvSpPr>
            <p:cNvPr id="17" name="TextBox 16"/>
            <p:cNvSpPr txBox="1"/>
            <p:nvPr/>
          </p:nvSpPr>
          <p:spPr>
            <a:xfrm>
              <a:off x="1146755" y="4504912"/>
              <a:ext cx="1053468" cy="707886"/>
            </a:xfrm>
            <a:prstGeom prst="rect">
              <a:avLst/>
            </a:prstGeom>
            <a:noFill/>
          </p:spPr>
          <p:txBody>
            <a:bodyPr wrap="square" rtlCol="0">
              <a:spAutoFit/>
            </a:bodyPr>
            <a:lstStyle/>
            <a:p>
              <a:r>
                <a:rPr lang="en-US" b="0" dirty="0" smtClean="0">
                  <a:solidFill>
                    <a:srgbClr val="FF0000"/>
                  </a:solidFill>
                  <a:latin typeface="Calibri"/>
                  <a:cs typeface="Calibri"/>
                </a:rPr>
                <a:t>Solution: </a:t>
              </a:r>
              <a:endParaRPr lang="en-US" b="0" dirty="0">
                <a:solidFill>
                  <a:srgbClr val="FF0000"/>
                </a:solidFill>
                <a:latin typeface="Calibri"/>
                <a:cs typeface="Calibri"/>
              </a:endParaRPr>
            </a:p>
          </p:txBody>
        </p:sp>
        <p:sp>
          <p:nvSpPr>
            <p:cNvPr id="18" name="TextBox 1"/>
            <p:cNvSpPr txBox="1">
              <a:spLocks noChangeArrowheads="1"/>
            </p:cNvSpPr>
            <p:nvPr/>
          </p:nvSpPr>
          <p:spPr bwMode="auto">
            <a:xfrm>
              <a:off x="288275" y="4910127"/>
              <a:ext cx="2624954" cy="584776"/>
            </a:xfrm>
            <a:prstGeom prst="rect">
              <a:avLst/>
            </a:prstGeom>
            <a:solidFill>
              <a:schemeClr val="accent6">
                <a:lumMod val="20000"/>
                <a:lumOff val="80000"/>
              </a:schemeClr>
            </a:solidFill>
            <a:ln w="9525">
              <a:solidFill>
                <a:srgbClr val="FF0000"/>
              </a:solidFill>
              <a:miter lim="800000"/>
              <a:headEnd/>
              <a:tailEnd/>
            </a:ln>
            <a:effectLst>
              <a:outerShdw blurRad="50800" dist="38100" dir="2700000" algn="tl" rotWithShape="0">
                <a:srgbClr val="000000">
                  <a:alpha val="43000"/>
                </a:srgbClr>
              </a:outerShdw>
            </a:effectLst>
          </p:spPr>
          <p:txBody>
            <a:bodyPr wrap="square">
              <a:prstTxWarp prst="textNoShape">
                <a:avLst/>
              </a:prstTxWarp>
              <a:spAutoFit/>
            </a:bodyPr>
            <a:lstStyle/>
            <a:p>
              <a:pPr algn="ctr">
                <a:defRPr/>
              </a:pPr>
              <a:r>
                <a:rPr lang="en-US" sz="1600" b="0" dirty="0" smtClean="0">
                  <a:latin typeface="Calibri" pitchFamily="-112" charset="0"/>
                  <a:ea typeface="ＭＳ Ｐゴシック" pitchFamily="-112" charset="-128"/>
                  <a:cs typeface="ＭＳ Ｐゴシック" pitchFamily="-112" charset="-128"/>
                </a:rPr>
                <a:t>Mask the source before median-filtering</a:t>
              </a:r>
              <a:endParaRPr lang="en-US" sz="1600" b="0" dirty="0">
                <a:latin typeface="Calibri" pitchFamily="-112" charset="0"/>
                <a:ea typeface="ＭＳ Ｐゴシック" pitchFamily="-112" charset="-128"/>
                <a:cs typeface="ＭＳ Ｐゴシック" pitchFamily="-112" charset="-128"/>
              </a:endParaRPr>
            </a:p>
          </p:txBody>
        </p:sp>
        <p:sp>
          <p:nvSpPr>
            <p:cNvPr id="19" name="Right Arrow 18"/>
            <p:cNvSpPr/>
            <p:nvPr/>
          </p:nvSpPr>
          <p:spPr>
            <a:xfrm>
              <a:off x="2831749" y="4910127"/>
              <a:ext cx="822959"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p>
          </p:txBody>
        </p:sp>
      </p:grpSp>
    </p:spTree>
    <p:extLst>
      <p:ext uri="{BB962C8B-B14F-4D97-AF65-F5344CB8AC3E}">
        <p14:creationId xmlns:p14="http://schemas.microsoft.com/office/powerpoint/2010/main" val="471289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8</a:t>
            </a:fld>
            <a:endParaRPr lang="en-US"/>
          </a:p>
        </p:txBody>
      </p:sp>
      <p:sp>
        <p:nvSpPr>
          <p:cNvPr id="6" name="TextBox 5"/>
          <p:cNvSpPr txBox="1"/>
          <p:nvPr/>
        </p:nvSpPr>
        <p:spPr>
          <a:xfrm>
            <a:off x="787646" y="966130"/>
            <a:ext cx="7716650" cy="584776"/>
          </a:xfrm>
          <a:prstGeom prst="rect">
            <a:avLst/>
          </a:prstGeom>
          <a:noFill/>
        </p:spPr>
        <p:txBody>
          <a:bodyPr wrap="square" rtlCol="0">
            <a:spAutoFit/>
          </a:bodyPr>
          <a:lstStyle/>
          <a:p>
            <a:pPr algn="ctr"/>
            <a:r>
              <a:rPr lang="en-US" sz="3200" b="0" dirty="0" smtClean="0">
                <a:solidFill>
                  <a:srgbClr val="0000FF"/>
                </a:solidFill>
                <a:latin typeface="+mn-lt"/>
                <a:cs typeface="Calibri"/>
              </a:rPr>
              <a:t>Signs I need to re-process my HPF map</a:t>
            </a:r>
            <a:endParaRPr lang="en-US" sz="3200" b="0" dirty="0">
              <a:solidFill>
                <a:srgbClr val="0000FF"/>
              </a:solidFill>
              <a:latin typeface="+mn-lt"/>
              <a:cs typeface="Calibri"/>
            </a:endParaRPr>
          </a:p>
        </p:txBody>
      </p:sp>
      <p:pic>
        <p:nvPicPr>
          <p:cNvPr id="7" name="Picture 6" descr="hpf_artif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190" y="1879603"/>
            <a:ext cx="7061947" cy="3493008"/>
          </a:xfrm>
          <a:prstGeom prst="rect">
            <a:avLst/>
          </a:prstGeom>
          <a:solidFill>
            <a:schemeClr val="accent1"/>
          </a:solidFill>
        </p:spPr>
      </p:pic>
      <p:sp>
        <p:nvSpPr>
          <p:cNvPr id="8" name="TextBox 7"/>
          <p:cNvSpPr txBox="1"/>
          <p:nvPr/>
        </p:nvSpPr>
        <p:spPr>
          <a:xfrm>
            <a:off x="6332025" y="4997855"/>
            <a:ext cx="2133600" cy="307777"/>
          </a:xfrm>
          <a:prstGeom prst="rect">
            <a:avLst/>
          </a:prstGeom>
          <a:solidFill>
            <a:schemeClr val="accent1"/>
          </a:solidFill>
        </p:spPr>
        <p:txBody>
          <a:bodyPr wrap="square" rtlCol="0">
            <a:spAutoFit/>
          </a:bodyPr>
          <a:lstStyle/>
          <a:p>
            <a:r>
              <a:rPr lang="en-US" sz="1400" b="0" i="1" dirty="0" smtClean="0">
                <a:latin typeface="Calibri"/>
                <a:cs typeface="Calibri"/>
              </a:rPr>
              <a:t>credit: Bruno </a:t>
            </a:r>
            <a:r>
              <a:rPr lang="en-US" sz="1400" b="0" i="1" dirty="0" err="1" smtClean="0">
                <a:latin typeface="Calibri"/>
                <a:cs typeface="Calibri"/>
              </a:rPr>
              <a:t>Altieri</a:t>
            </a:r>
            <a:r>
              <a:rPr lang="en-US" sz="1400" b="0" i="1" dirty="0" smtClean="0">
                <a:latin typeface="Calibri"/>
                <a:cs typeface="Calibri"/>
              </a:rPr>
              <a:t> </a:t>
            </a:r>
            <a:endParaRPr lang="en-US" sz="1400" b="0" i="1" dirty="0">
              <a:latin typeface="Calibri"/>
              <a:cs typeface="Calibri"/>
            </a:endParaRPr>
          </a:p>
        </p:txBody>
      </p:sp>
      <p:sp>
        <p:nvSpPr>
          <p:cNvPr id="9" name="TextBox 8"/>
          <p:cNvSpPr txBox="1"/>
          <p:nvPr/>
        </p:nvSpPr>
        <p:spPr>
          <a:xfrm>
            <a:off x="741205" y="5639139"/>
            <a:ext cx="8177351" cy="707886"/>
          </a:xfrm>
          <a:prstGeom prst="rect">
            <a:avLst/>
          </a:prstGeom>
          <a:solidFill>
            <a:schemeClr val="accent1"/>
          </a:solidFill>
          <a:ln>
            <a:solidFill>
              <a:srgbClr val="FF0000"/>
            </a:solidFill>
          </a:ln>
        </p:spPr>
        <p:txBody>
          <a:bodyPr wrap="square" rtlCol="0">
            <a:spAutoFit/>
          </a:bodyPr>
          <a:lstStyle/>
          <a:p>
            <a:r>
              <a:rPr lang="en-US" b="0" dirty="0" smtClean="0">
                <a:solidFill>
                  <a:srgbClr val="FF0000"/>
                </a:solidFill>
                <a:latin typeface="Calibri"/>
                <a:cs typeface="Calibri"/>
              </a:rPr>
              <a:t>NOTE: </a:t>
            </a:r>
            <a:r>
              <a:rPr lang="en-US" b="0" dirty="0" smtClean="0">
                <a:latin typeface="Calibri"/>
                <a:cs typeface="Calibri"/>
              </a:rPr>
              <a:t>another good reason to re-process your data is to use the latest version of calibration files…</a:t>
            </a:r>
            <a:endParaRPr lang="en-US" b="0" dirty="0">
              <a:solidFill>
                <a:srgbClr val="FF0000"/>
              </a:solidFill>
              <a:latin typeface="Calibri"/>
              <a:cs typeface="Calibri"/>
            </a:endParaRPr>
          </a:p>
        </p:txBody>
      </p:sp>
    </p:spTree>
    <p:extLst>
      <p:ext uri="{BB962C8B-B14F-4D97-AF65-F5344CB8AC3E}">
        <p14:creationId xmlns:p14="http://schemas.microsoft.com/office/powerpoint/2010/main" val="19068547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E107C5-0316-BC47-8A97-2698313D63EF}" type="slidenum">
              <a:rPr lang="en-US" smtClean="0"/>
              <a:pPr/>
              <a:t>9</a:t>
            </a:fld>
            <a:endParaRPr lang="en-US"/>
          </a:p>
        </p:txBody>
      </p:sp>
      <p:sp>
        <p:nvSpPr>
          <p:cNvPr id="5" name="TextBox 4"/>
          <p:cNvSpPr txBox="1"/>
          <p:nvPr/>
        </p:nvSpPr>
        <p:spPr>
          <a:xfrm>
            <a:off x="615131" y="816877"/>
            <a:ext cx="8159003" cy="646331"/>
          </a:xfrm>
          <a:prstGeom prst="rect">
            <a:avLst/>
          </a:prstGeom>
          <a:noFill/>
        </p:spPr>
        <p:txBody>
          <a:bodyPr wrap="square" rtlCol="0">
            <a:spAutoFit/>
          </a:bodyPr>
          <a:lstStyle/>
          <a:p>
            <a:pPr algn="ctr"/>
            <a:r>
              <a:rPr lang="en-US" sz="3600" b="0" dirty="0" smtClean="0">
                <a:solidFill>
                  <a:srgbClr val="0000FF"/>
                </a:solidFill>
                <a:latin typeface="Calibri"/>
                <a:cs typeface="Calibri"/>
              </a:rPr>
              <a:t>If I need to re-process my HPF map: </a:t>
            </a:r>
            <a:endParaRPr lang="en-US" sz="3600" b="0" dirty="0">
              <a:solidFill>
                <a:srgbClr val="0000FF"/>
              </a:solidFill>
              <a:latin typeface="Calibri"/>
              <a:cs typeface="Calibri"/>
            </a:endParaRPr>
          </a:p>
        </p:txBody>
      </p:sp>
      <p:pic>
        <p:nvPicPr>
          <p:cNvPr id="6" name="Picture 5"/>
          <p:cNvPicPr>
            <a:picLocks noChangeAspect="1"/>
          </p:cNvPicPr>
          <p:nvPr/>
        </p:nvPicPr>
        <p:blipFill>
          <a:blip r:embed="rId2"/>
          <a:stretch>
            <a:fillRect/>
          </a:stretch>
        </p:blipFill>
        <p:spPr>
          <a:xfrm>
            <a:off x="233944" y="2106790"/>
            <a:ext cx="8910056" cy="2786075"/>
          </a:xfrm>
          <a:prstGeom prst="rect">
            <a:avLst/>
          </a:prstGeom>
        </p:spPr>
      </p:pic>
    </p:spTree>
    <p:extLst>
      <p:ext uri="{BB962C8B-B14F-4D97-AF65-F5344CB8AC3E}">
        <p14:creationId xmlns:p14="http://schemas.microsoft.com/office/powerpoint/2010/main" val="2974485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300" b="1"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300" b="1"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13373</TotalTime>
  <Words>2006</Words>
  <Application>Microsoft Macintosh PowerPoint</Application>
  <PresentationFormat>On-screen Show (4:3)</PresentationFormat>
  <Paragraphs>317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SPIRE Status</dc:title>
  <dc:creator>Authorised User</dc:creator>
  <cp:lastModifiedBy>IPAC</cp:lastModifiedBy>
  <cp:revision>595</cp:revision>
  <cp:lastPrinted>2014-10-06T21:22:40Z</cp:lastPrinted>
  <dcterms:created xsi:type="dcterms:W3CDTF">2009-12-08T14:00:48Z</dcterms:created>
  <dcterms:modified xsi:type="dcterms:W3CDTF">2014-10-07T02:11:56Z</dcterms:modified>
</cp:coreProperties>
</file>