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82" r:id="rId2"/>
    <p:sldId id="292" r:id="rId3"/>
    <p:sldId id="283" r:id="rId4"/>
    <p:sldId id="284" r:id="rId5"/>
    <p:sldId id="312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13" r:id="rId28"/>
    <p:sldId id="307" r:id="rId29"/>
    <p:sldId id="308" r:id="rId30"/>
    <p:sldId id="309" r:id="rId31"/>
    <p:sldId id="310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CD9"/>
    <a:srgbClr val="999966"/>
    <a:srgbClr val="8323A8"/>
    <a:srgbClr val="D83906"/>
    <a:srgbClr val="FFFF00"/>
    <a:srgbClr val="0000FF"/>
    <a:srgbClr val="FF3300"/>
    <a:srgbClr val="FF5050"/>
    <a:srgbClr val="99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98" autoAdjust="0"/>
  </p:normalViewPr>
  <p:slideViewPr>
    <p:cSldViewPr snapToGrid="0">
      <p:cViewPr varScale="1">
        <p:scale>
          <a:sx n="71" d="100"/>
          <a:sy n="71" d="100"/>
        </p:scale>
        <p:origin x="-12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9707F-DAFC-294A-BBEC-A58403E2EEF4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7BBA1-9E88-434D-9CD0-281B85732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41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 smtClean="0">
                <a:cs typeface="+mn-cs"/>
              </a:defRPr>
            </a:lvl1pPr>
          </a:lstStyle>
          <a:p>
            <a:pPr>
              <a:defRPr/>
            </a:pPr>
            <a:fld id="{8FCA635A-6EDF-AD4C-86B5-69CA15620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51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-11113" y="631825"/>
            <a:ext cx="9144001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6323013"/>
            <a:ext cx="990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6324600"/>
            <a:ext cx="838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" name="Group 25"/>
          <p:cNvGrpSpPr>
            <a:grpSpLocks/>
          </p:cNvGrpSpPr>
          <p:nvPr userDrawn="1"/>
        </p:nvGrpSpPr>
        <p:grpSpPr bwMode="auto">
          <a:xfrm>
            <a:off x="7173913" y="6251575"/>
            <a:ext cx="912812" cy="565150"/>
            <a:chOff x="4176" y="3840"/>
            <a:chExt cx="575" cy="356"/>
          </a:xfrm>
        </p:grpSpPr>
        <p:pic>
          <p:nvPicPr>
            <p:cNvPr id="11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840"/>
              <a:ext cx="550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4176" y="3840"/>
              <a:ext cx="575" cy="356"/>
              <a:chOff x="4176" y="3840"/>
              <a:chExt cx="575" cy="356"/>
            </a:xfrm>
          </p:grpSpPr>
          <p:sp>
            <p:nvSpPr>
              <p:cNvPr id="13" name="Freeform 28"/>
              <p:cNvSpPr>
                <a:spLocks noChangeArrowheads="1"/>
              </p:cNvSpPr>
              <p:nvPr/>
            </p:nvSpPr>
            <p:spPr bwMode="auto">
              <a:xfrm>
                <a:off x="4176" y="3840"/>
                <a:ext cx="576" cy="358"/>
              </a:xfrm>
              <a:custGeom>
                <a:avLst/>
                <a:gdLst>
                  <a:gd name="T0" fmla="*/ 0 w 2542"/>
                  <a:gd name="T1" fmla="*/ 0 h 1577"/>
                  <a:gd name="T2" fmla="*/ 2541 w 2542"/>
                  <a:gd name="T3" fmla="*/ 0 h 1577"/>
                  <a:gd name="T4" fmla="*/ 2541 w 2542"/>
                  <a:gd name="T5" fmla="*/ 1576 h 1577"/>
                  <a:gd name="T6" fmla="*/ 0 w 2542"/>
                  <a:gd name="T7" fmla="*/ 1576 h 1577"/>
                  <a:gd name="T8" fmla="*/ 0 w 2542"/>
                  <a:gd name="T9" fmla="*/ 0 h 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2" h="1577">
                    <a:moveTo>
                      <a:pt x="0" y="0"/>
                    </a:moveTo>
                    <a:lnTo>
                      <a:pt x="2541" y="0"/>
                    </a:lnTo>
                    <a:lnTo>
                      <a:pt x="2541" y="1576"/>
                    </a:lnTo>
                    <a:lnTo>
                      <a:pt x="0" y="15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cs typeface="+mn-cs"/>
                </a:endParaRP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4176" y="3840"/>
                <a:ext cx="576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b"/>
              <a:lstStyle>
                <a:lvl1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0"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GB" sz="1800" smtClean="0">
                    <a:solidFill>
                      <a:srgbClr val="000000"/>
                    </a:solidFill>
                    <a:latin typeface="Arial Rounded MT Bold" charset="0"/>
                    <a:cs typeface="+mn-cs"/>
                  </a:rPr>
                  <a:t>PACS</a:t>
                </a:r>
              </a:p>
            </p:txBody>
          </p:sp>
        </p:grpSp>
      </p:grpSp>
      <p:pic>
        <p:nvPicPr>
          <p:cNvPr id="15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0" b="-2489"/>
          <a:stretch>
            <a:fillRect/>
          </a:stretch>
        </p:blipFill>
        <p:spPr bwMode="auto">
          <a:xfrm>
            <a:off x="4149725" y="6370638"/>
            <a:ext cx="9017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7580" b="-248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Line 31"/>
          <p:cNvSpPr>
            <a:spLocks noChangeShapeType="1"/>
          </p:cNvSpPr>
          <p:nvPr userDrawn="1"/>
        </p:nvSpPr>
        <p:spPr bwMode="auto">
          <a:xfrm>
            <a:off x="0" y="6207125"/>
            <a:ext cx="91440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17" name="Picture 32" descr="NHSCLogo2d_short_20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76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53975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25"/>
          <p:cNvGrpSpPr>
            <a:grpSpLocks/>
          </p:cNvGrpSpPr>
          <p:nvPr userDrawn="1"/>
        </p:nvGrpSpPr>
        <p:grpSpPr bwMode="auto">
          <a:xfrm>
            <a:off x="-90488" y="119063"/>
            <a:ext cx="4655000" cy="515937"/>
            <a:chOff x="96" y="96"/>
            <a:chExt cx="2108" cy="325"/>
          </a:xfrm>
        </p:grpSpPr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96" y="96"/>
              <a:ext cx="2109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96" y="96"/>
              <a:ext cx="210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100" dirty="0" smtClean="0">
                  <a:solidFill>
                    <a:srgbClr val="0000FF"/>
                  </a:solidFill>
                  <a:cs typeface="+mn-cs"/>
                </a:rPr>
                <a:t>Hitchhiker’s Guide to Herschel Archive Workshop 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– Pasadena</a:t>
              </a:r>
            </a:p>
            <a:p>
              <a:pPr algn="ct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sz="1100" baseline="0" dirty="0" smtClean="0">
                  <a:solidFill>
                    <a:srgbClr val="0000FF"/>
                  </a:solidFill>
                  <a:cs typeface="+mn-cs"/>
                </a:rPr>
                <a:t>6</a:t>
              </a:r>
              <a:r>
                <a:rPr lang="en-GB" sz="1100" baseline="30000" dirty="0" smtClean="0">
                  <a:solidFill>
                    <a:srgbClr val="0000FF"/>
                  </a:solidFill>
                  <a:cs typeface="+mn-cs"/>
                </a:rPr>
                <a:t>th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- 10</a:t>
              </a:r>
              <a:r>
                <a:rPr lang="en-GB" sz="1100" baseline="30000" dirty="0" smtClean="0">
                  <a:solidFill>
                    <a:srgbClr val="0000FF"/>
                  </a:solidFill>
                  <a:cs typeface="+mn-cs"/>
                </a:rPr>
                <a:t>th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 Oct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38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8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31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31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9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7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7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090"/>
            <a:ext cx="8229600" cy="7158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3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2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569"/>
            <a:ext cx="3008313" cy="705587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9258"/>
            <a:ext cx="5111750" cy="5466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3789"/>
            <a:ext cx="3008313" cy="46823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8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731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5738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8247" name="Line 7"/>
          <p:cNvSpPr>
            <a:spLocks noChangeShapeType="1"/>
          </p:cNvSpPr>
          <p:nvPr userDrawn="1"/>
        </p:nvSpPr>
        <p:spPr bwMode="auto">
          <a:xfrm>
            <a:off x="-11113" y="631825"/>
            <a:ext cx="9144001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138248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53975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6323013"/>
            <a:ext cx="990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6324600"/>
            <a:ext cx="838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32" name="Group 11"/>
          <p:cNvGrpSpPr>
            <a:grpSpLocks/>
          </p:cNvGrpSpPr>
          <p:nvPr userDrawn="1"/>
        </p:nvGrpSpPr>
        <p:grpSpPr bwMode="auto">
          <a:xfrm>
            <a:off x="7173913" y="6251575"/>
            <a:ext cx="912812" cy="565150"/>
            <a:chOff x="4176" y="3840"/>
            <a:chExt cx="575" cy="356"/>
          </a:xfrm>
        </p:grpSpPr>
        <p:pic>
          <p:nvPicPr>
            <p:cNvPr id="138252" name="Picture 1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840"/>
              <a:ext cx="550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043" name="Group 13"/>
            <p:cNvGrpSpPr>
              <a:grpSpLocks/>
            </p:cNvGrpSpPr>
            <p:nvPr/>
          </p:nvGrpSpPr>
          <p:grpSpPr bwMode="auto">
            <a:xfrm>
              <a:off x="4176" y="3840"/>
              <a:ext cx="575" cy="356"/>
              <a:chOff x="4176" y="3840"/>
              <a:chExt cx="575" cy="356"/>
            </a:xfrm>
          </p:grpSpPr>
          <p:sp>
            <p:nvSpPr>
              <p:cNvPr id="138254" name="Freeform 14"/>
              <p:cNvSpPr>
                <a:spLocks noChangeArrowheads="1"/>
              </p:cNvSpPr>
              <p:nvPr/>
            </p:nvSpPr>
            <p:spPr bwMode="auto">
              <a:xfrm>
                <a:off x="4176" y="3840"/>
                <a:ext cx="576" cy="358"/>
              </a:xfrm>
              <a:custGeom>
                <a:avLst/>
                <a:gdLst>
                  <a:gd name="T0" fmla="*/ 0 w 2542"/>
                  <a:gd name="T1" fmla="*/ 0 h 1577"/>
                  <a:gd name="T2" fmla="*/ 2541 w 2542"/>
                  <a:gd name="T3" fmla="*/ 0 h 1577"/>
                  <a:gd name="T4" fmla="*/ 2541 w 2542"/>
                  <a:gd name="T5" fmla="*/ 1576 h 1577"/>
                  <a:gd name="T6" fmla="*/ 0 w 2542"/>
                  <a:gd name="T7" fmla="*/ 1576 h 1577"/>
                  <a:gd name="T8" fmla="*/ 0 w 2542"/>
                  <a:gd name="T9" fmla="*/ 0 h 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2" h="1577">
                    <a:moveTo>
                      <a:pt x="0" y="0"/>
                    </a:moveTo>
                    <a:lnTo>
                      <a:pt x="2541" y="0"/>
                    </a:lnTo>
                    <a:lnTo>
                      <a:pt x="2541" y="1576"/>
                    </a:lnTo>
                    <a:lnTo>
                      <a:pt x="0" y="15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cs typeface="+mn-cs"/>
                </a:endParaRPr>
              </a:p>
            </p:txBody>
          </p:sp>
          <p:sp>
            <p:nvSpPr>
              <p:cNvPr id="138255" name="Text Box 15"/>
              <p:cNvSpPr txBox="1">
                <a:spLocks noChangeArrowheads="1"/>
              </p:cNvSpPr>
              <p:nvPr/>
            </p:nvSpPr>
            <p:spPr bwMode="auto">
              <a:xfrm>
                <a:off x="4176" y="3840"/>
                <a:ext cx="576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b"/>
              <a:lstStyle>
                <a:lvl1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0"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GB" sz="1800" dirty="0" smtClean="0">
                    <a:solidFill>
                      <a:srgbClr val="000000"/>
                    </a:solidFill>
                    <a:latin typeface="Arial Rounded MT Bold" charset="0"/>
                    <a:cs typeface="+mn-cs"/>
                  </a:rPr>
                  <a:t>PACS</a:t>
                </a:r>
              </a:p>
            </p:txBody>
          </p:sp>
        </p:grpSp>
      </p:grpSp>
      <p:pic>
        <p:nvPicPr>
          <p:cNvPr id="138256" name="Picture 16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0" b="-2489"/>
          <a:stretch>
            <a:fillRect/>
          </a:stretch>
        </p:blipFill>
        <p:spPr bwMode="auto">
          <a:xfrm>
            <a:off x="4149725" y="6370638"/>
            <a:ext cx="9017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7580" b="-248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8257" name="Line 17"/>
          <p:cNvSpPr>
            <a:spLocks noChangeShapeType="1"/>
          </p:cNvSpPr>
          <p:nvPr userDrawn="1"/>
        </p:nvSpPr>
        <p:spPr bwMode="auto">
          <a:xfrm>
            <a:off x="0" y="6207125"/>
            <a:ext cx="91440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1036" name="Picture 21" descr="NHSCLogo2d_short_200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76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9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07C5-0316-BC47-8A97-2698313D63E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25"/>
          <p:cNvGrpSpPr>
            <a:grpSpLocks/>
          </p:cNvGrpSpPr>
          <p:nvPr userDrawn="1"/>
        </p:nvGrpSpPr>
        <p:grpSpPr bwMode="auto">
          <a:xfrm>
            <a:off x="-90488" y="119063"/>
            <a:ext cx="4655000" cy="515937"/>
            <a:chOff x="96" y="96"/>
            <a:chExt cx="2108" cy="325"/>
          </a:xfrm>
        </p:grpSpPr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96" y="96"/>
              <a:ext cx="2109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96" y="96"/>
              <a:ext cx="210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100" dirty="0" smtClean="0">
                  <a:solidFill>
                    <a:srgbClr val="0000FF"/>
                  </a:solidFill>
                  <a:cs typeface="+mn-cs"/>
                </a:rPr>
                <a:t>Hitchhiker’s Guide to Herschel Archive Workshop 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– Pasadena</a:t>
              </a:r>
            </a:p>
            <a:p>
              <a:pPr algn="ct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sz="1100" baseline="0" dirty="0" smtClean="0">
                  <a:solidFill>
                    <a:srgbClr val="0000FF"/>
                  </a:solidFill>
                  <a:cs typeface="+mn-cs"/>
                </a:rPr>
                <a:t>6</a:t>
              </a:r>
              <a:r>
                <a:rPr lang="en-GB" sz="1100" baseline="30000" dirty="0" smtClean="0">
                  <a:solidFill>
                    <a:srgbClr val="0000FF"/>
                  </a:solidFill>
                  <a:cs typeface="+mn-cs"/>
                </a:rPr>
                <a:t>th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- 10</a:t>
              </a:r>
              <a:r>
                <a:rPr lang="en-GB" sz="1100" baseline="30000" dirty="0" smtClean="0">
                  <a:solidFill>
                    <a:srgbClr val="0000FF"/>
                  </a:solidFill>
                  <a:cs typeface="+mn-cs"/>
                </a:rPr>
                <a:t>th</a:t>
              </a:r>
              <a:r>
                <a:rPr lang="en-GB" sz="1100" dirty="0" smtClean="0">
                  <a:solidFill>
                    <a:srgbClr val="0000FF"/>
                  </a:solidFill>
                  <a:cs typeface="+mn-cs"/>
                </a:rPr>
                <a:t> Oct 2014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rschel.esac.esa.int/twiki/pub/Public/PacsCalibrationWeb/cc_report_v1.pdf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Roberta Paladini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</a:rPr>
              <a:t>NHSC/</a:t>
            </a:r>
            <a:r>
              <a:rPr lang="en-US" sz="2400" dirty="0" smtClean="0">
                <a:solidFill>
                  <a:srgbClr val="0000FF"/>
                </a:solidFill>
              </a:rPr>
              <a:t>IPAC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786" y="1660071"/>
            <a:ext cx="7692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 smtClean="0">
                <a:solidFill>
                  <a:srgbClr val="0000FF"/>
                </a:solidFill>
              </a:rPr>
              <a:t>Photometry Guidelines </a:t>
            </a:r>
          </a:p>
          <a:p>
            <a:pPr algn="ctr"/>
            <a:r>
              <a:rPr lang="en-US" sz="4400" b="0" dirty="0" smtClean="0">
                <a:solidFill>
                  <a:srgbClr val="0000FF"/>
                </a:solidFill>
              </a:rPr>
              <a:t>for PACS data</a:t>
            </a:r>
            <a:endParaRPr lang="en-US" sz="4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2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3955" y="1207548"/>
            <a:ext cx="8645235" cy="2377440"/>
            <a:chOff x="129792" y="2014098"/>
            <a:chExt cx="8645235" cy="23774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792" y="2014098"/>
              <a:ext cx="8645235" cy="237744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971516" y="2291105"/>
              <a:ext cx="3183968" cy="317522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61664" y="3964925"/>
            <a:ext cx="4412957" cy="2111347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u="sng" dirty="0" smtClean="0">
                <a:solidFill>
                  <a:srgbClr val="FF0000"/>
                </a:solidFill>
                <a:latin typeface="Calibri"/>
                <a:cs typeface="Calibri"/>
              </a:rPr>
              <a:t>The script: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b="0" dirty="0" smtClean="0">
                <a:latin typeface="Calibri"/>
                <a:cs typeface="Calibri"/>
              </a:rPr>
              <a:t>It performs aperture photometry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b="0" dirty="0" smtClean="0">
                <a:latin typeface="Calibri"/>
                <a:cs typeface="Calibri"/>
              </a:rPr>
              <a:t>It applies aperture corrections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b="0" u="sng" dirty="0" smtClean="0">
                <a:latin typeface="Calibri"/>
                <a:cs typeface="Calibri"/>
              </a:rPr>
              <a:t>It identifies the position of the source through fitting procedure (BUT: source assumed near FOV center) </a:t>
            </a:r>
          </a:p>
          <a:p>
            <a:pPr algn="ctr">
              <a:lnSpc>
                <a:spcPct val="120000"/>
              </a:lnSpc>
            </a:pPr>
            <a:r>
              <a:rPr lang="en-US" sz="1600" b="0" u="sng" dirty="0" smtClean="0">
                <a:solidFill>
                  <a:srgbClr val="FF0000"/>
                </a:solidFill>
                <a:latin typeface="Calibri"/>
                <a:cs typeface="Calibri"/>
              </a:rPr>
              <a:t>It works on:  </a:t>
            </a:r>
          </a:p>
          <a:p>
            <a:r>
              <a:rPr lang="en-US" sz="1600" b="0" dirty="0" smtClean="0">
                <a:latin typeface="Calibri"/>
                <a:cs typeface="Calibri"/>
              </a:rPr>
              <a:t>Level 2, Level 2.5 or Level 3 images</a:t>
            </a:r>
            <a:endParaRPr lang="en-US" sz="16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34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48599" y="4057515"/>
            <a:ext cx="4391511" cy="1840504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u="sng" dirty="0" smtClean="0">
                <a:solidFill>
                  <a:srgbClr val="FF0000"/>
                </a:solidFill>
                <a:latin typeface="Calibri"/>
                <a:cs typeface="Calibri"/>
              </a:rPr>
              <a:t>The script:</a:t>
            </a:r>
            <a:r>
              <a:rPr lang="en-US" sz="1600" b="0" u="sng" dirty="0" smtClean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b="0" dirty="0" smtClean="0">
                <a:latin typeface="Calibri"/>
                <a:cs typeface="Calibri"/>
              </a:rPr>
              <a:t>It performs aperture photometry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b="0" dirty="0" smtClean="0">
                <a:latin typeface="Calibri"/>
                <a:cs typeface="Calibri"/>
              </a:rPr>
              <a:t>It applies aperture corrections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b="0" u="sng" dirty="0">
                <a:latin typeface="Calibri"/>
                <a:cs typeface="Calibri"/>
              </a:rPr>
              <a:t>T</a:t>
            </a:r>
            <a:r>
              <a:rPr lang="en-US" sz="1600" b="0" u="sng" dirty="0" smtClean="0">
                <a:latin typeface="Calibri"/>
                <a:cs typeface="Calibri"/>
              </a:rPr>
              <a:t>he position (RA/DEC) of the sources is provided in an input ASCII file</a:t>
            </a:r>
          </a:p>
          <a:p>
            <a:pPr algn="ctr">
              <a:lnSpc>
                <a:spcPct val="110000"/>
              </a:lnSpc>
            </a:pPr>
            <a:r>
              <a:rPr lang="en-US" sz="1600" b="0" u="sng" dirty="0" smtClean="0">
                <a:solidFill>
                  <a:srgbClr val="FF0000"/>
                </a:solidFill>
                <a:latin typeface="Calibri"/>
                <a:cs typeface="Calibri"/>
              </a:rPr>
              <a:t>It works on:  </a:t>
            </a:r>
          </a:p>
          <a:p>
            <a:r>
              <a:rPr lang="en-US" sz="1600" b="0" dirty="0" smtClean="0">
                <a:latin typeface="Calibri"/>
                <a:cs typeface="Calibri"/>
              </a:rPr>
              <a:t>Level 2, Level 2.5 or Level 3 images</a:t>
            </a:r>
            <a:endParaRPr lang="en-US" sz="1600" b="0" dirty="0">
              <a:latin typeface="Calibri"/>
              <a:cs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25" y="1222660"/>
            <a:ext cx="8778943" cy="241888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952976" y="1613102"/>
            <a:ext cx="3981214" cy="40220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9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409" y="607041"/>
            <a:ext cx="8393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 smtClean="0">
                <a:solidFill>
                  <a:srgbClr val="0000FF"/>
                </a:solidFill>
                <a:latin typeface="Calibri"/>
                <a:cs typeface="Calibri"/>
              </a:rPr>
              <a:t>CASE 2: I want to reprocess </a:t>
            </a:r>
            <a:r>
              <a:rPr lang="en-US" sz="2600" b="0" u="sng" dirty="0" smtClean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lang="en-US" sz="2600" b="0" dirty="0" smtClean="0">
                <a:solidFill>
                  <a:srgbClr val="0000FF"/>
                </a:solidFill>
                <a:latin typeface="Calibri"/>
                <a:cs typeface="Calibri"/>
              </a:rPr>
              <a:t> do aperture photometry</a:t>
            </a:r>
            <a:endParaRPr lang="en-US" sz="26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9173" y="4292868"/>
            <a:ext cx="5593939" cy="1815882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u="sng" dirty="0" smtClean="0">
                <a:solidFill>
                  <a:srgbClr val="FF0000"/>
                </a:solidFill>
                <a:latin typeface="Calibri"/>
                <a:cs typeface="Calibri"/>
              </a:rPr>
              <a:t>The script: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b="0" dirty="0" smtClean="0">
                <a:latin typeface="Calibri"/>
                <a:cs typeface="Calibri"/>
              </a:rPr>
              <a:t>It allows to reprocess PACS  photometer data (using HPF)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b="0" dirty="0" smtClean="0">
                <a:latin typeface="Calibri"/>
                <a:cs typeface="Calibri"/>
              </a:rPr>
              <a:t>It performs aperture photometry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b="0" dirty="0" smtClean="0">
                <a:latin typeface="Calibri"/>
                <a:cs typeface="Calibri"/>
              </a:rPr>
              <a:t>It applies aperture corrections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b="0" u="sng" dirty="0" smtClean="0">
                <a:latin typeface="Calibri"/>
                <a:cs typeface="Calibri"/>
              </a:rPr>
              <a:t>It identifies </a:t>
            </a:r>
            <a:r>
              <a:rPr lang="en-US" sz="1600" b="0" u="sng" dirty="0">
                <a:latin typeface="Calibri"/>
                <a:cs typeface="Calibri"/>
              </a:rPr>
              <a:t>position of the source </a:t>
            </a:r>
            <a:r>
              <a:rPr lang="en-US" sz="1600" b="0" u="sng" dirty="0" smtClean="0">
                <a:latin typeface="Calibri"/>
                <a:cs typeface="Calibri"/>
              </a:rPr>
              <a:t>through iterative procedure</a:t>
            </a:r>
            <a:endParaRPr lang="en-US" sz="1600" b="0" u="sng" dirty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b="0" u="sng" dirty="0">
                <a:latin typeface="Calibri"/>
                <a:cs typeface="Calibri"/>
              </a:rPr>
              <a:t>F</a:t>
            </a:r>
            <a:r>
              <a:rPr lang="en-US" sz="1600" b="0" u="sng" dirty="0" smtClean="0">
                <a:latin typeface="Calibri"/>
                <a:cs typeface="Calibri"/>
              </a:rPr>
              <a:t>or faint sources, position can be supplied by providing RA, DEC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15" y="1057370"/>
            <a:ext cx="820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Ø"/>
            </a:pPr>
            <a:r>
              <a:rPr lang="en-US" sz="2000" b="0" dirty="0" smtClean="0">
                <a:latin typeface="Calibri"/>
                <a:cs typeface="Calibri"/>
              </a:rPr>
              <a:t>Use the same script for the HPF reprocessing  !</a:t>
            </a:r>
            <a:endParaRPr lang="en-US" sz="2000" b="0" dirty="0"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5" y="1529988"/>
            <a:ext cx="8610285" cy="25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2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2050" y="752862"/>
            <a:ext cx="774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Calibri"/>
                <a:cs typeface="Calibri"/>
              </a:rPr>
              <a:t>Aperture Photometry outside of HIPE: </a:t>
            </a:r>
            <a:r>
              <a:rPr lang="en-US" sz="2800" b="0" dirty="0" err="1" smtClean="0">
                <a:solidFill>
                  <a:srgbClr val="0000FF"/>
                </a:solidFill>
                <a:latin typeface="Calibri"/>
                <a:cs typeface="Calibri"/>
              </a:rPr>
              <a:t>e.g</a:t>
            </a:r>
            <a:r>
              <a:rPr lang="en-US" sz="2800" b="0" dirty="0" smtClean="0">
                <a:solidFill>
                  <a:srgbClr val="0000FF"/>
                </a:solidFill>
                <a:latin typeface="Calibri"/>
                <a:cs typeface="Calibri"/>
              </a:rPr>
              <a:t> IDL</a:t>
            </a:r>
            <a:endParaRPr lang="en-US" sz="28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908" y="1474210"/>
            <a:ext cx="8226352" cy="707886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  <a:latin typeface="Calibri"/>
                <a:cs typeface="Calibri"/>
              </a:rPr>
              <a:t>NOTE: </a:t>
            </a:r>
            <a:r>
              <a:rPr lang="en-US" sz="2000" b="0" dirty="0" smtClean="0">
                <a:latin typeface="Calibri"/>
                <a:cs typeface="Calibri"/>
              </a:rPr>
              <a:t>PACS Level 2, Level 2.5 and Level 3 maps are .fits files. So you can always export them into another environment, </a:t>
            </a:r>
            <a:r>
              <a:rPr lang="en-US" sz="2000" b="0" u="sng" dirty="0" smtClean="0">
                <a:latin typeface="Calibri"/>
                <a:cs typeface="Calibri"/>
              </a:rPr>
              <a:t>i.e. outside of HIPE</a:t>
            </a:r>
            <a:r>
              <a:rPr lang="en-US" sz="2000" b="0" dirty="0" smtClean="0">
                <a:latin typeface="Calibri"/>
                <a:cs typeface="Calibri"/>
              </a:rPr>
              <a:t> ! </a:t>
            </a:r>
            <a:endParaRPr lang="en-US" sz="2000" b="0" u="sng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196" y="2410580"/>
            <a:ext cx="8697804" cy="366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u="sng" dirty="0" smtClean="0">
                <a:latin typeface="Calibri"/>
                <a:cs typeface="Calibri"/>
              </a:rPr>
              <a:t>Example:  </a:t>
            </a:r>
            <a:r>
              <a:rPr lang="en-US" sz="2200" b="0" u="sng" dirty="0" smtClean="0">
                <a:latin typeface="Symbol" charset="2"/>
                <a:cs typeface="Symbol" charset="2"/>
              </a:rPr>
              <a:t>a</a:t>
            </a:r>
            <a:r>
              <a:rPr lang="en-US" sz="2200" b="0" u="sng" dirty="0" smtClean="0">
                <a:latin typeface="Calibri"/>
                <a:cs typeface="Calibri"/>
              </a:rPr>
              <a:t>-Boo @ 70 </a:t>
            </a:r>
            <a:r>
              <a:rPr lang="en-US" sz="2200" b="0" u="sng" dirty="0" smtClean="0">
                <a:latin typeface="Symbol" charset="2"/>
                <a:cs typeface="Symbol" charset="2"/>
              </a:rPr>
              <a:t>m</a:t>
            </a:r>
            <a:r>
              <a:rPr lang="en-US" sz="2200" b="0" u="sng" dirty="0" smtClean="0">
                <a:latin typeface="Calibri"/>
                <a:cs typeface="Calibri"/>
              </a:rPr>
              <a:t>m </a:t>
            </a:r>
          </a:p>
          <a:p>
            <a:endParaRPr lang="en-US" sz="2200" b="0" u="sng" dirty="0" smtClean="0"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b="0" dirty="0" smtClean="0">
                <a:latin typeface="Calibri"/>
                <a:cs typeface="Calibri"/>
              </a:rPr>
              <a:t>   </a:t>
            </a:r>
            <a:r>
              <a:rPr lang="en-US" sz="1800" b="0" dirty="0" smtClean="0">
                <a:latin typeface="Calibri"/>
                <a:cs typeface="Calibri"/>
              </a:rPr>
              <a:t>download the </a:t>
            </a:r>
            <a:r>
              <a:rPr lang="en-US" sz="1800" b="0" dirty="0" err="1" smtClean="0">
                <a:latin typeface="Calibri"/>
                <a:cs typeface="Calibri"/>
              </a:rPr>
              <a:t>tarball</a:t>
            </a:r>
            <a:r>
              <a:rPr lang="en-US" sz="1800" b="0" dirty="0" smtClean="0">
                <a:latin typeface="Calibri"/>
                <a:cs typeface="Calibri"/>
              </a:rPr>
              <a:t> from the HSA: rpaladin176460473.tar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1800" b="0" dirty="0">
                <a:latin typeface="Calibri"/>
                <a:cs typeface="Calibri"/>
              </a:rPr>
              <a:t> </a:t>
            </a:r>
            <a:r>
              <a:rPr lang="en-US" sz="1800" b="0" dirty="0" smtClean="0">
                <a:latin typeface="Calibri"/>
                <a:cs typeface="Calibri"/>
              </a:rPr>
              <a:t>“extract” the Level 2 map (need to unzip the .fits file):</a:t>
            </a:r>
          </a:p>
          <a:p>
            <a:pPr>
              <a:lnSpc>
                <a:spcPct val="120000"/>
              </a:lnSpc>
            </a:pPr>
            <a:r>
              <a:rPr lang="en-US" sz="2000" b="0" dirty="0">
                <a:latin typeface="Calibri"/>
                <a:cs typeface="Calibri"/>
              </a:rPr>
              <a:t> </a:t>
            </a:r>
            <a:r>
              <a:rPr lang="en-US" sz="2000" b="0" dirty="0" smtClean="0">
                <a:latin typeface="Calibri"/>
                <a:cs typeface="Calibri"/>
              </a:rPr>
              <a:t>  </a:t>
            </a:r>
            <a:r>
              <a:rPr lang="en-US" sz="2000" b="0" dirty="0" smtClean="0">
                <a:latin typeface="Calibri"/>
                <a:cs typeface="Calibri"/>
                <a:sym typeface="Wingdings"/>
              </a:rPr>
              <a:t> </a:t>
            </a:r>
            <a:r>
              <a:rPr lang="en-US" sz="1400" b="0" dirty="0" smtClean="0">
                <a:latin typeface="Calibri"/>
                <a:cs typeface="Calibri"/>
                <a:sym typeface="Wingdings"/>
              </a:rPr>
              <a:t>rpaladin176460473/1342211280/level2/HPPPMAPB/</a:t>
            </a:r>
            <a:r>
              <a:rPr lang="hu-HU" sz="1400" b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hpacs1342211280_20hpppmapb_1374160924489.fits</a:t>
            </a:r>
            <a:endParaRPr lang="en-US" sz="1400" b="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1800" b="0" dirty="0">
                <a:latin typeface="Calibri"/>
                <a:cs typeface="Calibri"/>
              </a:rPr>
              <a:t>i</a:t>
            </a:r>
            <a:r>
              <a:rPr lang="en-US" sz="1800" b="0" dirty="0" smtClean="0">
                <a:latin typeface="Calibri"/>
                <a:cs typeface="Calibri"/>
              </a:rPr>
              <a:t>n IDL:</a:t>
            </a:r>
          </a:p>
          <a:p>
            <a:pPr>
              <a:lnSpc>
                <a:spcPct val="120000"/>
              </a:lnSpc>
            </a:pPr>
            <a:r>
              <a:rPr lang="en-US" sz="1800" b="0" dirty="0" smtClean="0">
                <a:latin typeface="Calibri"/>
                <a:cs typeface="Calibri"/>
              </a:rPr>
              <a:t>       IDL &gt; mosaic = </a:t>
            </a:r>
            <a:r>
              <a:rPr lang="en-US" sz="1800" b="0" dirty="0" err="1" smtClean="0">
                <a:latin typeface="Calibri"/>
                <a:cs typeface="Calibri"/>
              </a:rPr>
              <a:t>mrdfits</a:t>
            </a:r>
            <a:r>
              <a:rPr lang="en-US" sz="1800" b="0" dirty="0" smtClean="0">
                <a:latin typeface="Calibri"/>
                <a:cs typeface="Calibri"/>
              </a:rPr>
              <a:t>(‘</a:t>
            </a:r>
            <a:r>
              <a:rPr lang="hu-HU" sz="1800" b="0" dirty="0" smtClean="0">
                <a:latin typeface="Calibri"/>
                <a:cs typeface="Calibri"/>
              </a:rPr>
              <a:t>hpacs1342211280_20hpppmapb_1374160924489.fits</a:t>
            </a:r>
            <a:r>
              <a:rPr lang="en-US" sz="1800" b="0" dirty="0" smtClean="0">
                <a:latin typeface="Calibri"/>
                <a:cs typeface="Calibri"/>
              </a:rPr>
              <a:t>’,</a:t>
            </a:r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n-US" sz="1800" b="0" dirty="0" smtClean="0">
                <a:latin typeface="Calibri"/>
                <a:cs typeface="Calibri"/>
              </a:rPr>
              <a:t>,h)</a:t>
            </a:r>
          </a:p>
          <a:p>
            <a:pPr>
              <a:lnSpc>
                <a:spcPct val="120000"/>
              </a:lnSpc>
            </a:pPr>
            <a:r>
              <a:rPr lang="en-US" sz="1800" b="0" dirty="0">
                <a:latin typeface="Calibri"/>
                <a:cs typeface="Calibri"/>
              </a:rPr>
              <a:t> </a:t>
            </a:r>
            <a:r>
              <a:rPr lang="en-US" sz="1800" b="0" dirty="0" smtClean="0">
                <a:latin typeface="Calibri"/>
                <a:cs typeface="Calibri"/>
              </a:rPr>
              <a:t>      MRDFITS: Image array (342,489)  Type=Real*   </a:t>
            </a:r>
          </a:p>
          <a:p>
            <a:r>
              <a:rPr lang="en-US" sz="1800" b="0" dirty="0">
                <a:latin typeface="Calibri"/>
                <a:cs typeface="Calibri"/>
              </a:rPr>
              <a:t> </a:t>
            </a:r>
            <a:r>
              <a:rPr lang="en-US" sz="1800" b="0" dirty="0" smtClean="0">
                <a:latin typeface="Calibri"/>
                <a:cs typeface="Calibri"/>
              </a:rPr>
              <a:t>     IDL &gt; </a:t>
            </a:r>
            <a:r>
              <a:rPr lang="fr-FR" sz="1800" b="0" dirty="0" err="1" smtClean="0">
                <a:latin typeface="Calibri"/>
                <a:cs typeface="Calibri"/>
              </a:rPr>
              <a:t>aper,mosaic,x</a:t>
            </a:r>
            <a:r>
              <a:rPr lang="fr-FR" sz="1800" b="0" baseline="-25000" dirty="0" err="1" smtClean="0">
                <a:latin typeface="Calibri"/>
                <a:cs typeface="Calibri"/>
              </a:rPr>
              <a:t>c</a:t>
            </a:r>
            <a:r>
              <a:rPr lang="fr-FR" sz="1800" b="0" dirty="0" err="1" smtClean="0">
                <a:latin typeface="Calibri"/>
                <a:cs typeface="Calibri"/>
              </a:rPr>
              <a:t>,y</a:t>
            </a:r>
            <a:r>
              <a:rPr lang="fr-FR" sz="1800" b="0" baseline="-25000" dirty="0" err="1" smtClean="0">
                <a:latin typeface="Calibri"/>
                <a:cs typeface="Calibri"/>
              </a:rPr>
              <a:t>c</a:t>
            </a:r>
            <a:r>
              <a:rPr lang="fr-FR" sz="1800" b="0" dirty="0" smtClean="0">
                <a:latin typeface="Calibri"/>
                <a:cs typeface="Calibri"/>
              </a:rPr>
              <a:t>, flux, </a:t>
            </a:r>
            <a:r>
              <a:rPr lang="fr-FR" sz="1800" b="0" dirty="0" err="1" smtClean="0">
                <a:latin typeface="Calibri"/>
                <a:cs typeface="Calibri"/>
              </a:rPr>
              <a:t>eflux</a:t>
            </a:r>
            <a:r>
              <a:rPr lang="fr-FR" sz="1800" b="0" dirty="0" smtClean="0">
                <a:latin typeface="Calibri"/>
                <a:cs typeface="Calibri"/>
              </a:rPr>
              <a:t>, </a:t>
            </a:r>
            <a:r>
              <a:rPr lang="fr-FR" sz="1800" b="0" dirty="0" err="1" smtClean="0">
                <a:latin typeface="Calibri"/>
                <a:cs typeface="Calibri"/>
              </a:rPr>
              <a:t>sky,skyerr</a:t>
            </a:r>
            <a:r>
              <a:rPr lang="fr-FR" sz="1800" b="0" dirty="0" smtClean="0">
                <a:latin typeface="Calibri"/>
                <a:cs typeface="Calibri"/>
              </a:rPr>
              <a:t>, 1, [2],[4,6], -1,/exact,/flux</a:t>
            </a:r>
          </a:p>
          <a:p>
            <a:r>
              <a:rPr lang="fr-FR" sz="1800" b="0" dirty="0">
                <a:latin typeface="Calibri"/>
                <a:cs typeface="Calibri"/>
              </a:rPr>
              <a:t> </a:t>
            </a:r>
            <a:r>
              <a:rPr lang="fr-FR" sz="1800" b="0" dirty="0" smtClean="0">
                <a:latin typeface="Calibri"/>
                <a:cs typeface="Calibri"/>
              </a:rPr>
              <a:t>           </a:t>
            </a:r>
            <a:r>
              <a:rPr lang="de-DE" sz="1800" b="0" dirty="0" smtClean="0">
                <a:latin typeface="Calibri"/>
                <a:cs typeface="Calibri"/>
              </a:rPr>
              <a:t>Star     X       Y             Sky        </a:t>
            </a:r>
            <a:r>
              <a:rPr lang="de-DE" sz="1800" b="0" dirty="0" err="1" smtClean="0">
                <a:latin typeface="Calibri"/>
                <a:cs typeface="Calibri"/>
              </a:rPr>
              <a:t>Fluxes</a:t>
            </a:r>
            <a:endParaRPr lang="de-DE" sz="1800" b="0" dirty="0" smtClean="0">
              <a:latin typeface="Calibri"/>
              <a:cs typeface="Calibri"/>
            </a:endParaRPr>
          </a:p>
          <a:p>
            <a:r>
              <a:rPr lang="de-DE" sz="1800" b="0" dirty="0" smtClean="0">
                <a:latin typeface="Calibri"/>
                <a:cs typeface="Calibri"/>
              </a:rPr>
              <a:t>              0  170.00  243.50   0.00    1.2  +-  1.1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07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47555" y="623180"/>
            <a:ext cx="7375012" cy="5315363"/>
            <a:chOff x="947555" y="623180"/>
            <a:chExt cx="7375012" cy="5315363"/>
          </a:xfrm>
        </p:grpSpPr>
        <p:sp>
          <p:nvSpPr>
            <p:cNvPr id="6" name="TextBox 5"/>
            <p:cNvSpPr txBox="1"/>
            <p:nvPr/>
          </p:nvSpPr>
          <p:spPr>
            <a:xfrm>
              <a:off x="1167796" y="623180"/>
              <a:ext cx="7154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Source Detection and PSF Fitting </a:t>
              </a:r>
            </a:p>
            <a:p>
              <a:pPr algn="ctr"/>
              <a:r>
                <a:rPr lang="en-US" sz="32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inside &amp; outside HIPE</a:t>
              </a:r>
              <a:endParaRPr lang="en-US" sz="3200" b="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7555" y="1916929"/>
              <a:ext cx="7347201" cy="402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u="sng" dirty="0" smtClean="0">
                  <a:latin typeface="Calibri"/>
                  <a:cs typeface="Calibri"/>
                </a:rPr>
                <a:t>In HIPE: </a:t>
              </a:r>
            </a:p>
            <a:p>
              <a:endParaRPr lang="en-US" sz="2000" b="0" dirty="0">
                <a:latin typeface="Calibri"/>
                <a:cs typeface="Calibri"/>
              </a:endParaRPr>
            </a:p>
            <a:p>
              <a:pPr>
                <a:lnSpc>
                  <a:spcPct val="50000"/>
                </a:lnSpc>
              </a:pPr>
              <a:r>
                <a:rPr lang="en-US" sz="2000" b="0" dirty="0" smtClean="0">
                  <a:latin typeface="Calibri"/>
                  <a:cs typeface="Calibri"/>
                </a:rPr>
                <a:t>two detection algorithms which work with both PACS and SPIRE data: </a:t>
              </a:r>
            </a:p>
            <a:p>
              <a:endParaRPr lang="en-US" sz="2000" b="0" i="1" dirty="0" smtClean="0">
                <a:latin typeface="+mj-lt"/>
                <a:cs typeface="Calibri"/>
              </a:endParaRPr>
            </a:p>
            <a:p>
              <a:pPr marL="342900" indent="-342900">
                <a:lnSpc>
                  <a:spcPct val="70000"/>
                </a:lnSpc>
                <a:buFont typeface="Wingdings" charset="2"/>
                <a:buChar char="Ø"/>
              </a:pPr>
              <a:r>
                <a:rPr lang="en-US" sz="2000" b="0" i="1" dirty="0">
                  <a:latin typeface="+mj-lt"/>
                  <a:cs typeface="Calibri"/>
                </a:rPr>
                <a:t> </a:t>
              </a:r>
              <a:r>
                <a:rPr lang="en-US" sz="2000" b="0" i="1" dirty="0" err="1" smtClean="0">
                  <a:solidFill>
                    <a:srgbClr val="FF0000"/>
                  </a:solidFill>
                  <a:latin typeface="+mj-lt"/>
                  <a:cs typeface="Calibri"/>
                </a:rPr>
                <a:t>sourceExtractorSussextractor</a:t>
              </a:r>
              <a:r>
                <a:rPr lang="en-US" sz="2000" b="0" i="1" dirty="0" smtClean="0">
                  <a:solidFill>
                    <a:srgbClr val="FF0000"/>
                  </a:solidFill>
                  <a:latin typeface="+mj-lt"/>
                  <a:cs typeface="Calibri"/>
                </a:rPr>
                <a:t>()</a:t>
              </a:r>
            </a:p>
            <a:p>
              <a:pPr marL="342900" indent="-342900">
                <a:lnSpc>
                  <a:spcPct val="120000"/>
                </a:lnSpc>
                <a:buFont typeface="Wingdings" charset="2"/>
                <a:buChar char="Ø"/>
              </a:pPr>
              <a:r>
                <a:rPr lang="en-US" b="0" dirty="0">
                  <a:latin typeface="+mj-lt"/>
                  <a:cs typeface="Calibri"/>
                </a:rPr>
                <a:t> </a:t>
              </a:r>
              <a:r>
                <a:rPr lang="en-US" b="0" i="1" dirty="0" err="1">
                  <a:solidFill>
                    <a:srgbClr val="FF0000"/>
                  </a:solidFill>
                  <a:cs typeface="Calibri"/>
                </a:rPr>
                <a:t>sourceExtractorDaophot</a:t>
              </a:r>
              <a:r>
                <a:rPr lang="en-US" b="0" i="1" dirty="0">
                  <a:solidFill>
                    <a:srgbClr val="FF0000"/>
                  </a:solidFill>
                  <a:cs typeface="Calibri"/>
                </a:rPr>
                <a:t>()</a:t>
              </a:r>
              <a:r>
                <a:rPr lang="en-US" sz="2000" b="0" i="1" dirty="0" smtClean="0">
                  <a:solidFill>
                    <a:srgbClr val="FF0000"/>
                  </a:solidFill>
                  <a:latin typeface="+mj-lt"/>
                  <a:cs typeface="Calibri"/>
                </a:rPr>
                <a:t> </a:t>
              </a:r>
            </a:p>
            <a:p>
              <a:pPr>
                <a:lnSpc>
                  <a:spcPct val="120000"/>
                </a:lnSpc>
              </a:pPr>
              <a:endParaRPr lang="en-US" sz="2000" b="0" i="1" dirty="0">
                <a:solidFill>
                  <a:srgbClr val="FF0000"/>
                </a:solidFill>
                <a:latin typeface="+mj-lt"/>
                <a:cs typeface="Calibri"/>
              </a:endParaRPr>
            </a:p>
            <a:p>
              <a:pPr>
                <a:lnSpc>
                  <a:spcPct val="120000"/>
                </a:lnSpc>
              </a:pPr>
              <a:r>
                <a:rPr lang="en-US" sz="2000" b="0" u="sng" dirty="0" smtClean="0">
                  <a:latin typeface="Calibri"/>
                  <a:cs typeface="Calibri"/>
                </a:rPr>
                <a:t>Outside HIPE:</a:t>
              </a:r>
              <a:endParaRPr lang="en-US" sz="2000" b="0" u="sng" dirty="0">
                <a:latin typeface="Calibri"/>
                <a:cs typeface="Calibri"/>
              </a:endParaRPr>
            </a:p>
            <a:p>
              <a:pPr marL="342900" indent="-342900">
                <a:lnSpc>
                  <a:spcPct val="140000"/>
                </a:lnSpc>
                <a:buFont typeface="Wingdings" charset="2"/>
                <a:buChar char="Ø"/>
              </a:pPr>
              <a:r>
                <a:rPr lang="en-US" sz="2000" b="0" dirty="0" smtClean="0">
                  <a:latin typeface="Calibri"/>
                  <a:cs typeface="Calibri"/>
                </a:rPr>
                <a:t> </a:t>
              </a:r>
              <a:r>
                <a:rPr lang="en-US" sz="2000" b="0" dirty="0" err="1" smtClean="0">
                  <a:solidFill>
                    <a:srgbClr val="FF0000"/>
                  </a:solidFill>
                  <a:latin typeface="+mj-lt"/>
                  <a:cs typeface="Calibri"/>
                </a:rPr>
                <a:t>Sextractor</a:t>
              </a:r>
              <a:endParaRPr lang="en-US" sz="2000" b="0" dirty="0">
                <a:latin typeface="+mj-lt"/>
                <a:cs typeface="Calibri"/>
              </a:endParaRPr>
            </a:p>
            <a:p>
              <a:pPr marL="342900" indent="-342900">
                <a:lnSpc>
                  <a:spcPct val="120000"/>
                </a:lnSpc>
                <a:buFont typeface="Wingdings" charset="2"/>
                <a:buChar char="Ø"/>
              </a:pPr>
              <a:r>
                <a:rPr lang="en-US" sz="2000" b="0" dirty="0">
                  <a:latin typeface="+mj-lt"/>
                  <a:cs typeface="Calibri"/>
                </a:rPr>
                <a:t> </a:t>
              </a:r>
              <a:r>
                <a:rPr lang="en-US" sz="2000" b="0" dirty="0" err="1" smtClean="0">
                  <a:solidFill>
                    <a:srgbClr val="FF0000"/>
                  </a:solidFill>
                  <a:latin typeface="+mj-lt"/>
                  <a:cs typeface="Calibri"/>
                </a:rPr>
                <a:t>StarFinder</a:t>
              </a:r>
              <a:r>
                <a:rPr lang="en-US" sz="2000" b="0" dirty="0" smtClean="0">
                  <a:solidFill>
                    <a:srgbClr val="FF0000"/>
                  </a:solidFill>
                  <a:latin typeface="+mj-lt"/>
                  <a:cs typeface="Calibri"/>
                </a:rPr>
                <a:t> </a:t>
              </a:r>
              <a:r>
                <a:rPr lang="en-US" sz="2000" b="0" dirty="0" smtClean="0">
                  <a:latin typeface="+mj-lt"/>
                  <a:cs typeface="Calibri"/>
                </a:rPr>
                <a:t>(used by many teams: PEP, HOPS, etc..)</a:t>
              </a:r>
            </a:p>
            <a:p>
              <a:pPr marL="342900" indent="-342900">
                <a:lnSpc>
                  <a:spcPct val="120000"/>
                </a:lnSpc>
                <a:buFont typeface="Wingdings" charset="2"/>
                <a:buChar char="Ø"/>
              </a:pPr>
              <a:r>
                <a:rPr lang="en-US" b="0" dirty="0">
                  <a:latin typeface="+mj-lt"/>
                  <a:cs typeface="Calibri"/>
                </a:rPr>
                <a:t> </a:t>
              </a:r>
              <a:r>
                <a:rPr lang="en-US" b="0" dirty="0" err="1" smtClean="0">
                  <a:solidFill>
                    <a:srgbClr val="FF0000"/>
                  </a:solidFill>
                  <a:latin typeface="+mj-lt"/>
                  <a:cs typeface="Calibri"/>
                </a:rPr>
                <a:t>Daophot</a:t>
              </a:r>
              <a:r>
                <a:rPr lang="en-US" b="0" dirty="0" smtClean="0">
                  <a:solidFill>
                    <a:srgbClr val="FF0000"/>
                  </a:solidFill>
                  <a:latin typeface="+mj-lt"/>
                  <a:cs typeface="Calibri"/>
                </a:rPr>
                <a:t> </a:t>
              </a:r>
              <a:endParaRPr lang="en-US" sz="2000" b="0" dirty="0" smtClean="0">
                <a:latin typeface="+mj-lt"/>
                <a:cs typeface="Calibri"/>
              </a:endParaRPr>
            </a:p>
            <a:p>
              <a:pPr marL="342900" indent="-342900">
                <a:lnSpc>
                  <a:spcPct val="120000"/>
                </a:lnSpc>
                <a:buFont typeface="Wingdings" charset="2"/>
                <a:buChar char="Ø"/>
              </a:pPr>
              <a:r>
                <a:rPr lang="en-US" b="0" dirty="0">
                  <a:latin typeface="+mj-lt"/>
                  <a:cs typeface="Calibri"/>
                </a:rPr>
                <a:t> </a:t>
              </a:r>
              <a:r>
                <a:rPr lang="en-US" b="0" dirty="0" smtClean="0">
                  <a:solidFill>
                    <a:srgbClr val="FF0000"/>
                  </a:solidFill>
                  <a:latin typeface="+mj-lt"/>
                  <a:cs typeface="Calibri"/>
                </a:rPr>
                <a:t>Spitzer/Apex </a:t>
              </a:r>
              <a:r>
                <a:rPr lang="en-US" sz="2000" b="0" dirty="0" smtClean="0">
                  <a:latin typeface="+mj-lt"/>
                  <a:cs typeface="Calibri"/>
                </a:rPr>
                <a:t> </a:t>
              </a:r>
              <a:endParaRPr lang="en-US" sz="2000" b="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7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5587" y="679522"/>
            <a:ext cx="776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Calibri"/>
                <a:cs typeface="Calibri"/>
              </a:rPr>
              <a:t>NOTE: Several Galactic programs developed their own detection/extraction tools </a:t>
            </a:r>
            <a:endParaRPr lang="en-US" sz="28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964" y="2744578"/>
            <a:ext cx="7648222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b="0" dirty="0" smtClean="0">
                <a:latin typeface="Calibri"/>
                <a:cs typeface="Calibri"/>
              </a:rPr>
              <a:t> </a:t>
            </a:r>
            <a:r>
              <a:rPr lang="en-US" sz="2400" b="0" i="1" dirty="0" err="1" smtClean="0">
                <a:solidFill>
                  <a:srgbClr val="FF0000"/>
                </a:solidFill>
                <a:latin typeface="Calibri"/>
                <a:cs typeface="Calibri"/>
              </a:rPr>
              <a:t>getSources</a:t>
            </a:r>
            <a:r>
              <a:rPr lang="en-US" sz="2400" b="0" i="1" dirty="0" smtClean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lang="en-US" sz="2400" b="0" dirty="0" smtClean="0">
                <a:latin typeface="Calibri"/>
                <a:cs typeface="Calibri"/>
              </a:rPr>
              <a:t>(</a:t>
            </a:r>
            <a:r>
              <a:rPr lang="en-US" sz="2400" b="0" dirty="0" smtClean="0">
                <a:latin typeface="Calibri"/>
                <a:cs typeface="Calibri"/>
                <a:sym typeface="Wingdings"/>
              </a:rPr>
              <a:t> Gould Belt Survey) </a:t>
            </a:r>
            <a:endParaRPr lang="en-US" sz="2400" b="0" i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b="0" dirty="0" smtClean="0">
                <a:solidFill>
                  <a:srgbClr val="3366FF"/>
                </a:solidFill>
                <a:latin typeface="Calibri"/>
                <a:cs typeface="Calibri"/>
              </a:rPr>
              <a:t>     http://</a:t>
            </a:r>
            <a:r>
              <a:rPr lang="en-US" sz="2400" b="0" dirty="0" err="1" smtClean="0">
                <a:solidFill>
                  <a:srgbClr val="3366FF"/>
                </a:solidFill>
                <a:latin typeface="Calibri"/>
                <a:cs typeface="Calibri"/>
              </a:rPr>
              <a:t>www.herschel.fr</a:t>
            </a:r>
            <a:r>
              <a:rPr lang="en-US" sz="2400" b="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2400" b="0" dirty="0" err="1" smtClean="0">
                <a:solidFill>
                  <a:srgbClr val="3366FF"/>
                </a:solidFill>
                <a:latin typeface="Calibri"/>
                <a:cs typeface="Calibri"/>
              </a:rPr>
              <a:t>cea</a:t>
            </a:r>
            <a:r>
              <a:rPr lang="en-US" sz="2400" b="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2400" b="0" dirty="0" err="1" smtClean="0">
                <a:solidFill>
                  <a:srgbClr val="3366FF"/>
                </a:solidFill>
                <a:latin typeface="Calibri"/>
                <a:cs typeface="Calibri"/>
              </a:rPr>
              <a:t>gouldbelt</a:t>
            </a:r>
            <a:r>
              <a:rPr lang="en-US" sz="2400" b="0" dirty="0" smtClean="0">
                <a:solidFill>
                  <a:srgbClr val="3366FF"/>
                </a:solidFill>
                <a:latin typeface="Calibri"/>
                <a:cs typeface="Calibri"/>
              </a:rPr>
              <a:t>/en/</a:t>
            </a:r>
            <a:r>
              <a:rPr lang="en-US" sz="2400" b="0" dirty="0" err="1" smtClean="0">
                <a:solidFill>
                  <a:srgbClr val="3366FF"/>
                </a:solidFill>
                <a:latin typeface="Calibri"/>
                <a:cs typeface="Calibri"/>
              </a:rPr>
              <a:t>getsources</a:t>
            </a:r>
            <a:endParaRPr lang="en-US" sz="2400" b="0" i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US" sz="2400" b="0" dirty="0">
                <a:latin typeface="Calibri"/>
                <a:cs typeface="Calibri"/>
              </a:rPr>
              <a:t> </a:t>
            </a:r>
            <a:r>
              <a:rPr lang="en-US" sz="2400" b="0" i="1" dirty="0" smtClean="0">
                <a:solidFill>
                  <a:srgbClr val="FF0000"/>
                </a:solidFill>
                <a:latin typeface="Calibri"/>
                <a:cs typeface="Calibri"/>
              </a:rPr>
              <a:t>CUTEX </a:t>
            </a:r>
            <a:r>
              <a:rPr lang="en-US" sz="2400" b="0" dirty="0" smtClean="0">
                <a:latin typeface="Calibri"/>
                <a:cs typeface="Calibri"/>
              </a:rPr>
              <a:t>(</a:t>
            </a:r>
            <a:r>
              <a:rPr lang="en-US" sz="2400" b="0" dirty="0" smtClean="0">
                <a:latin typeface="Calibri"/>
                <a:cs typeface="Calibri"/>
                <a:sym typeface="Wingdings"/>
              </a:rPr>
              <a:t> Hi-GAL survey) </a:t>
            </a:r>
            <a:endParaRPr lang="en-US" sz="2400" b="0" i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400" b="0" i="1" dirty="0" smtClean="0">
                <a:solidFill>
                  <a:srgbClr val="FF0000"/>
                </a:solidFill>
                <a:latin typeface="Calibri"/>
                <a:cs typeface="Calibri"/>
              </a:rPr>
              <a:t>      </a:t>
            </a:r>
            <a:r>
              <a:rPr lang="en-US" sz="2400" b="0" dirty="0" smtClean="0">
                <a:solidFill>
                  <a:srgbClr val="3366FF"/>
                </a:solidFill>
                <a:latin typeface="Calibri"/>
                <a:cs typeface="Calibri"/>
              </a:rPr>
              <a:t>http://</a:t>
            </a:r>
            <a:r>
              <a:rPr lang="en-US" sz="2400" b="0" dirty="0" err="1" smtClean="0">
                <a:solidFill>
                  <a:srgbClr val="3366FF"/>
                </a:solidFill>
                <a:latin typeface="Calibri"/>
                <a:cs typeface="Calibri"/>
              </a:rPr>
              <a:t>herschel.asdc.asi.it</a:t>
            </a:r>
            <a:r>
              <a:rPr lang="en-US" sz="2400" b="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2400" b="0" dirty="0" err="1" smtClean="0">
                <a:solidFill>
                  <a:srgbClr val="3366FF"/>
                </a:solidFill>
                <a:latin typeface="Calibri"/>
                <a:cs typeface="Calibri"/>
              </a:rPr>
              <a:t>index.php?page</a:t>
            </a:r>
            <a:r>
              <a:rPr lang="en-US" sz="2400" b="0" dirty="0" smtClean="0">
                <a:solidFill>
                  <a:srgbClr val="3366FF"/>
                </a:solidFill>
                <a:latin typeface="Calibri"/>
                <a:cs typeface="Calibri"/>
              </a:rPr>
              <a:t>=</a:t>
            </a:r>
            <a:r>
              <a:rPr lang="en-US" sz="2400" b="0" dirty="0" err="1" smtClean="0">
                <a:solidFill>
                  <a:srgbClr val="3366FF"/>
                </a:solidFill>
                <a:latin typeface="Calibri"/>
                <a:cs typeface="Calibri"/>
              </a:rPr>
              <a:t>cutex.html</a:t>
            </a:r>
            <a:endParaRPr lang="en-US" sz="2400" b="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US" sz="2400" b="0" dirty="0">
                <a:latin typeface="Calibri"/>
                <a:cs typeface="Calibri"/>
              </a:rPr>
              <a:t> </a:t>
            </a:r>
            <a:r>
              <a:rPr lang="en-US" sz="2400" b="0" i="1" dirty="0" err="1" smtClean="0">
                <a:solidFill>
                  <a:srgbClr val="FF0000"/>
                </a:solidFill>
                <a:latin typeface="Calibri"/>
                <a:cs typeface="Calibri"/>
              </a:rPr>
              <a:t>boloSource</a:t>
            </a:r>
            <a:r>
              <a:rPr lang="en-US" sz="2400" b="0" i="1" dirty="0" smtClean="0">
                <a:solidFill>
                  <a:srgbClr val="FF0000"/>
                </a:solidFill>
                <a:latin typeface="Calibri"/>
                <a:cs typeface="Calibri"/>
              </a:rPr>
              <a:t>():</a:t>
            </a:r>
            <a:endParaRPr lang="en-US" sz="2400" b="0" i="1" dirty="0" smtClean="0">
              <a:solidFill>
                <a:srgbClr val="FF0000"/>
              </a:solidFill>
              <a:latin typeface="+mj-lt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b="0" i="1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en-US" sz="2400" b="0" i="1" dirty="0" smtClean="0">
                <a:solidFill>
                  <a:srgbClr val="FF0000"/>
                </a:solidFill>
                <a:latin typeface="+mj-lt"/>
                <a:cs typeface="Calibri"/>
              </a:rPr>
              <a:t>   </a:t>
            </a:r>
            <a:r>
              <a:rPr lang="en-US" sz="2400" b="0" dirty="0" smtClean="0">
                <a:solidFill>
                  <a:srgbClr val="3366FF"/>
                </a:solidFill>
                <a:latin typeface="Calibri"/>
                <a:cs typeface="Calibri"/>
              </a:rPr>
              <a:t>http://</a:t>
            </a:r>
            <a:r>
              <a:rPr lang="en-US" sz="2400" b="0" dirty="0" err="1" smtClean="0">
                <a:solidFill>
                  <a:srgbClr val="3366FF"/>
                </a:solidFill>
                <a:latin typeface="Calibri"/>
                <a:cs typeface="Calibri"/>
              </a:rPr>
              <a:t>herschel.esac.esa.int</a:t>
            </a:r>
            <a:r>
              <a:rPr lang="en-US" sz="2400" b="0" dirty="0" smtClean="0">
                <a:solidFill>
                  <a:srgbClr val="3366FF"/>
                </a:solidFill>
                <a:latin typeface="Calibri"/>
                <a:cs typeface="Calibri"/>
              </a:rPr>
              <a:t>/2013Mapmaking.shtml</a:t>
            </a:r>
            <a:endParaRPr lang="en-US" sz="2400" b="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1794" y="1911497"/>
            <a:ext cx="4837377" cy="52322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Calibri"/>
                <a:cs typeface="Calibri"/>
              </a:rPr>
              <a:t>       Publicly Available Tools: </a:t>
            </a:r>
            <a:endParaRPr lang="en-US" sz="28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34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32429" y="907143"/>
            <a:ext cx="549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0000"/>
                </a:solidFill>
              </a:rPr>
              <a:t>Point Source Photometry</a:t>
            </a:r>
          </a:p>
          <a:p>
            <a:pPr algn="ctr"/>
            <a:r>
              <a:rPr lang="en-US" sz="2400" b="0" dirty="0" smtClean="0">
                <a:solidFill>
                  <a:srgbClr val="0000FF"/>
                </a:solidFill>
              </a:rPr>
              <a:t>Which corrections do I need to apply ? 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975" y="2846105"/>
            <a:ext cx="7879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800" b="0" dirty="0" smtClean="0"/>
              <a:t> Aperture Corrections (</a:t>
            </a:r>
            <a:r>
              <a:rPr lang="en-US" sz="2800" b="0" dirty="0" smtClean="0">
                <a:sym typeface="Wingdings"/>
              </a:rPr>
              <a:t> </a:t>
            </a:r>
            <a:r>
              <a:rPr lang="en-US" sz="2800" b="0" dirty="0" smtClean="0"/>
              <a:t>aperture photometry) </a:t>
            </a:r>
          </a:p>
          <a:p>
            <a:pPr marL="342900" indent="-342900">
              <a:buFont typeface="Wingdings" charset="2"/>
              <a:buChar char="Ø"/>
            </a:pPr>
            <a:endParaRPr lang="en-US" sz="2800" b="0" dirty="0"/>
          </a:p>
          <a:p>
            <a:pPr marL="342900" indent="-342900">
              <a:buFont typeface="Wingdings" charset="2"/>
              <a:buChar char="Ø"/>
            </a:pPr>
            <a:r>
              <a:rPr lang="en-US" sz="2800" b="0" dirty="0" smtClean="0"/>
              <a:t> Color Corrections 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26594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9256" y="734425"/>
            <a:ext cx="715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FF"/>
                </a:solidFill>
                <a:latin typeface="Calibri"/>
                <a:cs typeface="Calibri"/>
              </a:rPr>
              <a:t>Aperture Corrections</a:t>
            </a:r>
            <a:endParaRPr lang="en-US" sz="36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079" y="1488825"/>
            <a:ext cx="38349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0" dirty="0" smtClean="0">
                <a:latin typeface="Calibri"/>
                <a:cs typeface="Calibri"/>
              </a:rPr>
              <a:t> </a:t>
            </a:r>
            <a:r>
              <a:rPr lang="en-US" sz="1600" b="0" dirty="0" smtClean="0">
                <a:latin typeface="Calibri"/>
                <a:cs typeface="Calibri"/>
              </a:rPr>
              <a:t>Any aperture photometry performed with a given source aperture radius is inevitably affected by flux loss, due to the fact that any finite radius cannot “capture” all the source flux</a:t>
            </a:r>
          </a:p>
          <a:p>
            <a:pPr>
              <a:buFont typeface="Arial"/>
              <a:buChar char="•"/>
            </a:pPr>
            <a:endParaRPr lang="en-US" sz="1600" b="0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600" b="0" dirty="0" smtClean="0">
                <a:latin typeface="Calibri"/>
                <a:cs typeface="Calibri"/>
              </a:rPr>
              <a:t> To correct for this effect, one has to apply </a:t>
            </a:r>
            <a:r>
              <a:rPr lang="en-US" sz="1600" b="0" i="1" dirty="0" smtClean="0">
                <a:latin typeface="Calibri"/>
                <a:cs typeface="Calibri"/>
              </a:rPr>
              <a:t>aperture corrections</a:t>
            </a:r>
          </a:p>
          <a:p>
            <a:pPr>
              <a:buFont typeface="Arial"/>
              <a:buChar char="•"/>
            </a:pPr>
            <a:endParaRPr lang="en-US" sz="1600" b="0" i="1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600" b="0" i="1" dirty="0" smtClean="0">
                <a:latin typeface="Calibri"/>
                <a:cs typeface="Calibri"/>
              </a:rPr>
              <a:t> </a:t>
            </a:r>
            <a:r>
              <a:rPr lang="en-US" sz="1600" b="0" dirty="0" smtClean="0">
                <a:latin typeface="Calibri"/>
                <a:cs typeface="Calibri"/>
              </a:rPr>
              <a:t>For PACS, aperture corrections are defined in terms of </a:t>
            </a:r>
            <a:r>
              <a:rPr lang="en-US" sz="1600" b="0" i="1" dirty="0" smtClean="0">
                <a:latin typeface="Calibri"/>
                <a:cs typeface="Calibri"/>
              </a:rPr>
              <a:t>Encircled Energy Fractions (</a:t>
            </a:r>
            <a:r>
              <a:rPr lang="en-US" sz="1600" b="0" i="1" dirty="0" err="1" smtClean="0">
                <a:latin typeface="Calibri"/>
                <a:cs typeface="Calibri"/>
              </a:rPr>
              <a:t>EEFs</a:t>
            </a:r>
            <a:r>
              <a:rPr lang="en-US" sz="1600" b="0" i="1" dirty="0" smtClean="0">
                <a:latin typeface="Calibri"/>
                <a:cs typeface="Calibri"/>
              </a:rPr>
              <a:t>):  </a:t>
            </a:r>
            <a:endParaRPr lang="en-US" sz="1600" b="0" dirty="0">
              <a:latin typeface="Calibri"/>
              <a:cs typeface="Calibri"/>
            </a:endParaRPr>
          </a:p>
        </p:txBody>
      </p:sp>
      <p:pic>
        <p:nvPicPr>
          <p:cNvPr id="7" name="Picture 6" descr="EEF_d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4" y="4956140"/>
            <a:ext cx="3380944" cy="1042411"/>
          </a:xfrm>
          <a:prstGeom prst="rect">
            <a:avLst/>
          </a:prstGeom>
        </p:spPr>
      </p:pic>
      <p:pic>
        <p:nvPicPr>
          <p:cNvPr id="8" name="Picture 7" descr="EEF_sour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431" y="2223241"/>
            <a:ext cx="4033891" cy="2468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7764" y="5459184"/>
            <a:ext cx="2647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3366FF"/>
                </a:solidFill>
                <a:latin typeface="Calibri"/>
                <a:cs typeface="Calibri"/>
              </a:rPr>
              <a:t>Point Spread Function</a:t>
            </a:r>
            <a:endParaRPr lang="en-US" b="0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218" y="4972634"/>
            <a:ext cx="3844448" cy="104241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Calibri"/>
              <a:cs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75143" y="5393214"/>
            <a:ext cx="1723649" cy="230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039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83220" y="1762956"/>
            <a:ext cx="548528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 </a:t>
            </a:r>
            <a:r>
              <a:rPr lang="en-US" sz="2400" b="0" dirty="0" err="1" smtClean="0">
                <a:solidFill>
                  <a:srgbClr val="FF0000"/>
                </a:solidFill>
              </a:rPr>
              <a:t>photApertureCorrectionPointSource</a:t>
            </a:r>
            <a:r>
              <a:rPr lang="en-US" sz="2400" b="0" dirty="0" smtClean="0">
                <a:solidFill>
                  <a:srgbClr val="FF0000"/>
                </a:solidFill>
              </a:rPr>
              <a:t>()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421" y="959941"/>
            <a:ext cx="219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Task in HIPE !</a:t>
            </a:r>
            <a:endParaRPr lang="en-US" sz="2800" b="0" dirty="0"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1117" y="2792220"/>
            <a:ext cx="8832883" cy="2679519"/>
            <a:chOff x="288275" y="3204817"/>
            <a:chExt cx="8832883" cy="2679519"/>
          </a:xfrm>
        </p:grpSpPr>
        <p:pic>
          <p:nvPicPr>
            <p:cNvPr id="15" name="Picture 14" descr="aper_corr_phot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75" y="3204817"/>
              <a:ext cx="8485625" cy="919637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4291171" y="4124454"/>
              <a:ext cx="923660" cy="561405"/>
            </a:xfrm>
            <a:prstGeom prst="straightConnector1">
              <a:avLst/>
            </a:prstGeom>
            <a:ln w="28575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109630" y="4124454"/>
              <a:ext cx="0" cy="657624"/>
            </a:xfrm>
            <a:prstGeom prst="straightConnector1">
              <a:avLst/>
            </a:prstGeom>
            <a:ln w="28575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148749" y="4124454"/>
              <a:ext cx="769717" cy="561405"/>
            </a:xfrm>
            <a:prstGeom prst="straightConnector1">
              <a:avLst/>
            </a:prstGeom>
            <a:ln w="28575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393221" y="4608882"/>
              <a:ext cx="41695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latin typeface="Calibri"/>
                  <a:cs typeface="Calibri"/>
                </a:rPr>
                <a:t>o</a:t>
              </a:r>
              <a:r>
                <a:rPr lang="en-US" b="0" dirty="0" smtClean="0">
                  <a:latin typeface="Calibri"/>
                  <a:cs typeface="Calibri"/>
                </a:rPr>
                <a:t>utput from</a:t>
              </a:r>
            </a:p>
            <a:p>
              <a:pPr algn="ctr"/>
              <a:r>
                <a:rPr lang="en-US" b="0" i="1" dirty="0" err="1" smtClean="0">
                  <a:latin typeface="Calibri"/>
                  <a:cs typeface="Calibri"/>
                </a:rPr>
                <a:t>annularSkyAperturePhotometry</a:t>
              </a:r>
              <a:r>
                <a:rPr lang="en-US" b="0" i="1" dirty="0" smtClean="0">
                  <a:latin typeface="Calibri"/>
                  <a:cs typeface="Calibri"/>
                </a:rPr>
                <a:t> </a:t>
              </a:r>
              <a:r>
                <a:rPr lang="en-US" b="0" dirty="0" smtClean="0">
                  <a:latin typeface="Calibri"/>
                  <a:cs typeface="Calibri"/>
                </a:rPr>
                <a:t>task</a:t>
              </a:r>
              <a:endParaRPr lang="en-US" b="0" i="1" dirty="0" smtClean="0">
                <a:latin typeface="Calibri"/>
                <a:cs typeface="Calibri"/>
              </a:endParaRPr>
            </a:p>
            <a:p>
              <a:pPr algn="ctr"/>
              <a:r>
                <a:rPr lang="en-US" b="0" dirty="0" smtClean="0">
                  <a:latin typeface="Calibri"/>
                  <a:cs typeface="Calibri"/>
                </a:rPr>
                <a:t> </a:t>
              </a:r>
              <a:endParaRPr lang="en-US" b="0" dirty="0">
                <a:latin typeface="Calibri"/>
                <a:cs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38178" y="4868673"/>
              <a:ext cx="10776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Calibri"/>
                  <a:cs typeface="Calibri"/>
                </a:rPr>
                <a:t>b</a:t>
              </a:r>
              <a:r>
                <a:rPr lang="en-US" sz="2000" b="0" dirty="0" smtClean="0">
                  <a:solidFill>
                    <a:srgbClr val="3366FF"/>
                  </a:solidFill>
                  <a:latin typeface="Calibri"/>
                  <a:cs typeface="Calibri"/>
                </a:rPr>
                <a:t>lue</a:t>
              </a:r>
              <a:r>
                <a:rPr lang="en-US" sz="2000" b="0" dirty="0" smtClean="0">
                  <a:latin typeface="Calibri"/>
                  <a:cs typeface="Calibri"/>
                </a:rPr>
                <a:t>, </a:t>
              </a:r>
              <a:r>
                <a:rPr lang="en-US" sz="2000" b="0" dirty="0" smtClean="0">
                  <a:solidFill>
                    <a:srgbClr val="008000"/>
                  </a:solidFill>
                  <a:latin typeface="Calibri"/>
                  <a:cs typeface="Calibri"/>
                </a:rPr>
                <a:t>green</a:t>
              </a:r>
              <a:r>
                <a:rPr lang="en-US" sz="2000" b="0" dirty="0" smtClean="0">
                  <a:latin typeface="Calibri"/>
                  <a:cs typeface="Calibri"/>
                </a:rPr>
                <a:t>, </a:t>
              </a:r>
              <a:r>
                <a:rPr lang="en-US" sz="20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red </a:t>
              </a:r>
              <a:endParaRPr lang="en-US" sz="2000" b="0" dirty="0">
                <a:solidFill>
                  <a:srgbClr val="3366FF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06486" y="4666611"/>
              <a:ext cx="191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err="1" smtClean="0">
                  <a:latin typeface="Calibri"/>
                  <a:cs typeface="Calibri"/>
                </a:rPr>
                <a:t>calTree</a:t>
              </a:r>
              <a:r>
                <a:rPr lang="en-US" b="0" dirty="0" smtClean="0">
                  <a:latin typeface="Calibri"/>
                  <a:cs typeface="Calibri"/>
                </a:rPr>
                <a:t> version</a:t>
              </a:r>
              <a:endParaRPr lang="en-US" b="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343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407894" y="3958589"/>
            <a:ext cx="8306195" cy="138208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16926" y="932406"/>
            <a:ext cx="7796329" cy="67676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72831" y="1818032"/>
            <a:ext cx="7406561" cy="1637718"/>
            <a:chOff x="770768" y="4723842"/>
            <a:chExt cx="7818064" cy="1637718"/>
          </a:xfrm>
        </p:grpSpPr>
        <p:pic>
          <p:nvPicPr>
            <p:cNvPr id="17" name="Picture 3" descr="console"/>
            <p:cNvPicPr>
              <a:picLocks noChangeArrowheads="1"/>
            </p:cNvPicPr>
            <p:nvPr/>
          </p:nvPicPr>
          <p:blipFill>
            <a:blip r:embed="rId2"/>
            <a:srcRect b="44250"/>
            <a:stretch>
              <a:fillRect/>
            </a:stretch>
          </p:blipFill>
          <p:spPr bwMode="auto">
            <a:xfrm>
              <a:off x="770768" y="4723842"/>
              <a:ext cx="7818064" cy="1468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812003" y="5161231"/>
              <a:ext cx="7424647" cy="11813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sz="1100" b="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2003" y="5161231"/>
              <a:ext cx="72645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HIPE &gt; </a:t>
              </a:r>
              <a:r>
                <a:rPr lang="en-US" sz="1200" b="0" dirty="0" err="1" smtClean="0"/>
                <a:t>calTree</a:t>
              </a:r>
              <a:r>
                <a:rPr lang="en-US" sz="1200" b="0" dirty="0" smtClean="0"/>
                <a:t>=</a:t>
              </a:r>
              <a:r>
                <a:rPr lang="en-US" sz="1200" b="0" dirty="0" err="1" smtClean="0"/>
                <a:t>getCalTree</a:t>
              </a:r>
              <a:r>
                <a:rPr lang="en-US" sz="1200" b="0" dirty="0" smtClean="0"/>
                <a:t>()</a:t>
              </a:r>
            </a:p>
            <a:p>
              <a:r>
                <a:rPr lang="en-US" sz="1200" b="0" dirty="0" smtClean="0"/>
                <a:t>HIPE &gt; </a:t>
              </a:r>
              <a:r>
                <a:rPr lang="en-US" sz="1200" b="0" dirty="0" err="1" smtClean="0"/>
                <a:t>apCorr</a:t>
              </a:r>
              <a:r>
                <a:rPr lang="en-US" sz="1200" b="0" dirty="0" smtClean="0"/>
                <a:t> = </a:t>
              </a:r>
              <a:r>
                <a:rPr lang="en-US" sz="1200" b="0" dirty="0" err="1" smtClean="0"/>
                <a:t>calTree.refs</a:t>
              </a:r>
              <a:r>
                <a:rPr lang="en-US" sz="1200" b="0" dirty="0" smtClean="0"/>
                <a:t>[“photometer”].</a:t>
              </a:r>
              <a:r>
                <a:rPr lang="en-US" sz="1200" b="0" dirty="0" err="1" smtClean="0"/>
                <a:t>product.refs</a:t>
              </a:r>
              <a:r>
                <a:rPr lang="en-US" sz="1200" b="0" dirty="0" smtClean="0"/>
                <a:t>[“</a:t>
              </a:r>
              <a:r>
                <a:rPr lang="en-US" sz="1200" b="0" dirty="0" err="1" smtClean="0"/>
                <a:t>apertureCorrection</a:t>
              </a:r>
              <a:r>
                <a:rPr lang="en-US" sz="1200" b="0" dirty="0" smtClean="0"/>
                <a:t>”].product</a:t>
              </a:r>
            </a:p>
            <a:p>
              <a:r>
                <a:rPr lang="en-US" sz="1200" b="0" dirty="0" smtClean="0"/>
                <a:t>HIPE &gt; </a:t>
              </a:r>
              <a:r>
                <a:rPr lang="en-US" sz="1200" b="0" dirty="0" err="1" smtClean="0"/>
                <a:t>apCorr_r</a:t>
              </a:r>
              <a:r>
                <a:rPr lang="en-US" sz="1200" b="0" dirty="0" smtClean="0"/>
                <a:t> = apCorr[“fm7ApertureRadius”].data</a:t>
              </a:r>
            </a:p>
            <a:p>
              <a:r>
                <a:rPr lang="en-US" sz="1200" b="0" dirty="0" smtClean="0"/>
                <a:t>HIPE &gt; apCorr70 = apCorr[“fm7BandBlue”].data </a:t>
              </a:r>
            </a:p>
            <a:p>
              <a:r>
                <a:rPr lang="en-US" sz="1200" b="0" dirty="0" smtClean="0"/>
                <a:t>HIPE &gt; apCorr100 = apCorr[“fm7BandGreen”].data</a:t>
              </a:r>
            </a:p>
            <a:p>
              <a:r>
                <a:rPr lang="en-US" sz="1200" b="0" dirty="0" smtClean="0"/>
                <a:t>HIPE &gt; apCorr160 = apCorr[</a:t>
              </a:r>
              <a:r>
                <a:rPr lang="en-US" sz="1200" b="0" smtClean="0"/>
                <a:t>“fm7BandRed</a:t>
              </a:r>
              <a:r>
                <a:rPr lang="en-US" sz="1200" b="0" dirty="0" smtClean="0"/>
                <a:t>”].data</a:t>
              </a:r>
              <a:endParaRPr lang="en-US" sz="1200" b="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4843" y="1019043"/>
            <a:ext cx="733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2"/>
              <a:buChar char="Ø"/>
            </a:pPr>
            <a:r>
              <a:rPr lang="en-US" sz="2400" b="0" dirty="0" smtClean="0">
                <a:latin typeface="Calibri"/>
                <a:cs typeface="Calibri"/>
              </a:rPr>
              <a:t>Aperture corrections are also contained in the </a:t>
            </a:r>
            <a:r>
              <a:rPr lang="en-US" sz="2400" b="0" dirty="0" err="1" smtClean="0">
                <a:latin typeface="Calibri"/>
                <a:cs typeface="Calibri"/>
              </a:rPr>
              <a:t>calTree</a:t>
            </a:r>
            <a:endParaRPr lang="en-US" sz="2400" b="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044" y="4003056"/>
            <a:ext cx="787035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400" b="0" dirty="0" smtClean="0">
                <a:latin typeface="Calibri"/>
                <a:cs typeface="Calibri"/>
              </a:rPr>
              <a:t>If you want to apply aperture corrections outside of HIPE, you can find them in Table 2 of the PACS photometer calibration paper (</a:t>
            </a:r>
            <a:r>
              <a:rPr lang="en-US" sz="2400" b="0" dirty="0" err="1" smtClean="0">
                <a:latin typeface="Calibri"/>
                <a:cs typeface="Calibri"/>
              </a:rPr>
              <a:t>Balog</a:t>
            </a:r>
            <a:r>
              <a:rPr lang="en-US" sz="2400" b="0" dirty="0" smtClean="0">
                <a:latin typeface="Calibri"/>
                <a:cs typeface="Calibri"/>
              </a:rPr>
              <a:t> et al., 2013)</a:t>
            </a:r>
            <a:endParaRPr lang="en-US" sz="24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40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81661" y="1955594"/>
            <a:ext cx="4885362" cy="2743200"/>
            <a:chOff x="1984706" y="1259237"/>
            <a:chExt cx="4885362" cy="2743200"/>
          </a:xfrm>
        </p:grpSpPr>
        <p:pic>
          <p:nvPicPr>
            <p:cNvPr id="6" name="Picture 5" descr="asteroid_PACS 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706" y="1259237"/>
              <a:ext cx="4885362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78553" y="1359077"/>
              <a:ext cx="95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       70 </a:t>
              </a:r>
              <a:r>
                <a:rPr lang="en-US" sz="1200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m </a:t>
              </a:r>
              <a:endParaRPr lang="en-US" sz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27610" y="1359077"/>
              <a:ext cx="1047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        100 </a:t>
              </a:r>
              <a:r>
                <a:rPr lang="en-US" sz="1200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m </a:t>
              </a:r>
              <a:endParaRPr lang="en-US" sz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55521" y="1359077"/>
              <a:ext cx="1037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         160 </a:t>
              </a:r>
              <a:r>
                <a:rPr lang="en-US" sz="1200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m </a:t>
              </a:r>
              <a:endParaRPr lang="en-US" sz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1002" y="1087974"/>
            <a:ext cx="889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I have a PACS image and want to do source photometry. </a:t>
            </a:r>
            <a:endParaRPr lang="en-US" sz="24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509870" y="5126697"/>
            <a:ext cx="943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/>
              <a:t>How do I proceed ? </a:t>
            </a:r>
            <a:r>
              <a:rPr lang="en-US" sz="2800" b="0" dirty="0" smtClean="0"/>
              <a:t>Are</a:t>
            </a:r>
            <a:r>
              <a:rPr lang="en-US" sz="2800" b="0" dirty="0" smtClean="0"/>
              <a:t> </a:t>
            </a:r>
            <a:r>
              <a:rPr lang="en-US" sz="2800" b="0" dirty="0" smtClean="0"/>
              <a:t>there any official guidelines ? 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06632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9256" y="734425"/>
            <a:ext cx="715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FF"/>
                </a:solidFill>
                <a:latin typeface="Calibri"/>
                <a:cs typeface="Calibri"/>
              </a:rPr>
              <a:t>Color Corrections</a:t>
            </a:r>
            <a:endParaRPr lang="en-US" sz="36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85" y="1461821"/>
            <a:ext cx="52570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0" dirty="0" smtClean="0">
                <a:latin typeface="Calibri"/>
                <a:cs typeface="Calibri"/>
              </a:rPr>
              <a:t> </a:t>
            </a:r>
            <a:r>
              <a:rPr lang="en-US" sz="1600" b="0" i="1" dirty="0" smtClean="0">
                <a:latin typeface="Calibri"/>
                <a:cs typeface="Calibri"/>
              </a:rPr>
              <a:t>Color corrections </a:t>
            </a:r>
            <a:r>
              <a:rPr lang="en-US" sz="1600" b="0" dirty="0" smtClean="0">
                <a:latin typeface="Calibri"/>
                <a:cs typeface="Calibri"/>
              </a:rPr>
              <a:t>are needed to convert PACS monochromatic flux densities (</a:t>
            </a:r>
            <a:r>
              <a:rPr lang="en-US" sz="1600" b="0" i="1" dirty="0" smtClean="0">
                <a:latin typeface="Calibri"/>
                <a:cs typeface="Calibri"/>
                <a:sym typeface="Wingdings"/>
              </a:rPr>
              <a:t> </a:t>
            </a:r>
            <a:r>
              <a:rPr lang="en-US" sz="1600" b="0" dirty="0" err="1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1600" b="0" dirty="0" err="1" smtClean="0">
                <a:latin typeface="Calibri"/>
                <a:cs typeface="Calibri"/>
                <a:sym typeface="Wingdings"/>
              </a:rPr>
              <a:t>F</a:t>
            </a:r>
            <a:r>
              <a:rPr lang="en-US" sz="1600" b="0" baseline="-25000" dirty="0" err="1" smtClean="0">
                <a:latin typeface="Calibri"/>
                <a:cs typeface="Calibri"/>
                <a:sym typeface="Wingdings"/>
              </a:rPr>
              <a:t>n</a:t>
            </a:r>
            <a:r>
              <a:rPr lang="en-US" sz="1600" b="0" dirty="0" smtClean="0">
                <a:latin typeface="Calibri"/>
                <a:cs typeface="Calibri"/>
                <a:sym typeface="Wingdings"/>
              </a:rPr>
              <a:t> = </a:t>
            </a:r>
            <a:r>
              <a:rPr lang="en-US" sz="1600" b="0" dirty="0" err="1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sz="1600" b="0" dirty="0" err="1" smtClean="0">
                <a:latin typeface="Calibri"/>
                <a:cs typeface="Calibri"/>
                <a:sym typeface="Wingdings"/>
              </a:rPr>
              <a:t>F</a:t>
            </a:r>
            <a:r>
              <a:rPr lang="en-US" sz="1600" b="0" baseline="-25000" dirty="0" err="1" smtClean="0">
                <a:latin typeface="Calibri"/>
                <a:cs typeface="Calibri"/>
                <a:sym typeface="Wingdings"/>
              </a:rPr>
              <a:t>l</a:t>
            </a:r>
            <a:r>
              <a:rPr lang="en-US" sz="1600" b="0" dirty="0" smtClean="0">
                <a:latin typeface="Calibri"/>
                <a:cs typeface="Calibri"/>
                <a:sym typeface="Wingdings"/>
              </a:rPr>
              <a:t> = const) to the true object SED flux densities at the PACS reference wavelengths (</a:t>
            </a:r>
            <a:r>
              <a:rPr lang="en-US" sz="1600" b="0" dirty="0" smtClean="0">
                <a:solidFill>
                  <a:srgbClr val="3366FF"/>
                </a:solidFill>
                <a:latin typeface="Calibri"/>
                <a:cs typeface="Calibri"/>
                <a:sym typeface="Wingdings"/>
              </a:rPr>
              <a:t>70 </a:t>
            </a:r>
            <a:r>
              <a:rPr lang="en-US" sz="1600" b="0" dirty="0" smtClean="0">
                <a:solidFill>
                  <a:srgbClr val="3366FF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1600" b="0" dirty="0" smtClean="0">
                <a:solidFill>
                  <a:srgbClr val="3366FF"/>
                </a:solidFill>
                <a:latin typeface="Calibri"/>
                <a:cs typeface="Calibri"/>
                <a:sym typeface="Wingdings"/>
              </a:rPr>
              <a:t>m</a:t>
            </a:r>
            <a:r>
              <a:rPr lang="en-US" sz="1600" b="0" dirty="0" smtClean="0">
                <a:latin typeface="Calibri"/>
                <a:cs typeface="Calibri"/>
                <a:sym typeface="Wingdings"/>
              </a:rPr>
              <a:t>, </a:t>
            </a:r>
            <a:r>
              <a:rPr lang="en-US" sz="1600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100 </a:t>
            </a:r>
            <a:r>
              <a:rPr lang="en-US" sz="1600" b="0" dirty="0" smtClean="0">
                <a:solidFill>
                  <a:srgbClr val="008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1600" b="0" dirty="0" smtClea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m</a:t>
            </a:r>
            <a:r>
              <a:rPr lang="en-US" sz="1600" b="0" dirty="0" smtClean="0">
                <a:latin typeface="Calibri"/>
                <a:cs typeface="Calibri"/>
                <a:sym typeface="Wingdings"/>
              </a:rPr>
              <a:t>, </a:t>
            </a:r>
            <a:r>
              <a:rPr lang="en-US" sz="1600" b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160 </a:t>
            </a:r>
            <a:r>
              <a:rPr lang="en-US" sz="1600" b="0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1600" b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m</a:t>
            </a:r>
            <a:r>
              <a:rPr lang="en-US" sz="1600" b="0" dirty="0" smtClean="0">
                <a:latin typeface="Calibri"/>
                <a:cs typeface="Calibri"/>
                <a:sym typeface="Wingdings"/>
              </a:rPr>
              <a:t>)</a:t>
            </a:r>
          </a:p>
          <a:p>
            <a:pPr>
              <a:buFont typeface="Arial"/>
              <a:buChar char="•"/>
            </a:pPr>
            <a:endParaRPr lang="en-US" sz="1600" b="0" dirty="0">
              <a:latin typeface="Calibri"/>
              <a:cs typeface="Calibri"/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1600" b="0" dirty="0" smtClean="0">
                <a:latin typeface="Calibri"/>
                <a:cs typeface="Calibri"/>
                <a:sym typeface="Wingdings"/>
              </a:rPr>
              <a:t> </a:t>
            </a:r>
            <a:r>
              <a:rPr lang="en-US" sz="1600" b="0" dirty="0">
                <a:latin typeface="Calibri"/>
                <a:cs typeface="Calibri"/>
                <a:sym typeface="Wingdings"/>
              </a:rPr>
              <a:t>The effective response of the PACS filter is given by:</a:t>
            </a:r>
          </a:p>
          <a:p>
            <a:endParaRPr lang="en-US" sz="1600" b="0" dirty="0">
              <a:latin typeface="Calibri"/>
              <a:cs typeface="Calibri"/>
              <a:sym typeface="Wingdings"/>
            </a:endParaRPr>
          </a:p>
          <a:p>
            <a:pPr algn="ctr"/>
            <a:r>
              <a:rPr lang="en-US" sz="1600" b="0" dirty="0">
                <a:latin typeface="Calibri"/>
                <a:cs typeface="Calibri"/>
                <a:sym typeface="Wingdings"/>
              </a:rPr>
              <a:t> Filter Transmission X Detector Relative Spectral Response</a:t>
            </a:r>
            <a:endParaRPr lang="en-US" sz="1600" b="0" dirty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US" sz="1600" b="0" dirty="0" smtClean="0">
              <a:latin typeface="Calibri"/>
              <a:cs typeface="Calibri"/>
              <a:sym typeface="Wingdings"/>
            </a:endParaRPr>
          </a:p>
          <a:p>
            <a:endParaRPr lang="en-US" sz="1600" b="0" dirty="0" smtClean="0">
              <a:latin typeface="Calibri"/>
              <a:cs typeface="Calibri"/>
              <a:sym typeface="Wingdings"/>
            </a:endParaRPr>
          </a:p>
          <a:p>
            <a:pPr algn="ctr"/>
            <a:r>
              <a:rPr lang="en-US" sz="1600" b="0" dirty="0" smtClean="0">
                <a:latin typeface="Calibri"/>
                <a:cs typeface="Calibri"/>
                <a:sym typeface="Wingdings"/>
              </a:rPr>
              <a:t> </a:t>
            </a:r>
            <a:endParaRPr lang="en-US" sz="1600" b="0" dirty="0"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1455" y="3773170"/>
            <a:ext cx="7132226" cy="1194172"/>
            <a:chOff x="770787" y="4723842"/>
            <a:chExt cx="7132226" cy="1194172"/>
          </a:xfrm>
        </p:grpSpPr>
        <p:pic>
          <p:nvPicPr>
            <p:cNvPr id="13" name="Picture 3" descr="console"/>
            <p:cNvPicPr>
              <a:picLocks noChangeArrowheads="1"/>
            </p:cNvPicPr>
            <p:nvPr/>
          </p:nvPicPr>
          <p:blipFill>
            <a:blip r:embed="rId2"/>
            <a:srcRect b="44250"/>
            <a:stretch>
              <a:fillRect/>
            </a:stretch>
          </p:blipFill>
          <p:spPr bwMode="auto">
            <a:xfrm>
              <a:off x="770787" y="4723842"/>
              <a:ext cx="7132226" cy="1002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809845" y="5029278"/>
              <a:ext cx="7033851" cy="8887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sz="1100" b="0" dirty="0">
                <a:latin typeface="Calibri"/>
                <a:cs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9977" y="5070514"/>
              <a:ext cx="672965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Calibri"/>
                  <a:cs typeface="Calibri"/>
                </a:rPr>
                <a:t>HIPE &gt; cal = </a:t>
              </a:r>
              <a:r>
                <a:rPr lang="en-US" sz="1600" b="0" dirty="0" err="1" smtClean="0">
                  <a:latin typeface="Calibri"/>
                  <a:cs typeface="Calibri"/>
                </a:rPr>
                <a:t>getCalTree().photometer.absorption</a:t>
              </a:r>
              <a:endParaRPr lang="en-US" sz="1600" b="0" dirty="0" smtClean="0">
                <a:latin typeface="Calibri"/>
                <a:cs typeface="Calibri"/>
              </a:endParaRPr>
            </a:p>
            <a:p>
              <a:r>
                <a:rPr lang="en-US" sz="1600" b="0" dirty="0" smtClean="0">
                  <a:latin typeface="Calibri"/>
                  <a:cs typeface="Calibri"/>
                </a:rPr>
                <a:t>HIPE &gt; cal = </a:t>
              </a:r>
              <a:r>
                <a:rPr lang="en-US" sz="1600" b="0" dirty="0" err="1" smtClean="0">
                  <a:latin typeface="Calibri"/>
                  <a:cs typeface="Calibri"/>
                </a:rPr>
                <a:t>getCalTree().photometer.filterTransmission</a:t>
              </a:r>
              <a:endParaRPr lang="en-US" sz="1600" b="0" dirty="0">
                <a:latin typeface="Calibri"/>
                <a:cs typeface="Calibri"/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>
            <a:off x="556592" y="5337470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443" y="5113738"/>
            <a:ext cx="746329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Calibri"/>
                <a:cs typeface="Calibri"/>
              </a:rPr>
              <a:t>Color corrections for various source SEDs can be found in PICC-ME-TN-038: </a:t>
            </a:r>
          </a:p>
          <a:p>
            <a:pPr algn="ctr"/>
            <a:endParaRPr lang="en-US" sz="1800" b="0" dirty="0" smtClean="0">
              <a:latin typeface="Calibri"/>
              <a:cs typeface="Calibri"/>
            </a:endParaRPr>
          </a:p>
          <a:p>
            <a:pPr algn="ctr"/>
            <a:r>
              <a:rPr lang="en-US" sz="1600" b="0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http://herschel.esac.esa.int/twiki/pub/Public/PacsCalibrationWeb/cc_report_v1.pdf</a:t>
            </a:r>
            <a:endParaRPr lang="en-US" sz="1600" b="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algn="ctr"/>
            <a:endParaRPr lang="en-US" sz="1400" b="0" dirty="0">
              <a:latin typeface="Calibri"/>
              <a:cs typeface="Calibri"/>
            </a:endParaRPr>
          </a:p>
        </p:txBody>
      </p:sp>
      <p:pic>
        <p:nvPicPr>
          <p:cNvPr id="12" name="Picture 11" descr="CC_pl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732" y="1555763"/>
            <a:ext cx="28659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34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3889" y="897872"/>
            <a:ext cx="54972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0000"/>
                </a:solidFill>
              </a:rPr>
              <a:t>Extended Source Photometry</a:t>
            </a:r>
          </a:p>
          <a:p>
            <a:pPr algn="ctr"/>
            <a:r>
              <a:rPr lang="en-US" sz="2800" b="0" dirty="0">
                <a:solidFill>
                  <a:srgbClr val="0000FF"/>
                </a:solidFill>
              </a:rPr>
              <a:t>Which map do I use ? </a:t>
            </a:r>
          </a:p>
          <a:p>
            <a:pPr algn="ctr"/>
            <a:endParaRPr lang="en-US" sz="3200" b="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856" y="2322287"/>
            <a:ext cx="825883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 smtClean="0">
                <a:solidFill>
                  <a:srgbClr val="FF0000"/>
                </a:solidFill>
              </a:rPr>
              <a:t>Levels: </a:t>
            </a:r>
            <a:r>
              <a:rPr lang="en-US" b="0" dirty="0" smtClean="0"/>
              <a:t>if Level 3 is present, then go for Level 3. Otherwise, go for Level 2.5</a:t>
            </a:r>
          </a:p>
          <a:p>
            <a:endParaRPr lang="en-US" b="0" dirty="0" smtClean="0"/>
          </a:p>
          <a:p>
            <a:pPr marL="342900" indent="-342900">
              <a:buFont typeface="Wingdings" charset="2"/>
              <a:buChar char="Ø"/>
            </a:pPr>
            <a:endParaRPr lang="en-US" sz="2400" b="0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 smtClean="0">
                <a:solidFill>
                  <a:srgbClr val="FF0000"/>
                </a:solidFill>
              </a:rPr>
              <a:t>Map in a given Level: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smtClean="0"/>
              <a:t>for extended sources, </a:t>
            </a:r>
            <a:r>
              <a:rPr lang="en-US" b="0" u="sng" dirty="0" smtClean="0">
                <a:solidFill>
                  <a:srgbClr val="FF0000"/>
                </a:solidFill>
              </a:rPr>
              <a:t>DO NOT USE</a:t>
            </a:r>
            <a:r>
              <a:rPr lang="en-US" b="0" dirty="0" smtClean="0"/>
              <a:t> HPF maps. In these maps, because a high-pass filter is applied, all the extended emission is removed, and only point sources are retained. </a:t>
            </a:r>
          </a:p>
          <a:p>
            <a:r>
              <a:rPr lang="en-US" sz="2400" b="0" dirty="0" smtClean="0">
                <a:solidFill>
                  <a:srgbClr val="FF0000"/>
                </a:solidFill>
              </a:rPr>
              <a:t>    </a:t>
            </a:r>
            <a:r>
              <a:rPr lang="en-US" b="0" dirty="0" smtClean="0"/>
              <a:t>Therefore, you want to </a:t>
            </a:r>
            <a:r>
              <a:rPr lang="en-US" b="0" dirty="0" smtClean="0">
                <a:solidFill>
                  <a:srgbClr val="FF0000"/>
                </a:solidFill>
              </a:rPr>
              <a:t>USE </a:t>
            </a:r>
            <a:r>
              <a:rPr lang="en-US" b="0" dirty="0" smtClean="0"/>
              <a:t>either </a:t>
            </a:r>
            <a:r>
              <a:rPr lang="en-US" b="0" dirty="0" err="1" smtClean="0">
                <a:solidFill>
                  <a:srgbClr val="FF0000"/>
                </a:solidFill>
              </a:rPr>
              <a:t>Jscanam</a:t>
            </a:r>
            <a:r>
              <a:rPr lang="en-US" b="0" dirty="0" smtClean="0">
                <a:solidFill>
                  <a:srgbClr val="FF0000"/>
                </a:solidFill>
              </a:rPr>
              <a:t> or  </a:t>
            </a:r>
            <a:r>
              <a:rPr lang="en-US" b="0" dirty="0" err="1" smtClean="0">
                <a:solidFill>
                  <a:srgbClr val="FF0000"/>
                </a:solidFill>
              </a:rPr>
              <a:t>MADMap</a:t>
            </a:r>
            <a:r>
              <a:rPr lang="en-US" b="0" dirty="0" smtClean="0">
                <a:solidFill>
                  <a:srgbClr val="FF0000"/>
                </a:solidFill>
              </a:rPr>
              <a:t> maps.  </a:t>
            </a:r>
            <a:endParaRPr lang="en-US" b="0" dirty="0" smtClean="0"/>
          </a:p>
          <a:p>
            <a:r>
              <a:rPr lang="en-US" b="0" dirty="0"/>
              <a:t> </a:t>
            </a:r>
            <a:r>
              <a:rPr lang="en-US" b="0" dirty="0" smtClean="0"/>
              <a:t>     </a:t>
            </a:r>
            <a:r>
              <a:rPr lang="en-US" b="0" dirty="0" smtClean="0">
                <a:solidFill>
                  <a:srgbClr val="FF0000"/>
                </a:solidFill>
              </a:rPr>
              <a:t>  </a:t>
            </a:r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63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8619" y="731872"/>
            <a:ext cx="8499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FF"/>
                </a:solidFill>
              </a:rPr>
              <a:t>Why cannot use HPF maps with extended sources ?</a:t>
            </a:r>
          </a:p>
          <a:p>
            <a:pPr algn="ctr"/>
            <a:r>
              <a:rPr lang="en-US" sz="2400" b="0" dirty="0" smtClean="0"/>
              <a:t>(</a:t>
            </a:r>
            <a:r>
              <a:rPr lang="en-US" sz="2400" b="0" dirty="0" smtClean="0">
                <a:sym typeface="Wingdings"/>
              </a:rPr>
              <a:t> preview of this afternoon’s talk)</a:t>
            </a:r>
            <a:r>
              <a:rPr lang="en-US" sz="2400" b="0" dirty="0" smtClean="0"/>
              <a:t>  </a:t>
            </a:r>
            <a:endParaRPr lang="en-US" sz="2400" b="0" dirty="0"/>
          </a:p>
          <a:p>
            <a:pPr algn="ctr"/>
            <a:endParaRPr lang="en-US" sz="2800" b="0" dirty="0" smtClean="0">
              <a:solidFill>
                <a:srgbClr val="FF0000"/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66798" y="1850792"/>
            <a:ext cx="8797869" cy="338554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High-Pass Filter concept: </a:t>
            </a:r>
            <a:r>
              <a:rPr lang="en-US" sz="1600" b="0" dirty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s</a:t>
            </a:r>
            <a:r>
              <a:rPr lang="en-US" sz="1600" b="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lide a median</a:t>
            </a:r>
            <a:r>
              <a:rPr lang="en-US" sz="1600" b="0" dirty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-filter on individual pixel timelines to remove </a:t>
            </a:r>
            <a:r>
              <a:rPr lang="en-US" sz="1600" b="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the noise</a:t>
            </a:r>
            <a:endParaRPr lang="en-US" sz="1600" b="0" dirty="0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73287" y="2396790"/>
            <a:ext cx="8674817" cy="2548030"/>
            <a:chOff x="240090" y="1956882"/>
            <a:chExt cx="8674817" cy="2548030"/>
          </a:xfrm>
        </p:grpSpPr>
        <p:pic>
          <p:nvPicPr>
            <p:cNvPr id="7" name="Picture 10" descr="hpf_artifac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3846" y="2443094"/>
              <a:ext cx="1719994" cy="1277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25"/>
            <p:cNvSpPr txBox="1">
              <a:spLocks noChangeArrowheads="1"/>
            </p:cNvSpPr>
            <p:nvPr/>
          </p:nvSpPr>
          <p:spPr bwMode="auto">
            <a:xfrm>
              <a:off x="3243229" y="3687311"/>
              <a:ext cx="23448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dirty="0">
                  <a:latin typeface="Calibri"/>
                  <a:ea typeface="Times New Roman" charset="0"/>
                  <a:cs typeface="Calibri"/>
                </a:rPr>
                <a:t>Unmasked </a:t>
              </a:r>
              <a:r>
                <a:rPr lang="en-US" sz="1400" b="0" dirty="0" smtClean="0">
                  <a:latin typeface="Calibri"/>
                  <a:ea typeface="Times New Roman" charset="0"/>
                  <a:cs typeface="Calibri"/>
                </a:rPr>
                <a:t>High-pass Filtering</a:t>
              </a:r>
              <a:endParaRPr lang="en-US" sz="1400" b="0" dirty="0"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12" name="TextBox 1"/>
            <p:cNvSpPr txBox="1">
              <a:spLocks noChangeArrowheads="1"/>
            </p:cNvSpPr>
            <p:nvPr/>
          </p:nvSpPr>
          <p:spPr bwMode="auto">
            <a:xfrm>
              <a:off x="240090" y="2649818"/>
              <a:ext cx="2624954" cy="10772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0" dirty="0" smtClean="0">
                  <a:latin typeface="Calibri" pitchFamily="-112" charset="0"/>
                  <a:ea typeface="ＭＳ Ｐゴシック" pitchFamily="-112" charset="-128"/>
                  <a:cs typeface="ＭＳ Ｐゴシック" pitchFamily="-112" charset="-128"/>
                </a:rPr>
                <a:t>If you have </a:t>
              </a:r>
              <a:r>
                <a:rPr lang="en-US" sz="1600" b="0" dirty="0">
                  <a:latin typeface="Calibri" pitchFamily="-112" charset="0"/>
                  <a:ea typeface="ＭＳ Ｐゴシック" pitchFamily="-112" charset="-128"/>
                  <a:cs typeface="ＭＳ Ｐゴシック" pitchFamily="-112" charset="-128"/>
                </a:rPr>
                <a:t>a </a:t>
              </a:r>
              <a:r>
                <a:rPr lang="en-US" sz="1600" b="0" dirty="0" smtClean="0">
                  <a:latin typeface="Calibri" pitchFamily="-112" charset="0"/>
                  <a:ea typeface="ＭＳ Ｐゴシック" pitchFamily="-112" charset="-128"/>
                  <a:cs typeface="ＭＳ Ｐゴシック" pitchFamily="-112" charset="-128"/>
                </a:rPr>
                <a:t>source (point-like or extended) in </a:t>
              </a:r>
              <a:r>
                <a:rPr lang="en-US" sz="1600" b="0" dirty="0">
                  <a:latin typeface="Calibri" pitchFamily="-112" charset="0"/>
                  <a:ea typeface="ＭＳ Ｐゴシック" pitchFamily="-112" charset="-128"/>
                  <a:cs typeface="ＭＳ Ｐゴシック" pitchFamily="-112" charset="-128"/>
                </a:rPr>
                <a:t>the filter box, </a:t>
              </a:r>
              <a:r>
                <a:rPr lang="en-US" sz="1600" b="0" dirty="0" smtClean="0">
                  <a:latin typeface="Calibri" pitchFamily="-112" charset="0"/>
                  <a:ea typeface="ＭＳ Ｐゴシック" pitchFamily="-112" charset="-128"/>
                  <a:cs typeface="ＭＳ Ｐゴシック" pitchFamily="-112" charset="-128"/>
                </a:rPr>
                <a:t>this </a:t>
              </a:r>
              <a:r>
                <a:rPr lang="en-US" sz="1600" b="0" dirty="0">
                  <a:latin typeface="Calibri" pitchFamily="-112" charset="0"/>
                  <a:ea typeface="ＭＳ Ｐゴシック" pitchFamily="-112" charset="-128"/>
                  <a:cs typeface="ＭＳ Ｐゴシック" pitchFamily="-112" charset="-128"/>
                </a:rPr>
                <a:t>alters the estimate of the </a:t>
              </a:r>
              <a:r>
                <a:rPr lang="en-US" sz="1600" b="0" dirty="0" smtClean="0">
                  <a:latin typeface="Calibri" pitchFamily="-112" charset="0"/>
                  <a:ea typeface="ＭＳ Ｐゴシック" pitchFamily="-112" charset="-128"/>
                  <a:cs typeface="ＭＳ Ｐゴシック" pitchFamily="-112" charset="-128"/>
                </a:rPr>
                <a:t>median</a:t>
              </a:r>
              <a:endParaRPr lang="en-US" sz="1600" b="0" dirty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3"/>
            <a:srcRect t="6805"/>
            <a:stretch>
              <a:fillRect/>
            </a:stretch>
          </p:blipFill>
          <p:spPr bwMode="auto">
            <a:xfrm>
              <a:off x="5881164" y="1956882"/>
              <a:ext cx="3033743" cy="2548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ight Arrow 13"/>
            <p:cNvSpPr/>
            <p:nvPr/>
          </p:nvSpPr>
          <p:spPr>
            <a:xfrm>
              <a:off x="2805970" y="2799668"/>
              <a:ext cx="822959" cy="4846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153906" y="2799668"/>
              <a:ext cx="822959" cy="4846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4220" y="2274101"/>
              <a:ext cx="1053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Problem </a:t>
              </a:r>
              <a:endParaRPr lang="en-US" b="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0319" y="5195895"/>
            <a:ext cx="8673986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</a:rPr>
              <a:t>The solution for point-sources </a:t>
            </a:r>
            <a:r>
              <a:rPr lang="en-US" sz="1600" b="0" dirty="0" smtClean="0"/>
              <a:t>is to apply a mask to protect them from the action of the filter. There is </a:t>
            </a:r>
            <a:r>
              <a:rPr lang="en-US" sz="1600" b="0" dirty="0" smtClean="0">
                <a:solidFill>
                  <a:srgbClr val="FF0000"/>
                </a:solidFill>
              </a:rPr>
              <a:t>NO SOLUTION for extended sources: </a:t>
            </a:r>
            <a:r>
              <a:rPr lang="en-US" sz="1600" b="0" dirty="0" smtClean="0"/>
              <a:t>if you make the mask too big, you end up with a bad noise removal and you compromise the quality of your data. </a:t>
            </a:r>
            <a:endParaRPr lang="en-US" sz="1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8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3889" y="897872"/>
            <a:ext cx="5497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0000"/>
                </a:solidFill>
              </a:rPr>
              <a:t>Extended Source Photometry</a:t>
            </a:r>
          </a:p>
          <a:p>
            <a:pPr algn="ctr"/>
            <a:endParaRPr lang="en-US" sz="3200" b="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169" y="1896361"/>
            <a:ext cx="7674498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b="0" dirty="0" smtClean="0">
                <a:solidFill>
                  <a:srgbClr val="0000FF"/>
                </a:solidFill>
              </a:rPr>
              <a:t>which tool (i.e. task in HIPE or software outside HIPE) ?</a:t>
            </a:r>
          </a:p>
          <a:p>
            <a:pPr>
              <a:lnSpc>
                <a:spcPct val="120000"/>
              </a:lnSpc>
            </a:pPr>
            <a:endParaRPr lang="en-US" b="0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b="0" dirty="0" smtClean="0">
                <a:solidFill>
                  <a:srgbClr val="0000FF"/>
                </a:solidFill>
              </a:rPr>
              <a:t>    </a:t>
            </a:r>
            <a:r>
              <a:rPr lang="en-US" b="0" dirty="0" smtClean="0">
                <a:sym typeface="Wingdings"/>
              </a:rPr>
              <a:t> same as for point-sources: NO RECOMMENDED procedure </a:t>
            </a:r>
            <a:endParaRPr lang="en-US" b="0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endParaRPr lang="en-US" b="0" dirty="0" smtClean="0">
              <a:solidFill>
                <a:srgbClr val="0000FF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b="0" dirty="0" smtClean="0">
                <a:solidFill>
                  <a:srgbClr val="0000FF"/>
                </a:solidFill>
              </a:rPr>
              <a:t>which corrections to apply ?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endParaRPr lang="en-US" b="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0" dirty="0" smtClean="0">
                <a:solidFill>
                  <a:srgbClr val="0000FF"/>
                </a:solidFill>
              </a:rPr>
              <a:t>      </a:t>
            </a:r>
            <a:r>
              <a:rPr lang="en-US" b="0" dirty="0" smtClean="0">
                <a:sym typeface="Wingdings"/>
              </a:rPr>
              <a:t> same ad for point sources: aperture corrections (for </a:t>
            </a:r>
          </a:p>
          <a:p>
            <a:pPr>
              <a:lnSpc>
                <a:spcPct val="120000"/>
              </a:lnSpc>
            </a:pPr>
            <a:r>
              <a:rPr lang="en-US" b="0" dirty="0" smtClean="0">
                <a:sym typeface="Wingdings"/>
              </a:rPr>
              <a:t>          aperture photometry) &amp; color corrections </a:t>
            </a:r>
            <a:endParaRPr lang="en-US" b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82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0290" y="929617"/>
            <a:ext cx="575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FF"/>
                </a:solidFill>
              </a:rPr>
              <a:t>Calibration</a:t>
            </a:r>
            <a:endParaRPr lang="en-US" sz="3600" b="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151" y="1873174"/>
            <a:ext cx="7539631" cy="5632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000" b="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b="0" dirty="0" smtClean="0">
                <a:latin typeface="Calibri"/>
                <a:cs typeface="Calibri"/>
              </a:rPr>
              <a:t> PACS photometer flux calibration is based on the observations of </a:t>
            </a:r>
          </a:p>
          <a:p>
            <a:r>
              <a:rPr lang="en-US" sz="2000" b="0" dirty="0">
                <a:latin typeface="Calibri"/>
                <a:cs typeface="Calibri"/>
              </a:rPr>
              <a:t> </a:t>
            </a:r>
            <a:r>
              <a:rPr lang="en-US" sz="2000" b="0" dirty="0" smtClean="0">
                <a:latin typeface="Calibri"/>
                <a:cs typeface="Calibri"/>
              </a:rPr>
              <a:t>      5 </a:t>
            </a:r>
            <a:r>
              <a:rPr lang="en-US" sz="2000" b="0" dirty="0" err="1" smtClean="0">
                <a:latin typeface="Calibri"/>
                <a:cs typeface="Calibri"/>
              </a:rPr>
              <a:t>fiducial</a:t>
            </a:r>
            <a:r>
              <a:rPr lang="en-US" sz="2000" b="0" dirty="0" smtClean="0">
                <a:latin typeface="Calibri"/>
                <a:cs typeface="Calibri"/>
              </a:rPr>
              <a:t> stars (</a:t>
            </a:r>
            <a:r>
              <a:rPr lang="en-US" sz="2000" b="0" dirty="0">
                <a:latin typeface="Symbol" charset="2"/>
                <a:cs typeface="Symbol" charset="2"/>
              </a:rPr>
              <a:t>b</a:t>
            </a:r>
            <a:r>
              <a:rPr lang="en-US" sz="2000" b="0" dirty="0" smtClean="0">
                <a:latin typeface="Calibri"/>
                <a:cs typeface="Calibri"/>
              </a:rPr>
              <a:t> And, </a:t>
            </a:r>
            <a:r>
              <a:rPr lang="en-US" sz="2000" b="0" dirty="0" smtClean="0">
                <a:latin typeface="Symbol" charset="2"/>
                <a:cs typeface="Symbol" charset="2"/>
              </a:rPr>
              <a:t>a</a:t>
            </a:r>
            <a:r>
              <a:rPr lang="en-US" sz="2000" b="0" dirty="0" smtClean="0">
                <a:latin typeface="Calibri"/>
                <a:cs typeface="Calibri"/>
              </a:rPr>
              <a:t> Cent,  </a:t>
            </a:r>
            <a:r>
              <a:rPr lang="en-US" sz="2000" b="0" dirty="0" smtClean="0">
                <a:latin typeface="Symbol" charset="2"/>
                <a:cs typeface="Symbol" charset="2"/>
              </a:rPr>
              <a:t>a</a:t>
            </a:r>
            <a:r>
              <a:rPr lang="en-US" sz="2000" b="0" dirty="0" smtClean="0">
                <a:latin typeface="Calibri"/>
                <a:cs typeface="Calibri"/>
              </a:rPr>
              <a:t> Tau, </a:t>
            </a:r>
            <a:r>
              <a:rPr lang="en-US" sz="2000" b="0" dirty="0" smtClean="0">
                <a:latin typeface="Symbol" charset="2"/>
                <a:cs typeface="Symbol" charset="2"/>
              </a:rPr>
              <a:t>a</a:t>
            </a:r>
            <a:r>
              <a:rPr lang="en-US" sz="2000" b="0" dirty="0" smtClean="0">
                <a:latin typeface="Calibri"/>
                <a:cs typeface="Calibri"/>
              </a:rPr>
              <a:t> Boo, </a:t>
            </a:r>
            <a:r>
              <a:rPr lang="en-US" sz="2000" b="0" dirty="0" smtClean="0">
                <a:latin typeface="Symbol" charset="2"/>
                <a:cs typeface="Symbol" charset="2"/>
              </a:rPr>
              <a:t>g</a:t>
            </a:r>
            <a:r>
              <a:rPr lang="en-US" sz="2000" b="0" dirty="0" smtClean="0">
                <a:latin typeface="Calibri"/>
                <a:cs typeface="Calibri"/>
              </a:rPr>
              <a:t> </a:t>
            </a:r>
            <a:r>
              <a:rPr lang="en-US" sz="2000" b="0" dirty="0" err="1" smtClean="0">
                <a:latin typeface="Calibri"/>
                <a:cs typeface="Calibri"/>
              </a:rPr>
              <a:t>Dra</a:t>
            </a:r>
            <a:r>
              <a:rPr lang="en-US" sz="2000" b="0" dirty="0" smtClean="0">
                <a:latin typeface="Calibri"/>
                <a:cs typeface="Calibri"/>
              </a:rPr>
              <a:t>)</a:t>
            </a:r>
          </a:p>
          <a:p>
            <a:pPr>
              <a:buFont typeface="Arial"/>
              <a:buChar char="•"/>
            </a:pPr>
            <a:endParaRPr lang="en-US" sz="2000" b="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b="0" dirty="0" smtClean="0">
                <a:latin typeface="Calibri"/>
                <a:cs typeface="Calibri"/>
              </a:rPr>
              <a:t> These </a:t>
            </a:r>
            <a:r>
              <a:rPr lang="en-US" sz="2000" b="0" u="sng" dirty="0" smtClean="0">
                <a:latin typeface="Calibri"/>
                <a:cs typeface="Calibri"/>
              </a:rPr>
              <a:t>primary</a:t>
            </a:r>
            <a:r>
              <a:rPr lang="en-US" sz="2000" b="0" dirty="0" smtClean="0">
                <a:latin typeface="Calibri"/>
                <a:cs typeface="Calibri"/>
              </a:rPr>
              <a:t> calibrators are complemented with a set of </a:t>
            </a:r>
            <a:r>
              <a:rPr lang="en-US" sz="2000" b="0" u="sng" dirty="0" smtClean="0">
                <a:latin typeface="Calibri"/>
                <a:cs typeface="Calibri"/>
              </a:rPr>
              <a:t>secondary</a:t>
            </a:r>
            <a:r>
              <a:rPr lang="en-US" sz="2000" b="0" dirty="0" smtClean="0">
                <a:latin typeface="Calibri"/>
                <a:cs typeface="Calibri"/>
              </a:rPr>
              <a:t> calibrators, namely 18 large main-belt asteroids</a:t>
            </a:r>
          </a:p>
          <a:p>
            <a:endParaRPr lang="en-US" sz="2000" b="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b="0" dirty="0">
                <a:latin typeface="Calibri"/>
                <a:cs typeface="Calibri"/>
              </a:rPr>
              <a:t> </a:t>
            </a:r>
            <a:r>
              <a:rPr lang="en-US" sz="2000" b="0" dirty="0" smtClean="0">
                <a:latin typeface="Calibri"/>
                <a:cs typeface="Calibri"/>
              </a:rPr>
              <a:t>Observation of these calibrators leads to a </a:t>
            </a:r>
            <a:r>
              <a:rPr lang="en-US" sz="2000" b="0" dirty="0" smtClean="0">
                <a:solidFill>
                  <a:srgbClr val="FF0000"/>
                </a:solidFill>
                <a:latin typeface="Calibri"/>
                <a:cs typeface="Calibri"/>
              </a:rPr>
              <a:t>PACS calibration accuracy of the order of ~5% </a:t>
            </a:r>
            <a:r>
              <a:rPr lang="en-US" sz="2000" b="0" dirty="0" smtClean="0">
                <a:latin typeface="Calibri"/>
                <a:cs typeface="Calibri"/>
              </a:rPr>
              <a:t>in all bands (</a:t>
            </a:r>
            <a:r>
              <a:rPr lang="en-US" sz="2000" b="0" dirty="0" smtClean="0">
                <a:latin typeface="Calibri"/>
                <a:cs typeface="Calibri"/>
                <a:sym typeface="Wingdings"/>
              </a:rPr>
              <a:t> NOTE: this figure is dominated by model </a:t>
            </a:r>
            <a:r>
              <a:rPr lang="en-US" sz="2000" b="0" dirty="0" err="1" smtClean="0">
                <a:latin typeface="Calibri"/>
                <a:cs typeface="Calibri"/>
                <a:sym typeface="Wingdings"/>
              </a:rPr>
              <a:t>uncertanties</a:t>
            </a:r>
            <a:r>
              <a:rPr lang="en-US" sz="2000" b="0" dirty="0" smtClean="0">
                <a:latin typeface="Calibri"/>
                <a:cs typeface="Calibri"/>
                <a:sym typeface="Wingdings"/>
              </a:rPr>
              <a:t>) </a:t>
            </a:r>
            <a:endParaRPr lang="en-US" sz="2000" b="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805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032679"/>
            <a:ext cx="9144000" cy="5210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110" y="665042"/>
            <a:ext cx="575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FF"/>
                </a:solidFill>
              </a:rPr>
              <a:t>PACS absolute zero-level </a:t>
            </a:r>
            <a:endParaRPr lang="en-US" sz="3600" b="0" dirty="0">
              <a:solidFill>
                <a:srgbClr val="0000FF"/>
              </a:solidFill>
            </a:endParaRPr>
          </a:p>
        </p:txBody>
      </p:sp>
      <p:pic>
        <p:nvPicPr>
          <p:cNvPr id="6" name="Picture 5" descr="M16_MADMap_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62" y="2295577"/>
            <a:ext cx="467061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434" y="1481619"/>
            <a:ext cx="4939127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1600" b="0" dirty="0" smtClean="0"/>
              <a:t> The absolute zero-level of PACS data is NOT defined. This is VERY IMPORTANT for extended emission measurements </a:t>
            </a:r>
            <a:r>
              <a:rPr lang="en-US" sz="1600" b="0" dirty="0" smtClean="0">
                <a:sym typeface="Wingdings"/>
              </a:rPr>
              <a:t> the surface brightness in the PACS map cannot be taken as a face value </a:t>
            </a:r>
          </a:p>
          <a:p>
            <a:pPr marL="342900" indent="-342900">
              <a:buFont typeface="Wingdings" charset="2"/>
              <a:buChar char="Ø"/>
            </a:pPr>
            <a:endParaRPr lang="en-US" sz="1600" b="0" dirty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1600" b="0" dirty="0" smtClean="0">
                <a:sym typeface="Wingdings"/>
              </a:rPr>
              <a:t> If I need to do ABSOLUTE measurements of extended emission, I ALWAYS need to subtract </a:t>
            </a:r>
            <a:r>
              <a:rPr lang="en-US" sz="1600" b="0" i="1" dirty="0" smtClean="0">
                <a:sym typeface="Wingdings"/>
              </a:rPr>
              <a:t>a background</a:t>
            </a:r>
            <a:r>
              <a:rPr lang="en-US" sz="1600" b="0" dirty="0" smtClean="0">
                <a:sym typeface="Wingdings"/>
              </a:rPr>
              <a:t> first. There are several ways of doing this: 1) subtract median of the map, 2) perform a 2-d fit of the map after convolving to lower resolution and than subtract it from the map, etc. </a:t>
            </a:r>
          </a:p>
          <a:p>
            <a:pPr marL="342900" indent="-342900">
              <a:buFont typeface="Wingdings" charset="2"/>
              <a:buChar char="Ø"/>
            </a:pPr>
            <a:endParaRPr lang="en-US" sz="1600" b="0" dirty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1600" b="0" dirty="0" smtClean="0">
                <a:sym typeface="Wingdings"/>
              </a:rPr>
              <a:t> If I want to determine the zero-level by comparison with ancillary data sets (e.g. Planck), make sure you do not perform </a:t>
            </a:r>
            <a:r>
              <a:rPr lang="en-US" sz="1600" b="0" i="1" dirty="0" smtClean="0">
                <a:sym typeface="Wingdings"/>
              </a:rPr>
              <a:t>wild </a:t>
            </a:r>
            <a:r>
              <a:rPr lang="en-US" sz="1600" b="0" dirty="0" smtClean="0">
                <a:sym typeface="Wingdings"/>
              </a:rPr>
              <a:t>extrapolations in wavelengths, which may introduce bigger uncertainties than the problem you are trying to solve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694948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34155" y="850082"/>
            <a:ext cx="2721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rgbClr val="0000FF"/>
                </a:solidFill>
              </a:rPr>
              <a:t>Error maps</a:t>
            </a:r>
            <a:endParaRPr lang="en-US" sz="4000" b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272" y="1966679"/>
            <a:ext cx="8264219" cy="336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1800" b="0" dirty="0" smtClean="0"/>
              <a:t>There are some </a:t>
            </a:r>
            <a:r>
              <a:rPr lang="en-US" sz="1800" b="0" dirty="0" err="1" smtClean="0"/>
              <a:t>softwares</a:t>
            </a:r>
            <a:r>
              <a:rPr lang="en-US" sz="1800" b="0" dirty="0" smtClean="0"/>
              <a:t> for photometry (i.e. </a:t>
            </a:r>
            <a:r>
              <a:rPr lang="en-US" sz="1800" b="0" dirty="0" err="1" smtClean="0"/>
              <a:t>SExtractor</a:t>
            </a:r>
            <a:r>
              <a:rPr lang="en-US" sz="1800" b="0" dirty="0" smtClean="0"/>
              <a:t>) which require an input error map. </a:t>
            </a:r>
          </a:p>
          <a:p>
            <a:endParaRPr lang="en-US" sz="1800" b="0" dirty="0"/>
          </a:p>
          <a:p>
            <a:pPr marL="342900" indent="-342900">
              <a:buFont typeface="Wingdings" charset="2"/>
              <a:buChar char="Ø"/>
            </a:pPr>
            <a:r>
              <a:rPr lang="en-US" sz="1800" b="0" dirty="0" smtClean="0">
                <a:solidFill>
                  <a:srgbClr val="FF0000"/>
                </a:solidFill>
              </a:rPr>
              <a:t>The various PACS map-making flavors either do not provide an error map (i.e. HPF and </a:t>
            </a:r>
            <a:r>
              <a:rPr lang="en-US" sz="1800" b="0" dirty="0" err="1" smtClean="0">
                <a:solidFill>
                  <a:srgbClr val="FF0000"/>
                </a:solidFill>
              </a:rPr>
              <a:t>Jscanam</a:t>
            </a:r>
            <a:r>
              <a:rPr lang="en-US" sz="1800" b="0" dirty="0" smtClean="0">
                <a:solidFill>
                  <a:srgbClr val="FF0000"/>
                </a:solidFill>
              </a:rPr>
              <a:t>) or only provide an </a:t>
            </a:r>
            <a:r>
              <a:rPr lang="en-US" sz="1800" b="0" i="1" dirty="0" smtClean="0">
                <a:solidFill>
                  <a:srgbClr val="FF0000"/>
                </a:solidFill>
              </a:rPr>
              <a:t>indicative </a:t>
            </a:r>
            <a:r>
              <a:rPr lang="en-US" sz="1800" b="0" dirty="0" smtClean="0">
                <a:solidFill>
                  <a:srgbClr val="FF0000"/>
                </a:solidFill>
              </a:rPr>
              <a:t>error map (i.e. </a:t>
            </a:r>
            <a:r>
              <a:rPr lang="en-US" sz="1800" b="0" dirty="0" err="1" smtClean="0">
                <a:solidFill>
                  <a:srgbClr val="FF0000"/>
                </a:solidFill>
              </a:rPr>
              <a:t>MADMap</a:t>
            </a:r>
            <a:r>
              <a:rPr lang="en-US" sz="1800" b="0" dirty="0" smtClean="0">
                <a:solidFill>
                  <a:srgbClr val="FF0000"/>
                </a:solidFill>
              </a:rPr>
              <a:t>). </a:t>
            </a:r>
            <a:r>
              <a:rPr lang="en-US" sz="1800" b="0" dirty="0" smtClean="0"/>
              <a:t>None of them provides an error map which takes into account  </a:t>
            </a:r>
          </a:p>
          <a:p>
            <a:pPr>
              <a:lnSpc>
                <a:spcPct val="120000"/>
              </a:lnSpc>
            </a:pPr>
            <a:r>
              <a:rPr lang="en-US" sz="1800" b="0" dirty="0"/>
              <a:t> </a:t>
            </a:r>
            <a:r>
              <a:rPr lang="en-US" sz="1800" b="0" dirty="0" smtClean="0"/>
              <a:t>    the </a:t>
            </a:r>
            <a:r>
              <a:rPr lang="en-US" sz="1800" b="0" dirty="0"/>
              <a:t>correlated noise which is introduced </a:t>
            </a:r>
            <a:r>
              <a:rPr lang="en-US" sz="1800" b="0" dirty="0" smtClean="0"/>
              <a:t>by </a:t>
            </a:r>
            <a:r>
              <a:rPr lang="en-US" sz="1800" b="0" dirty="0"/>
              <a:t>frame co-addition (the actual </a:t>
            </a:r>
            <a:endParaRPr lang="en-US" sz="1800" b="0" dirty="0" smtClean="0"/>
          </a:p>
          <a:p>
            <a:pPr>
              <a:lnSpc>
                <a:spcPct val="120000"/>
              </a:lnSpc>
            </a:pPr>
            <a:r>
              <a:rPr lang="en-US" sz="1800" b="0" dirty="0" smtClean="0"/>
              <a:t>     map</a:t>
            </a:r>
            <a:r>
              <a:rPr lang="en-US" sz="1800" b="0" dirty="0"/>
              <a:t>-making </a:t>
            </a:r>
            <a:r>
              <a:rPr lang="en-US" sz="1800" b="0" dirty="0" smtClean="0"/>
              <a:t>process) and </a:t>
            </a:r>
            <a:r>
              <a:rPr lang="en-US" sz="1800" b="0" dirty="0">
                <a:sym typeface="Wingdings"/>
              </a:rPr>
              <a:t>the errors associated with each </a:t>
            </a:r>
            <a:r>
              <a:rPr lang="en-US" sz="1800" b="0" dirty="0" smtClean="0">
                <a:sym typeface="Wingdings"/>
              </a:rPr>
              <a:t>step of </a:t>
            </a:r>
            <a:r>
              <a:rPr lang="en-US" sz="1800" b="0" dirty="0">
                <a:sym typeface="Wingdings"/>
              </a:rPr>
              <a:t>the </a:t>
            </a:r>
            <a:endParaRPr lang="en-US" sz="1800" b="0" dirty="0" smtClean="0"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en-US" sz="1800" b="0" dirty="0" smtClean="0">
                <a:sym typeface="Wingdings"/>
              </a:rPr>
              <a:t>     processing </a:t>
            </a:r>
            <a:r>
              <a:rPr lang="en-US" sz="1800" b="0" dirty="0">
                <a:sym typeface="Wingdings"/>
              </a:rPr>
              <a:t>(i.e. median-filtering, drift removal, etc.</a:t>
            </a:r>
            <a:r>
              <a:rPr lang="en-US" sz="1800" b="0" dirty="0" smtClean="0">
                <a:sym typeface="Wingdings"/>
              </a:rPr>
              <a:t>).   </a:t>
            </a:r>
            <a:r>
              <a:rPr lang="en-US" sz="1800" b="0" dirty="0" smtClean="0"/>
              <a:t> </a:t>
            </a:r>
            <a:endParaRPr lang="en-US" sz="1800" b="0" dirty="0"/>
          </a:p>
          <a:p>
            <a:pPr>
              <a:lnSpc>
                <a:spcPct val="120000"/>
              </a:lnSpc>
            </a:pPr>
            <a:endParaRPr lang="en-US" sz="1800" b="0" dirty="0" smtClean="0"/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720176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6797" y="2993591"/>
            <a:ext cx="3901931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    photCoverage2Noise()</a:t>
            </a:r>
            <a:endParaRPr lang="en-US" sz="2400" b="0" dirty="0">
              <a:solidFill>
                <a:srgbClr val="FF0000"/>
              </a:solidFill>
            </a:endParaRPr>
          </a:p>
        </p:txBody>
      </p:sp>
      <p:pic>
        <p:nvPicPr>
          <p:cNvPr id="7" name="Picture 6" descr="photCoverage2Nois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5" y="3768041"/>
            <a:ext cx="8686795" cy="960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8853" y="823625"/>
            <a:ext cx="6445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FF"/>
                </a:solidFill>
              </a:rPr>
              <a:t>Error maps: </a:t>
            </a:r>
          </a:p>
          <a:p>
            <a:pPr algn="ctr"/>
            <a:r>
              <a:rPr lang="en-US" sz="3600" b="0" dirty="0" smtClean="0">
                <a:solidFill>
                  <a:srgbClr val="0000FF"/>
                </a:solidFill>
              </a:rPr>
              <a:t>a solution exists for HPF maps </a:t>
            </a:r>
            <a:endParaRPr lang="en-US" sz="3600" b="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5061" y="2141709"/>
            <a:ext cx="219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Task in HIPE !</a:t>
            </a:r>
            <a:endParaRPr lang="en-US" sz="2800" b="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510" y="5088655"/>
            <a:ext cx="7743845" cy="707886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b="0" dirty="0" smtClean="0"/>
              <a:t>the task can be applied only to observations obtained in medium (20”/sec) or fast (60”/sec) scan speed mode.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36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0146" y="708290"/>
            <a:ext cx="6838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 smtClean="0">
                <a:solidFill>
                  <a:srgbClr val="0000FF"/>
                </a:solidFill>
              </a:rPr>
              <a:t>PACS Photometer Beams</a:t>
            </a:r>
            <a:endParaRPr lang="en-US" sz="4000" b="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4364" y="1311799"/>
            <a:ext cx="8580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>
                <a:solidFill>
                  <a:srgbClr val="0000FF"/>
                </a:solidFill>
              </a:rPr>
              <a:t>(</a:t>
            </a:r>
            <a:r>
              <a:rPr lang="en-US" sz="1400" b="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1400" b="0" dirty="0" smtClean="0">
                <a:solidFill>
                  <a:srgbClr val="0000FF"/>
                </a:solidFill>
              </a:rPr>
              <a:t>http</a:t>
            </a:r>
            <a:r>
              <a:rPr lang="en-US" sz="1400" b="0" dirty="0">
                <a:solidFill>
                  <a:srgbClr val="0000FF"/>
                </a:solidFill>
              </a:rPr>
              <a:t>://</a:t>
            </a:r>
            <a:r>
              <a:rPr lang="en-US" sz="1400" b="0" dirty="0" err="1">
                <a:solidFill>
                  <a:srgbClr val="0000FF"/>
                </a:solidFill>
              </a:rPr>
              <a:t>herschel.esac.esa.int</a:t>
            </a:r>
            <a:r>
              <a:rPr lang="en-US" sz="1400" b="0" dirty="0">
                <a:solidFill>
                  <a:srgbClr val="0000FF"/>
                </a:solidFill>
              </a:rPr>
              <a:t>/</a:t>
            </a:r>
            <a:r>
              <a:rPr lang="en-US" sz="1400" b="0" dirty="0" err="1">
                <a:solidFill>
                  <a:srgbClr val="0000FF"/>
                </a:solidFill>
              </a:rPr>
              <a:t>twiki</a:t>
            </a:r>
            <a:r>
              <a:rPr lang="en-US" sz="1400" b="0" dirty="0">
                <a:solidFill>
                  <a:srgbClr val="0000FF"/>
                </a:solidFill>
              </a:rPr>
              <a:t>/pub/Public/</a:t>
            </a:r>
            <a:r>
              <a:rPr lang="en-US" sz="1400" b="0" dirty="0" err="1">
                <a:solidFill>
                  <a:srgbClr val="0000FF"/>
                </a:solidFill>
              </a:rPr>
              <a:t>PacsCalibrationWeb</a:t>
            </a:r>
            <a:r>
              <a:rPr lang="en-US" sz="1400" b="0" dirty="0">
                <a:solidFill>
                  <a:srgbClr val="0000FF"/>
                </a:solidFill>
              </a:rPr>
              <a:t>/bolopsf_20.</a:t>
            </a:r>
            <a:r>
              <a:rPr lang="en-US" sz="1400" b="0" dirty="0" smtClean="0">
                <a:solidFill>
                  <a:srgbClr val="0000FF"/>
                </a:solidFill>
              </a:rPr>
              <a:t>pdf)</a:t>
            </a:r>
            <a:endParaRPr lang="en-US" sz="1400" b="0" dirty="0">
              <a:solidFill>
                <a:srgbClr val="00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9367" y="1770584"/>
            <a:ext cx="8326392" cy="3761955"/>
            <a:chOff x="367764" y="1449146"/>
            <a:chExt cx="8326392" cy="37619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764" y="2208843"/>
              <a:ext cx="2477218" cy="24688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2965" y="2213400"/>
              <a:ext cx="2477281" cy="24688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3589" y="2171718"/>
              <a:ext cx="2460567" cy="24688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33864" y="4827771"/>
              <a:ext cx="1245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 smtClean="0">
                  <a:solidFill>
                    <a:srgbClr val="0000FF"/>
                  </a:solidFill>
                </a:rPr>
                <a:t>70 </a:t>
              </a:r>
              <a:r>
                <a:rPr lang="en-US" sz="1800" b="0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800" b="0" dirty="0" smtClean="0">
                  <a:solidFill>
                    <a:srgbClr val="0000FF"/>
                  </a:solidFill>
                  <a:latin typeface="+mn-lt"/>
                  <a:cs typeface="Symbol" charset="2"/>
                </a:rPr>
                <a:t>m</a:t>
              </a:r>
              <a:endParaRPr lang="en-US" sz="1800" b="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19215" y="4841769"/>
              <a:ext cx="1245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 smtClean="0">
                  <a:solidFill>
                    <a:srgbClr val="008000"/>
                  </a:solidFill>
                </a:rPr>
                <a:t>100 </a:t>
              </a:r>
              <a:r>
                <a:rPr lang="en-US" sz="1800" b="0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800" b="0" dirty="0" smtClean="0">
                  <a:solidFill>
                    <a:srgbClr val="008000"/>
                  </a:solidFill>
                  <a:latin typeface="+mn-lt"/>
                  <a:cs typeface="Symbol" charset="2"/>
                </a:rPr>
                <a:t>m</a:t>
              </a:r>
              <a:endParaRPr lang="en-US" sz="1800" b="0" dirty="0">
                <a:solidFill>
                  <a:srgbClr val="008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27743" y="4809204"/>
              <a:ext cx="1245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 smtClean="0">
                  <a:solidFill>
                    <a:srgbClr val="FF0000"/>
                  </a:solidFill>
                </a:rPr>
                <a:t>160 </a:t>
              </a:r>
              <a:r>
                <a:rPr lang="en-US" sz="1800" b="0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800" b="0" dirty="0" smtClean="0">
                  <a:solidFill>
                    <a:srgbClr val="FF0000"/>
                  </a:solidFill>
                  <a:latin typeface="+mn-lt"/>
                  <a:cs typeface="Symbol" charset="2"/>
                </a:rPr>
                <a:t>m</a:t>
              </a:r>
              <a:endParaRPr lang="en-US" sz="1800" b="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97372" y="1449146"/>
              <a:ext cx="6271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/>
                <a:t>Best available PSFs: from observations of </a:t>
              </a:r>
              <a:r>
                <a:rPr lang="en-US" sz="1800" b="0" dirty="0" err="1" smtClean="0"/>
                <a:t>Vesta</a:t>
              </a:r>
              <a:r>
                <a:rPr lang="en-US" sz="1800" b="0" dirty="0" smtClean="0"/>
                <a:t> asteroid: </a:t>
              </a:r>
              <a:endParaRPr lang="en-US" sz="1800" b="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2610" y="1896915"/>
              <a:ext cx="1169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/>
                <a:t>Ex: 20”/sec</a:t>
              </a:r>
              <a:endParaRPr lang="en-US" sz="1400" b="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02835" y="1878348"/>
              <a:ext cx="1338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/>
                <a:t>Ex: 20”/sec</a:t>
              </a:r>
              <a:endParaRPr lang="en-US" sz="1400" b="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43888" y="1856207"/>
              <a:ext cx="14546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/>
                <a:t>Ex: 20”/sec</a:t>
              </a:r>
              <a:endParaRPr lang="en-US" sz="1400" b="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4634" y="5605567"/>
            <a:ext cx="87725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ym typeface="Wingdings"/>
              </a:rPr>
              <a:t> The Encircled Energy Fractions (i.e. aperture corrections) are derived by combining </a:t>
            </a:r>
            <a:r>
              <a:rPr lang="en-US" sz="1600" b="0" dirty="0" err="1" smtClean="0">
                <a:sym typeface="Wingdings"/>
              </a:rPr>
              <a:t>Vesta</a:t>
            </a:r>
            <a:r>
              <a:rPr lang="en-US" sz="1600" b="0" dirty="0" smtClean="0">
                <a:sym typeface="Wingdings"/>
              </a:rPr>
              <a:t> and Mars observations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912893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2054" y="2271413"/>
            <a:ext cx="6382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b="0" dirty="0" smtClean="0"/>
              <a:t> a narrow core, round in the blue and green bands, but slightly elongated in the Z-direction in the red</a:t>
            </a:r>
          </a:p>
          <a:p>
            <a:pPr marL="342900" indent="-342900">
              <a:buFont typeface="Wingdings" charset="2"/>
              <a:buChar char="Ø"/>
            </a:pPr>
            <a:endParaRPr lang="en-US" b="0" dirty="0"/>
          </a:p>
          <a:p>
            <a:pPr marL="342900" indent="-342900">
              <a:buFont typeface="Wingdings" charset="2"/>
              <a:buChar char="Ø"/>
            </a:pPr>
            <a:r>
              <a:rPr lang="en-US" b="0" dirty="0" smtClean="0"/>
              <a:t>A tri-lobe pattern in all bands (but mostly in the blue). It is due to imperfect shape of the primary mirror</a:t>
            </a:r>
          </a:p>
          <a:p>
            <a:pPr marL="342900" indent="-342900">
              <a:buFont typeface="Wingdings" charset="2"/>
              <a:buChar char="Ø"/>
            </a:pPr>
            <a:endParaRPr lang="en-US" b="0" dirty="0"/>
          </a:p>
          <a:p>
            <a:pPr marL="342900" indent="-342900">
              <a:buFont typeface="Wingdings" charset="2"/>
              <a:buChar char="Ø"/>
            </a:pPr>
            <a:r>
              <a:rPr lang="en-US" b="0" dirty="0" smtClean="0"/>
              <a:t> “knotty” structures – i.e. diffraction rings – in the blue and green 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725835" y="1270037"/>
            <a:ext cx="569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The PACS photometer PSF is characterized by: </a:t>
            </a:r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4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6928" y="907143"/>
            <a:ext cx="670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D83906"/>
                </a:solidFill>
              </a:rPr>
              <a:t> </a:t>
            </a:r>
            <a:r>
              <a:rPr lang="en-US" sz="2400" b="0" dirty="0" smtClean="0">
                <a:solidFill>
                  <a:srgbClr val="D83906"/>
                </a:solidFill>
              </a:rPr>
              <a:t>Point Source Photometry</a:t>
            </a:r>
            <a:endParaRPr lang="en-US" dirty="0">
              <a:solidFill>
                <a:srgbClr val="D8390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715" y="1460542"/>
            <a:ext cx="675753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 </a:t>
            </a:r>
            <a:r>
              <a:rPr lang="en-US" sz="1800" b="0" dirty="0" smtClean="0"/>
              <a:t>which </a:t>
            </a:r>
            <a:r>
              <a:rPr lang="en-US" sz="1800" b="0" dirty="0" smtClean="0"/>
              <a:t>map </a:t>
            </a:r>
            <a:r>
              <a:rPr lang="en-US" sz="1800" b="0" dirty="0" smtClean="0"/>
              <a:t>to use (i.e. which level ?)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1800" b="0" dirty="0"/>
              <a:t> </a:t>
            </a:r>
            <a:r>
              <a:rPr lang="en-US" sz="1800" b="0" dirty="0" smtClean="0"/>
              <a:t>which tool (i.e. task in HIPE or software outside </a:t>
            </a:r>
            <a:r>
              <a:rPr lang="en-US" sz="1800" b="0" dirty="0" smtClean="0"/>
              <a:t>of HIPE</a:t>
            </a:r>
            <a:r>
              <a:rPr lang="en-US" sz="1800" b="0" dirty="0" smtClean="0"/>
              <a:t>) ?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1800" b="0" dirty="0"/>
              <a:t> </a:t>
            </a:r>
            <a:r>
              <a:rPr lang="en-US" sz="1800" b="0" dirty="0" smtClean="0"/>
              <a:t>which corrections to apply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7622" y="2913715"/>
            <a:ext cx="670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D83906"/>
                </a:solidFill>
              </a:rPr>
              <a:t> </a:t>
            </a:r>
            <a:r>
              <a:rPr lang="en-US" sz="2400" b="0" dirty="0" smtClean="0">
                <a:solidFill>
                  <a:srgbClr val="D83906"/>
                </a:solidFill>
              </a:rPr>
              <a:t>Extended Source Photometry</a:t>
            </a:r>
            <a:endParaRPr lang="en-US" dirty="0">
              <a:solidFill>
                <a:srgbClr val="D839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417" y="3431890"/>
            <a:ext cx="686591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 </a:t>
            </a:r>
            <a:r>
              <a:rPr lang="en-US" sz="1800" b="0" dirty="0" smtClean="0"/>
              <a:t>which </a:t>
            </a:r>
            <a:r>
              <a:rPr lang="en-US" sz="1800" b="0" dirty="0" smtClean="0"/>
              <a:t>map </a:t>
            </a:r>
            <a:r>
              <a:rPr lang="en-US" sz="1800" b="0" dirty="0" smtClean="0"/>
              <a:t>to use (i.e. which level ?)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1800" b="0" dirty="0"/>
              <a:t> </a:t>
            </a:r>
            <a:r>
              <a:rPr lang="en-US" sz="1800" b="0" dirty="0" smtClean="0"/>
              <a:t>which tool (i.e. task in HIPE or software </a:t>
            </a:r>
            <a:r>
              <a:rPr lang="en-US" sz="1800" b="0" dirty="0" smtClean="0"/>
              <a:t>outside of  </a:t>
            </a:r>
            <a:r>
              <a:rPr lang="en-US" sz="1800" b="0" dirty="0" smtClean="0"/>
              <a:t>HIPE) ?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1800" b="0" dirty="0"/>
              <a:t> </a:t>
            </a:r>
            <a:r>
              <a:rPr lang="en-US" sz="1800" b="0" dirty="0" smtClean="0"/>
              <a:t>which corrections to apply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3517" y="4463145"/>
            <a:ext cx="54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7270" y="5189057"/>
            <a:ext cx="718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b="0" dirty="0" smtClean="0"/>
              <a:t>Calibration &amp; error maps  </a:t>
            </a:r>
          </a:p>
          <a:p>
            <a:pPr marL="342900" indent="-342900">
              <a:buFont typeface="Wingdings" charset="2"/>
              <a:buChar char="§"/>
            </a:pPr>
            <a:r>
              <a:rPr lang="en-US" b="0" dirty="0" smtClean="0"/>
              <a:t>beams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3340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0096" y="1229331"/>
            <a:ext cx="7945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For fast scan (60”/sec) in normal and parallel mode, the PSF is smeared in the scan direction, due to on-board averaging and detector time constants: </a:t>
            </a:r>
          </a:p>
          <a:p>
            <a:endParaRPr lang="en-US" b="0" dirty="0"/>
          </a:p>
          <a:p>
            <a:r>
              <a:rPr lang="en-US" b="0" dirty="0" smtClean="0"/>
              <a:t> </a:t>
            </a:r>
            <a:endParaRPr lang="en-US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29" y="2782314"/>
            <a:ext cx="2452255" cy="246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13" y="2767008"/>
            <a:ext cx="2468880" cy="246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167" y="2757890"/>
            <a:ext cx="2460567" cy="2468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6678" y="5308106"/>
            <a:ext cx="124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FF"/>
                </a:solidFill>
              </a:rPr>
              <a:t>70 </a:t>
            </a:r>
            <a:r>
              <a:rPr lang="en-US" sz="1800" b="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  <a:cs typeface="Symbol" charset="2"/>
              </a:rPr>
              <a:t>m</a:t>
            </a:r>
            <a:endParaRPr lang="en-US" sz="1800" b="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4340" y="5265115"/>
            <a:ext cx="124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8000"/>
                </a:solidFill>
              </a:rPr>
              <a:t>100 </a:t>
            </a:r>
            <a:r>
              <a:rPr lang="en-US" sz="1800" b="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dirty="0" smtClean="0">
                <a:solidFill>
                  <a:srgbClr val="008000"/>
                </a:solidFill>
                <a:latin typeface="+mn-lt"/>
                <a:cs typeface="Symbol" charset="2"/>
              </a:rPr>
              <a:t>m</a:t>
            </a:r>
            <a:endParaRPr lang="en-US" sz="1800" b="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0306" y="5265115"/>
            <a:ext cx="124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</a:rPr>
              <a:t>160 </a:t>
            </a:r>
            <a:r>
              <a:rPr lang="en-US" sz="1800" b="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Symbol" charset="2"/>
              </a:rPr>
              <a:t>m</a:t>
            </a:r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87" y="2474945"/>
            <a:ext cx="985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6</a:t>
            </a:r>
            <a:r>
              <a:rPr lang="en-US" sz="1400" b="0" dirty="0" smtClean="0"/>
              <a:t>0”/sec</a:t>
            </a:r>
            <a:endParaRPr lang="en-US" sz="14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3376103" y="2456378"/>
            <a:ext cx="985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6</a:t>
            </a:r>
            <a:r>
              <a:rPr lang="en-US" sz="1400" b="0" dirty="0" smtClean="0"/>
              <a:t>0”/sec</a:t>
            </a:r>
            <a:endParaRPr lang="en-US" sz="14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6200912" y="2440095"/>
            <a:ext cx="985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6</a:t>
            </a:r>
            <a:r>
              <a:rPr lang="en-US" sz="1400" b="0" dirty="0" smtClean="0"/>
              <a:t>0”/sec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328191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170" y="743266"/>
            <a:ext cx="7424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rgbClr val="0000FF"/>
                </a:solidFill>
              </a:rPr>
              <a:t>Why is this important for photometry ? </a:t>
            </a:r>
            <a:endParaRPr lang="en-US" sz="3200" b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333" y="1842389"/>
            <a:ext cx="7847513" cy="3262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If you are interesting in PSF fitting rather than aperture photometry:</a:t>
            </a:r>
          </a:p>
          <a:p>
            <a:endParaRPr lang="en-US" b="0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1600" b="0" u="sng" dirty="0" smtClean="0">
                <a:solidFill>
                  <a:srgbClr val="FF0000"/>
                </a:solidFill>
              </a:rPr>
              <a:t>if possible, derive a PSF from your own data</a:t>
            </a:r>
            <a:r>
              <a:rPr lang="en-US" sz="1600" b="0" dirty="0" smtClean="0"/>
              <a:t>. The advantage is that the derived PSF is customized to your observations scan speed and orientation, as well as to the range of flux densities  spanned by your data</a:t>
            </a:r>
          </a:p>
          <a:p>
            <a:endParaRPr lang="en-US" sz="1600" b="0" dirty="0"/>
          </a:p>
          <a:p>
            <a:pPr marL="342900" indent="-342900">
              <a:buFont typeface="Wingdings" charset="2"/>
              <a:buChar char="Ø"/>
            </a:pPr>
            <a:r>
              <a:rPr lang="en-US" sz="1600" b="0" u="sng" dirty="0">
                <a:solidFill>
                  <a:srgbClr val="FF0000"/>
                </a:solidFill>
              </a:rPr>
              <a:t>a</a:t>
            </a:r>
            <a:r>
              <a:rPr lang="en-US" sz="1600" b="0" u="sng" dirty="0" smtClean="0">
                <a:solidFill>
                  <a:srgbClr val="FF0000"/>
                </a:solidFill>
              </a:rPr>
              <a:t>lternatively, you can use the </a:t>
            </a:r>
            <a:r>
              <a:rPr lang="en-US" sz="1600" b="0" u="sng" dirty="0" err="1" smtClean="0">
                <a:solidFill>
                  <a:srgbClr val="FF0000"/>
                </a:solidFill>
              </a:rPr>
              <a:t>Vesta</a:t>
            </a:r>
            <a:r>
              <a:rPr lang="en-US" sz="1600" b="0" u="sng" dirty="0" smtClean="0">
                <a:solidFill>
                  <a:srgbClr val="FF0000"/>
                </a:solidFill>
              </a:rPr>
              <a:t> PSF</a:t>
            </a:r>
            <a:r>
              <a:rPr lang="en-US" sz="1600" b="0" dirty="0" smtClean="0"/>
              <a:t>. In this case, you have to make sure to rotate it to match the profile in your images. Also, remember to select – from the available library – the PSF obtained at the same scan speed of your observations (i.e. 10”/sec, 20”/sec, 60”/sec)   </a:t>
            </a:r>
          </a:p>
          <a:p>
            <a:endParaRPr lang="en-US" b="0" dirty="0">
              <a:solidFill>
                <a:srgbClr val="FF0000"/>
              </a:solidFill>
            </a:endParaRPr>
          </a:p>
          <a:p>
            <a:r>
              <a:rPr lang="en-US" b="0" dirty="0" smtClean="0">
                <a:solidFill>
                  <a:srgbClr val="FF0000"/>
                </a:solidFill>
              </a:rPr>
              <a:t> 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8735" y="4719652"/>
            <a:ext cx="6357975" cy="1167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/>
              <a:t>The </a:t>
            </a:r>
            <a:r>
              <a:rPr lang="en-US" sz="1600" b="0" dirty="0" err="1" smtClean="0"/>
              <a:t>Vesta</a:t>
            </a:r>
            <a:r>
              <a:rPr lang="en-US" sz="1600" b="0" dirty="0" smtClean="0"/>
              <a:t> PSFs can be downloaded at: </a:t>
            </a:r>
          </a:p>
          <a:p>
            <a:pPr algn="ctr">
              <a:lnSpc>
                <a:spcPct val="120000"/>
              </a:lnSpc>
            </a:pPr>
            <a:r>
              <a:rPr lang="en-US" sz="1600" b="0" dirty="0" err="1">
                <a:solidFill>
                  <a:srgbClr val="0000FF"/>
                </a:solidFill>
              </a:rPr>
              <a:t>hscsci.ipac.caltech.edu</a:t>
            </a:r>
            <a:r>
              <a:rPr lang="en-US" sz="1600" b="0" dirty="0">
                <a:solidFill>
                  <a:srgbClr val="0000FF"/>
                </a:solidFill>
              </a:rPr>
              <a:t>/</a:t>
            </a:r>
            <a:r>
              <a:rPr lang="en-US" sz="1600" b="0" dirty="0" err="1">
                <a:solidFill>
                  <a:srgbClr val="0000FF"/>
                </a:solidFill>
              </a:rPr>
              <a:t>pacs</a:t>
            </a:r>
            <a:r>
              <a:rPr lang="en-US" sz="1600" b="0" dirty="0">
                <a:solidFill>
                  <a:srgbClr val="0000FF"/>
                </a:solidFill>
              </a:rPr>
              <a:t>/data/PSFs/</a:t>
            </a:r>
            <a:r>
              <a:rPr lang="en-US" sz="1600" b="0" dirty="0" smtClean="0">
                <a:solidFill>
                  <a:srgbClr val="0000FF"/>
                </a:solidFill>
              </a:rPr>
              <a:t>vesta20091109</a:t>
            </a:r>
          </a:p>
          <a:p>
            <a:pPr algn="ctr"/>
            <a:r>
              <a:rPr lang="en-US" sz="1600" b="0" dirty="0" smtClean="0"/>
              <a:t>or:</a:t>
            </a:r>
          </a:p>
          <a:p>
            <a:pPr algn="ctr">
              <a:lnSpc>
                <a:spcPct val="120000"/>
              </a:lnSpc>
            </a:pPr>
            <a:r>
              <a:rPr lang="en-US" sz="1600" b="0" dirty="0">
                <a:solidFill>
                  <a:srgbClr val="0000FF"/>
                </a:solidFill>
              </a:rPr>
              <a:t>ftp://</a:t>
            </a:r>
            <a:r>
              <a:rPr lang="en-US" sz="1600" b="0" dirty="0" err="1">
                <a:solidFill>
                  <a:srgbClr val="0000FF"/>
                </a:solidFill>
              </a:rPr>
              <a:t>ftp.sciops.esa.int</a:t>
            </a:r>
            <a:r>
              <a:rPr lang="en-US" sz="1600" b="0" dirty="0">
                <a:solidFill>
                  <a:srgbClr val="0000FF"/>
                </a:solidFill>
              </a:rPr>
              <a:t>/pub/</a:t>
            </a:r>
            <a:r>
              <a:rPr lang="en-US" sz="1600" b="0" dirty="0" err="1">
                <a:solidFill>
                  <a:srgbClr val="0000FF"/>
                </a:solidFill>
              </a:rPr>
              <a:t>hsc</a:t>
            </a:r>
            <a:r>
              <a:rPr lang="en-US" sz="1600" b="0" dirty="0">
                <a:solidFill>
                  <a:srgbClr val="0000FF"/>
                </a:solidFill>
              </a:rPr>
              <a:t>-calibration/PACS/PSF/</a:t>
            </a:r>
          </a:p>
        </p:txBody>
      </p:sp>
    </p:spTree>
    <p:extLst>
      <p:ext uri="{BB962C8B-B14F-4D97-AF65-F5344CB8AC3E}">
        <p14:creationId xmlns:p14="http://schemas.microsoft.com/office/powerpoint/2010/main" val="134254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3143" y="934357"/>
            <a:ext cx="4871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0000"/>
                </a:solidFill>
              </a:rPr>
              <a:t>Point Source Photometry</a:t>
            </a:r>
          </a:p>
          <a:p>
            <a:pPr algn="ctr"/>
            <a:r>
              <a:rPr lang="en-US" sz="2400" b="0" dirty="0" smtClean="0">
                <a:solidFill>
                  <a:srgbClr val="0000FF"/>
                </a:solidFill>
              </a:rPr>
              <a:t>Which map do I use ? 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857" y="2322286"/>
            <a:ext cx="8255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 smtClean="0">
                <a:solidFill>
                  <a:srgbClr val="FF0000"/>
                </a:solidFill>
              </a:rPr>
              <a:t>Levels: </a:t>
            </a:r>
            <a:r>
              <a:rPr lang="en-US" b="0" dirty="0" smtClean="0"/>
              <a:t>if Level 3 is present, then go for Level 3. Otherwise, go for Level 2.5</a:t>
            </a:r>
          </a:p>
          <a:p>
            <a:endParaRPr lang="en-US" b="0" dirty="0" smtClean="0"/>
          </a:p>
          <a:p>
            <a:pPr marL="342900" indent="-342900">
              <a:buFont typeface="Wingdings" charset="2"/>
              <a:buChar char="Ø"/>
            </a:pPr>
            <a:endParaRPr lang="en-US" sz="2400" b="0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 smtClean="0">
                <a:solidFill>
                  <a:srgbClr val="FF0000"/>
                </a:solidFill>
              </a:rPr>
              <a:t>Map in a given Level: </a:t>
            </a:r>
            <a:r>
              <a:rPr lang="en-US" b="0" dirty="0" smtClean="0"/>
              <a:t>the PACS photometer pipeline comes in different flavors: HPF, </a:t>
            </a:r>
            <a:r>
              <a:rPr lang="en-US" b="0" dirty="0" err="1" smtClean="0"/>
              <a:t>MADMap</a:t>
            </a:r>
            <a:r>
              <a:rPr lang="en-US" b="0" dirty="0" smtClean="0"/>
              <a:t>, </a:t>
            </a:r>
            <a:r>
              <a:rPr lang="en-US" b="0" dirty="0" err="1" smtClean="0"/>
              <a:t>JScanam</a:t>
            </a:r>
            <a:r>
              <a:rPr lang="en-US" b="0" dirty="0" smtClean="0"/>
              <a:t> (see this afternoon’s talk). </a:t>
            </a:r>
          </a:p>
          <a:p>
            <a:endParaRPr lang="en-US" b="0" dirty="0" smtClean="0"/>
          </a:p>
          <a:p>
            <a:r>
              <a:rPr lang="en-US" b="0" dirty="0"/>
              <a:t> </a:t>
            </a:r>
            <a:r>
              <a:rPr lang="en-US" b="0" dirty="0" smtClean="0"/>
              <a:t>     In the ongoing bulk reprocessing (i.e. SPG  12.1), </a:t>
            </a:r>
            <a:r>
              <a:rPr lang="en-US" b="0" u="sng" dirty="0" smtClean="0"/>
              <a:t>all the flavors are    </a:t>
            </a:r>
          </a:p>
          <a:p>
            <a:r>
              <a:rPr lang="en-US" b="0" dirty="0" smtClean="0"/>
              <a:t>      </a:t>
            </a:r>
            <a:r>
              <a:rPr lang="en-US" b="0" u="sng" dirty="0" err="1" smtClean="0"/>
              <a:t>photometrically</a:t>
            </a:r>
            <a:r>
              <a:rPr lang="en-US" b="0" u="sng" dirty="0" smtClean="0"/>
              <a:t> equivalent (down to ~1%) for point-sources!</a:t>
            </a:r>
            <a:r>
              <a:rPr lang="en-US" b="0" dirty="0" smtClean="0"/>
              <a:t> For </a:t>
            </a:r>
          </a:p>
          <a:p>
            <a:r>
              <a:rPr lang="en-US" b="0" dirty="0" smtClean="0"/>
              <a:t>      more information, see: </a:t>
            </a:r>
          </a:p>
          <a:p>
            <a:r>
              <a:rPr lang="en-US" b="0" dirty="0" smtClean="0">
                <a:solidFill>
                  <a:srgbClr val="FF0000"/>
                </a:solidFill>
              </a:rPr>
              <a:t>  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386" y="5757647"/>
            <a:ext cx="8519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</a:rPr>
              <a:t>http://</a:t>
            </a:r>
            <a:r>
              <a:rPr lang="en-US" sz="1400" b="0" dirty="0" err="1">
                <a:solidFill>
                  <a:srgbClr val="0000FF"/>
                </a:solidFill>
              </a:rPr>
              <a:t>herschel.esac.esa.int</a:t>
            </a:r>
            <a:r>
              <a:rPr lang="en-US" sz="1400" b="0" dirty="0">
                <a:solidFill>
                  <a:srgbClr val="0000FF"/>
                </a:solidFill>
              </a:rPr>
              <a:t>/</a:t>
            </a:r>
            <a:r>
              <a:rPr lang="en-US" sz="1400" b="0" dirty="0" err="1">
                <a:solidFill>
                  <a:srgbClr val="0000FF"/>
                </a:solidFill>
              </a:rPr>
              <a:t>twiki</a:t>
            </a:r>
            <a:r>
              <a:rPr lang="en-US" sz="1400" b="0" dirty="0">
                <a:solidFill>
                  <a:srgbClr val="0000FF"/>
                </a:solidFill>
              </a:rPr>
              <a:t>/pub/Public/</a:t>
            </a:r>
            <a:r>
              <a:rPr lang="en-US" sz="1400" b="0" dirty="0" err="1">
                <a:solidFill>
                  <a:srgbClr val="0000FF"/>
                </a:solidFill>
              </a:rPr>
              <a:t>PacsCalibrationWeb</a:t>
            </a:r>
            <a:r>
              <a:rPr lang="en-US" sz="1400" b="0" dirty="0">
                <a:solidFill>
                  <a:srgbClr val="0000FF"/>
                </a:solidFill>
              </a:rPr>
              <a:t>/pacs_mapmaking_report14_v2.pdf</a:t>
            </a:r>
          </a:p>
        </p:txBody>
      </p:sp>
    </p:spTree>
    <p:extLst>
      <p:ext uri="{BB962C8B-B14F-4D97-AF65-F5344CB8AC3E}">
        <p14:creationId xmlns:p14="http://schemas.microsoft.com/office/powerpoint/2010/main" val="271161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724896"/>
            <a:ext cx="903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FF"/>
                </a:solidFill>
                <a:latin typeface="Calibri"/>
                <a:cs typeface="Calibri"/>
              </a:rPr>
              <a:t> A word of caution about HPF </a:t>
            </a:r>
            <a:endParaRPr lang="en-US" sz="36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75" y="2571416"/>
            <a:ext cx="2801068" cy="156966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latin typeface="Calibri"/>
                <a:cs typeface="Calibri"/>
              </a:rPr>
              <a:t>HPF induces a flux loss (~1-2%) </a:t>
            </a:r>
            <a:r>
              <a:rPr lang="en-US" sz="2400" b="0" u="sng" dirty="0" smtClean="0">
                <a:latin typeface="Calibri"/>
                <a:cs typeface="Calibri"/>
              </a:rPr>
              <a:t>even</a:t>
            </a:r>
            <a:r>
              <a:rPr lang="en-US" sz="2400" b="0" dirty="0" smtClean="0">
                <a:latin typeface="Calibri"/>
                <a:cs typeface="Calibri"/>
              </a:rPr>
              <a:t> after properly masking the sources</a:t>
            </a:r>
            <a:endParaRPr lang="en-US" sz="2400" b="0" dirty="0">
              <a:latin typeface="Calibri"/>
              <a:cs typeface="Calibri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22437" y="2990452"/>
            <a:ext cx="978408" cy="484632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8" name="TextBox 7"/>
          <p:cNvSpPr txBox="1"/>
          <p:nvPr/>
        </p:nvSpPr>
        <p:spPr>
          <a:xfrm>
            <a:off x="5439575" y="4865935"/>
            <a:ext cx="32243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0" i="1" dirty="0" err="1" smtClean="0">
                <a:latin typeface="Calibri"/>
                <a:cs typeface="Calibri"/>
              </a:rPr>
              <a:t>Popesso</a:t>
            </a:r>
            <a:r>
              <a:rPr lang="en-US" sz="1400" b="0" i="1" dirty="0" smtClean="0">
                <a:latin typeface="Calibri"/>
                <a:cs typeface="Calibri"/>
              </a:rPr>
              <a:t> et al. 2013, </a:t>
            </a:r>
            <a:r>
              <a:rPr lang="en-US" sz="1400" b="0" i="1" dirty="0" err="1" smtClean="0">
                <a:latin typeface="Calibri"/>
                <a:cs typeface="Calibri"/>
              </a:rPr>
              <a:t>astro-ph</a:t>
            </a:r>
            <a:r>
              <a:rPr lang="en-US" sz="1400" b="0" i="1" dirty="0" smtClean="0">
                <a:latin typeface="Calibri"/>
                <a:cs typeface="Calibri"/>
              </a:rPr>
              <a:t>/</a:t>
            </a:r>
            <a:endParaRPr lang="en-US" sz="1400" b="0" i="1" dirty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8" y="1788225"/>
            <a:ext cx="3592290" cy="301752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12132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32429" y="907143"/>
            <a:ext cx="549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0000"/>
                </a:solidFill>
              </a:rPr>
              <a:t>Point Source Photometry</a:t>
            </a:r>
          </a:p>
          <a:p>
            <a:pPr algn="ctr"/>
            <a:r>
              <a:rPr lang="en-US" sz="2400" b="0" dirty="0" smtClean="0">
                <a:solidFill>
                  <a:srgbClr val="0000FF"/>
                </a:solidFill>
              </a:rPr>
              <a:t>Is there a recommended task or tool ? 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928" y="2204358"/>
            <a:ext cx="81334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b="0" dirty="0" smtClean="0"/>
              <a:t>Compared to SPIRE (</a:t>
            </a:r>
            <a:r>
              <a:rPr lang="en-US" b="0" dirty="0" err="1" smtClean="0"/>
              <a:t>cfr</a:t>
            </a:r>
            <a:r>
              <a:rPr lang="en-US" b="0" dirty="0" smtClean="0"/>
              <a:t>. timeline fitter) we </a:t>
            </a:r>
            <a:r>
              <a:rPr lang="en-US" b="0" dirty="0" smtClean="0">
                <a:solidFill>
                  <a:srgbClr val="FF0000"/>
                </a:solidFill>
              </a:rPr>
              <a:t>do not have </a:t>
            </a:r>
            <a:r>
              <a:rPr lang="en-US" b="0" dirty="0" smtClean="0"/>
              <a:t>a dedicated tool or HIPE task to do photometry</a:t>
            </a:r>
          </a:p>
          <a:p>
            <a:pPr marL="342900" indent="-342900">
              <a:buFont typeface="Wingdings" charset="2"/>
              <a:buChar char="Ø"/>
            </a:pPr>
            <a:endParaRPr lang="en-US" b="0" dirty="0"/>
          </a:p>
          <a:p>
            <a:pPr marL="342900" indent="-342900">
              <a:buFont typeface="Wingdings" charset="2"/>
              <a:buChar char="Ø"/>
            </a:pPr>
            <a:endParaRPr lang="en-US" b="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b="0" dirty="0"/>
              <a:t> </a:t>
            </a:r>
            <a:r>
              <a:rPr lang="en-US" b="0" dirty="0" smtClean="0"/>
              <a:t>PACS is calibrated using  </a:t>
            </a:r>
            <a:r>
              <a:rPr lang="en-US" b="0" dirty="0" smtClean="0">
                <a:solidFill>
                  <a:srgbClr val="FF0000"/>
                </a:solidFill>
              </a:rPr>
              <a:t>aperture photometry </a:t>
            </a:r>
            <a:r>
              <a:rPr lang="en-US" b="0" dirty="0" smtClean="0"/>
              <a:t>of </a:t>
            </a:r>
            <a:r>
              <a:rPr lang="en-US" b="0" dirty="0" err="1" smtClean="0"/>
              <a:t>fiducial</a:t>
            </a:r>
            <a:r>
              <a:rPr lang="en-US" b="0" dirty="0" smtClean="0"/>
              <a:t> stars</a:t>
            </a:r>
          </a:p>
          <a:p>
            <a:r>
              <a:rPr lang="en-US" b="0" dirty="0"/>
              <a:t> </a:t>
            </a:r>
            <a:r>
              <a:rPr lang="en-US" b="0" dirty="0" smtClean="0"/>
              <a:t>     </a:t>
            </a:r>
            <a:r>
              <a:rPr lang="en-US" sz="1800" b="0" dirty="0" smtClean="0"/>
              <a:t>(see calibration </a:t>
            </a:r>
            <a:r>
              <a:rPr lang="en-US" sz="1800" b="0" dirty="0"/>
              <a:t>paper: </a:t>
            </a:r>
            <a:r>
              <a:rPr lang="en-US" sz="1800" b="0" dirty="0" err="1" smtClean="0"/>
              <a:t>Balog</a:t>
            </a:r>
            <a:r>
              <a:rPr lang="en-US" sz="1800" b="0" dirty="0" smtClean="0"/>
              <a:t> et al., 2013,ExA, 37, 129)</a:t>
            </a:r>
          </a:p>
          <a:p>
            <a:pPr marL="342900" indent="-342900">
              <a:buFont typeface="Wingdings" charset="2"/>
              <a:buChar char="Ø"/>
            </a:pPr>
            <a:endParaRPr lang="en-US" b="0" dirty="0"/>
          </a:p>
          <a:p>
            <a:pPr marL="342900" indent="-342900">
              <a:buFont typeface="Wingdings" charset="2"/>
              <a:buChar char="Ø"/>
            </a:pPr>
            <a:endParaRPr lang="en-US" b="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b="0" dirty="0"/>
              <a:t> </a:t>
            </a:r>
            <a:r>
              <a:rPr lang="en-US" b="0" dirty="0" smtClean="0"/>
              <a:t>There is no preferred “tool” for aperture photometry (you can do it in HIPE or using other software). However, there are </a:t>
            </a:r>
            <a:r>
              <a:rPr lang="en-US" b="0" dirty="0" smtClean="0">
                <a:solidFill>
                  <a:srgbClr val="FF0000"/>
                </a:solidFill>
              </a:rPr>
              <a:t>preferred apertures </a:t>
            </a:r>
            <a:r>
              <a:rPr lang="en-US" b="0" dirty="0" smtClean="0"/>
              <a:t>(see following slide)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5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2875" y="1533838"/>
            <a:ext cx="8494447" cy="3551774"/>
            <a:chOff x="362875" y="1533838"/>
            <a:chExt cx="8494447" cy="3551774"/>
          </a:xfrm>
        </p:grpSpPr>
        <p:sp>
          <p:nvSpPr>
            <p:cNvPr id="6" name="TextBox 5"/>
            <p:cNvSpPr txBox="1"/>
            <p:nvPr/>
          </p:nvSpPr>
          <p:spPr>
            <a:xfrm>
              <a:off x="1336029" y="1707025"/>
              <a:ext cx="6416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Recommended source and sky apertures (</a:t>
              </a:r>
              <a:r>
                <a:rPr lang="en-US" sz="2000" dirty="0" err="1" smtClean="0">
                  <a:latin typeface="Calibri"/>
                  <a:cs typeface="Calibri"/>
                </a:rPr>
                <a:t>arcsec</a:t>
              </a:r>
              <a:r>
                <a:rPr lang="en-US" sz="2000" dirty="0" smtClean="0">
                  <a:latin typeface="Calibri"/>
                  <a:cs typeface="Calibri"/>
                </a:rPr>
                <a:t>)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7496" y="2325509"/>
              <a:ext cx="794198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solidFill>
                    <a:srgbClr val="3366FF"/>
                  </a:solidFill>
                </a:rPr>
                <a:t>                                        </a:t>
              </a:r>
              <a:r>
                <a:rPr lang="en-US" sz="1800" b="0" dirty="0" smtClean="0">
                  <a:solidFill>
                    <a:srgbClr val="3366FF"/>
                  </a:solidFill>
                  <a:latin typeface="Calibri"/>
                  <a:cs typeface="Calibri"/>
                </a:rPr>
                <a:t>Blue                           </a:t>
              </a:r>
              <a:r>
                <a:rPr lang="en-US" sz="1800" b="0" dirty="0" smtClean="0">
                  <a:solidFill>
                    <a:srgbClr val="008000"/>
                  </a:solidFill>
                  <a:latin typeface="Calibri"/>
                  <a:cs typeface="Calibri"/>
                </a:rPr>
                <a:t>Green                              </a:t>
              </a:r>
              <a:r>
                <a:rPr lang="en-US" sz="18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Red</a:t>
              </a:r>
            </a:p>
            <a:p>
              <a:endParaRPr lang="en-US" b="0" dirty="0" smtClean="0">
                <a:solidFill>
                  <a:srgbClr val="FF0000"/>
                </a:solidFill>
              </a:endParaRPr>
            </a:p>
            <a:p>
              <a:r>
                <a:rPr lang="en-US" b="0" dirty="0" smtClean="0">
                  <a:latin typeface="Calibri"/>
                  <a:cs typeface="Calibri"/>
                </a:rPr>
                <a:t>Source </a:t>
              </a:r>
              <a:r>
                <a:rPr lang="en-US" b="0" dirty="0" err="1" smtClean="0">
                  <a:latin typeface="Calibri"/>
                  <a:cs typeface="Calibri"/>
                </a:rPr>
                <a:t>aper</a:t>
              </a:r>
              <a:r>
                <a:rPr lang="en-US" b="0" dirty="0" smtClean="0">
                  <a:latin typeface="Calibri"/>
                  <a:cs typeface="Calibri"/>
                </a:rPr>
                <a:t>                 12 </a:t>
              </a:r>
              <a:r>
                <a:rPr lang="en-US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(5.5)                       </a:t>
              </a:r>
              <a:r>
                <a:rPr lang="en-US" b="0" dirty="0" smtClean="0">
                  <a:latin typeface="Calibri"/>
                  <a:cs typeface="Calibri"/>
                </a:rPr>
                <a:t>12 </a:t>
              </a:r>
              <a:r>
                <a:rPr lang="en-US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(5.6)                            </a:t>
              </a:r>
              <a:r>
                <a:rPr lang="en-US" b="0" dirty="0" smtClean="0">
                  <a:latin typeface="Calibri"/>
                  <a:cs typeface="Calibri"/>
                </a:rPr>
                <a:t>22 </a:t>
              </a:r>
              <a:r>
                <a:rPr lang="en-US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(10.5)</a:t>
              </a:r>
            </a:p>
            <a:p>
              <a:r>
                <a:rPr lang="en-US" b="0" dirty="0" smtClean="0">
                  <a:latin typeface="Calibri"/>
                  <a:cs typeface="Calibri"/>
                </a:rPr>
                <a:t>Sky </a:t>
              </a:r>
              <a:r>
                <a:rPr lang="en-US" b="0" dirty="0" err="1" smtClean="0">
                  <a:latin typeface="Calibri"/>
                  <a:cs typeface="Calibri"/>
                </a:rPr>
                <a:t>aper</a:t>
              </a:r>
              <a:r>
                <a:rPr lang="en-US" b="0" dirty="0" smtClean="0">
                  <a:latin typeface="Calibri"/>
                  <a:cs typeface="Calibri"/>
                </a:rPr>
                <a:t> (inner)          35                                35                                     35    </a:t>
              </a:r>
            </a:p>
            <a:p>
              <a:r>
                <a:rPr lang="en-US" b="0" dirty="0" smtClean="0">
                  <a:latin typeface="Calibri"/>
                  <a:cs typeface="Calibri"/>
                </a:rPr>
                <a:t>Sky </a:t>
              </a:r>
              <a:r>
                <a:rPr lang="en-US" b="0" dirty="0" err="1" smtClean="0">
                  <a:latin typeface="Calibri"/>
                  <a:cs typeface="Calibri"/>
                </a:rPr>
                <a:t>aper</a:t>
              </a:r>
              <a:r>
                <a:rPr lang="en-US" b="0" dirty="0" smtClean="0">
                  <a:latin typeface="Calibri"/>
                  <a:cs typeface="Calibri"/>
                </a:rPr>
                <a:t> (outer)          </a:t>
              </a:r>
              <a:r>
                <a:rPr lang="en-US" b="0" dirty="0">
                  <a:latin typeface="Calibri"/>
                  <a:cs typeface="Calibri"/>
                </a:rPr>
                <a:t>4</a:t>
              </a:r>
              <a:r>
                <a:rPr lang="en-US" b="0" dirty="0" smtClean="0">
                  <a:latin typeface="Calibri"/>
                  <a:cs typeface="Calibri"/>
                </a:rPr>
                <a:t>5                                </a:t>
              </a:r>
              <a:r>
                <a:rPr lang="en-US" b="0" dirty="0">
                  <a:latin typeface="Calibri"/>
                  <a:cs typeface="Calibri"/>
                </a:rPr>
                <a:t>4</a:t>
              </a:r>
              <a:r>
                <a:rPr lang="en-US" b="0" dirty="0" smtClean="0">
                  <a:latin typeface="Calibri"/>
                  <a:cs typeface="Calibri"/>
                </a:rPr>
                <a:t>5                                     45</a:t>
              </a:r>
              <a:endParaRPr lang="en-US" b="0" dirty="0"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332" y="4136452"/>
              <a:ext cx="78100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For sources fainter than ~ 500 </a:t>
              </a:r>
              <a:r>
                <a:rPr lang="en-US" sz="2000" b="0" dirty="0" err="1" smtClean="0">
                  <a:solidFill>
                    <a:srgbClr val="FF0000"/>
                  </a:solidFill>
                  <a:latin typeface="Calibri"/>
                  <a:cs typeface="Calibri"/>
                </a:rPr>
                <a:t>mJy</a:t>
              </a:r>
              <a:r>
                <a:rPr lang="en-US" sz="20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, smaller apertures are recommended (see values in parenthesis). </a:t>
              </a:r>
              <a:endParaRPr lang="en-US" sz="2000" b="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2875" y="1533838"/>
              <a:ext cx="8494447" cy="3551774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/>
            </a:p>
          </p:txBody>
        </p:sp>
      </p:grpSp>
    </p:spTree>
    <p:extLst>
      <p:ext uri="{BB962C8B-B14F-4D97-AF65-F5344CB8AC3E}">
        <p14:creationId xmlns:p14="http://schemas.microsoft.com/office/powerpoint/2010/main" val="204641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4081" y="829046"/>
            <a:ext cx="71547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/>
                <a:cs typeface="Calibri"/>
              </a:rPr>
              <a:t>Aperture Photometry in HIPE</a:t>
            </a:r>
            <a:endParaRPr lang="en-US" sz="32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336" y="2053162"/>
            <a:ext cx="774204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800" b="0" dirty="0">
                <a:latin typeface="Calibri"/>
                <a:cs typeface="Calibri"/>
              </a:rPr>
              <a:t> </a:t>
            </a:r>
            <a:r>
              <a:rPr lang="en-US" sz="2800" b="0" dirty="0" smtClean="0">
                <a:solidFill>
                  <a:srgbClr val="FF0000"/>
                </a:solidFill>
                <a:latin typeface="Calibri"/>
                <a:cs typeface="Calibri"/>
              </a:rPr>
              <a:t>CASE 1</a:t>
            </a:r>
            <a:r>
              <a:rPr lang="en-US" sz="2800" b="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en-US" sz="2800" b="0" dirty="0" smtClean="0">
                <a:latin typeface="Calibri"/>
                <a:cs typeface="Calibri"/>
              </a:rPr>
              <a:t> I have my .fits file and only want to do </a:t>
            </a:r>
          </a:p>
          <a:p>
            <a:r>
              <a:rPr lang="en-US" sz="2800" b="0" dirty="0" smtClean="0">
                <a:latin typeface="Calibri"/>
                <a:cs typeface="Calibri"/>
              </a:rPr>
              <a:t>                    aperture photometry</a:t>
            </a:r>
          </a:p>
          <a:p>
            <a:endParaRPr lang="en-US" sz="2800" b="0" dirty="0" smtClean="0">
              <a:latin typeface="Calibri"/>
              <a:cs typeface="Calibri"/>
            </a:endParaRPr>
          </a:p>
          <a:p>
            <a:endParaRPr lang="en-US" sz="2800" b="0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800" b="0" dirty="0" smtClean="0">
                <a:latin typeface="Calibri"/>
                <a:cs typeface="Calibri"/>
              </a:rPr>
              <a:t> </a:t>
            </a:r>
            <a:r>
              <a:rPr lang="en-US" sz="2800" b="0" dirty="0" smtClean="0">
                <a:solidFill>
                  <a:srgbClr val="FF0000"/>
                </a:solidFill>
                <a:latin typeface="Calibri"/>
                <a:cs typeface="Calibri"/>
              </a:rPr>
              <a:t>CASE 2: </a:t>
            </a:r>
            <a:r>
              <a:rPr lang="en-US" sz="2800" b="0" dirty="0" smtClean="0">
                <a:latin typeface="Calibri"/>
                <a:cs typeface="Calibri"/>
              </a:rPr>
              <a:t>I want to re-process my data </a:t>
            </a:r>
            <a:r>
              <a:rPr lang="en-US" sz="2800" b="0" u="sng" dirty="0" smtClean="0">
                <a:latin typeface="Calibri"/>
                <a:cs typeface="Calibri"/>
              </a:rPr>
              <a:t>and</a:t>
            </a:r>
            <a:r>
              <a:rPr lang="en-US" sz="2800" b="0" dirty="0" smtClean="0">
                <a:latin typeface="Calibri"/>
                <a:cs typeface="Calibri"/>
              </a:rPr>
              <a:t> do </a:t>
            </a:r>
          </a:p>
          <a:p>
            <a:r>
              <a:rPr lang="en-US" sz="2800" b="0" dirty="0" smtClean="0">
                <a:latin typeface="Calibri"/>
                <a:cs typeface="Calibri"/>
              </a:rPr>
              <a:t>                    aperture photometry </a:t>
            </a:r>
          </a:p>
          <a:p>
            <a:r>
              <a:rPr lang="en-US" sz="2800" b="0" dirty="0">
                <a:latin typeface="Calibri"/>
                <a:cs typeface="Calibri"/>
              </a:rPr>
              <a:t> </a:t>
            </a:r>
            <a:r>
              <a:rPr lang="en-US" sz="2800" b="0" dirty="0" smtClean="0">
                <a:latin typeface="Calibri"/>
                <a:cs typeface="Calibri"/>
              </a:rPr>
              <a:t>                   (</a:t>
            </a:r>
            <a:r>
              <a:rPr lang="en-US" sz="2800" b="0" dirty="0" smtClean="0">
                <a:latin typeface="Calibri"/>
                <a:cs typeface="Calibri"/>
                <a:sym typeface="Wingdings"/>
              </a:rPr>
              <a:t> </a:t>
            </a:r>
            <a:r>
              <a:rPr lang="en-US" sz="2800" b="0" dirty="0" smtClean="0">
                <a:latin typeface="Calibri"/>
                <a:cs typeface="Calibri"/>
              </a:rPr>
              <a:t>this will likely not be your case..) </a:t>
            </a:r>
          </a:p>
          <a:p>
            <a:r>
              <a:rPr lang="en-US" sz="2800" b="0" dirty="0" smtClean="0">
                <a:latin typeface="Calibri"/>
                <a:cs typeface="Calibri"/>
              </a:rPr>
              <a:t> </a:t>
            </a:r>
            <a:endParaRPr lang="en-US" sz="2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13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107C5-0316-BC47-8A97-2698313D63EF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8872" y="992318"/>
            <a:ext cx="8425080" cy="4662778"/>
            <a:chOff x="182807" y="711117"/>
            <a:chExt cx="8425080" cy="4662778"/>
          </a:xfrm>
        </p:grpSpPr>
        <p:sp>
          <p:nvSpPr>
            <p:cNvPr id="7" name="TextBox 6"/>
            <p:cNvSpPr txBox="1"/>
            <p:nvPr/>
          </p:nvSpPr>
          <p:spPr>
            <a:xfrm>
              <a:off x="750475" y="711117"/>
              <a:ext cx="785741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0" dirty="0" smtClean="0">
                  <a:solidFill>
                    <a:srgbClr val="0000FF"/>
                  </a:solidFill>
                  <a:latin typeface="Calibri"/>
                  <a:cs typeface="Calibri"/>
                </a:rPr>
                <a:t>CASE 1: I have my .fits file and only want to do aperture photometry </a:t>
              </a:r>
              <a:endParaRPr lang="en-US" sz="2600" b="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76249" y="2634684"/>
              <a:ext cx="7699174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000" b="0" dirty="0" smtClean="0">
                <a:latin typeface="Calibri"/>
                <a:cs typeface="Calibri"/>
                <a:sym typeface="Wingdings"/>
              </a:endParaRPr>
            </a:p>
            <a:p>
              <a:pPr marL="285750" indent="-285750">
                <a:buFont typeface="Wingdings" charset="2"/>
                <a:buChar char="Ø"/>
              </a:pPr>
              <a:r>
                <a:rPr lang="en-US" sz="2000" b="0" dirty="0" smtClean="0">
                  <a:latin typeface="Calibri"/>
                  <a:cs typeface="Calibri"/>
                  <a:sym typeface="Wingdings"/>
                </a:rPr>
                <a:t> annular or rectangular </a:t>
              </a:r>
              <a:r>
                <a:rPr lang="en-US" sz="2000" b="0" i="1" dirty="0" smtClean="0">
                  <a:latin typeface="Calibri"/>
                  <a:cs typeface="Calibri"/>
                  <a:sym typeface="Wingdings"/>
                </a:rPr>
                <a:t>(</a:t>
              </a:r>
              <a:r>
                <a:rPr lang="en-US" sz="2000" b="0" i="1" dirty="0" err="1" smtClean="0">
                  <a:solidFill>
                    <a:srgbClr val="FF0000"/>
                  </a:solidFill>
                  <a:latin typeface="Trebuchet MS"/>
                  <a:cs typeface="Trebuchet MS"/>
                  <a:sym typeface="Wingdings"/>
                </a:rPr>
                <a:t>rectangularSkyAperturePhotometry</a:t>
              </a:r>
              <a:r>
                <a:rPr lang="en-US" sz="2000" b="0" i="1" dirty="0" smtClean="0">
                  <a:latin typeface="Calibri"/>
                  <a:cs typeface="Calibri"/>
                  <a:sym typeface="Wingdings"/>
                </a:rPr>
                <a:t>) </a:t>
              </a:r>
              <a:r>
                <a:rPr lang="en-US" sz="2000" b="0" dirty="0" smtClean="0">
                  <a:latin typeface="Calibri"/>
                  <a:cs typeface="Calibri"/>
                  <a:sym typeface="Wingdings"/>
                </a:rPr>
                <a:t>sky aperture</a:t>
              </a:r>
            </a:p>
            <a:p>
              <a:pPr>
                <a:lnSpc>
                  <a:spcPct val="50000"/>
                </a:lnSpc>
              </a:pPr>
              <a:endParaRPr lang="en-US" sz="2000" b="0" dirty="0" smtClean="0">
                <a:latin typeface="Calibri"/>
                <a:cs typeface="Calibri"/>
                <a:sym typeface="Wingdings"/>
              </a:endParaRPr>
            </a:p>
            <a:p>
              <a:pPr marL="285750" indent="-285750">
                <a:buFont typeface="Wingdings" charset="2"/>
                <a:buChar char="Ø"/>
              </a:pPr>
              <a:r>
                <a:rPr lang="en-US" sz="2000" b="0" dirty="0" smtClean="0">
                  <a:latin typeface="Calibri"/>
                  <a:cs typeface="Calibri"/>
                  <a:sym typeface="Wingdings"/>
                </a:rPr>
                <a:t> user can provide fixed sky value </a:t>
              </a:r>
              <a:r>
                <a:rPr lang="en-US" sz="2000" b="0" i="1" dirty="0" smtClean="0">
                  <a:latin typeface="Calibri"/>
                  <a:cs typeface="Calibri"/>
                  <a:sym typeface="Wingdings"/>
                </a:rPr>
                <a:t>(</a:t>
              </a:r>
              <a:r>
                <a:rPr lang="en-US" sz="2000" b="0" i="1" dirty="0" err="1" smtClean="0">
                  <a:solidFill>
                    <a:srgbClr val="FF0000"/>
                  </a:solidFill>
                  <a:latin typeface="Trebuchet MS"/>
                  <a:cs typeface="Trebuchet MS"/>
                  <a:sym typeface="Wingdings"/>
                </a:rPr>
                <a:t>fixedSkyAperturePhotometry</a:t>
              </a:r>
              <a:r>
                <a:rPr lang="en-US" sz="2000" b="0" i="1" dirty="0" smtClean="0">
                  <a:latin typeface="Calibri"/>
                  <a:cs typeface="Calibri"/>
                  <a:sym typeface="Wingdings"/>
                </a:rPr>
                <a:t>)</a:t>
              </a:r>
            </a:p>
            <a:p>
              <a:pPr>
                <a:lnSpc>
                  <a:spcPct val="50000"/>
                </a:lnSpc>
              </a:pPr>
              <a:endParaRPr lang="en-US" sz="2000" b="0" dirty="0" smtClean="0">
                <a:latin typeface="Calibri"/>
                <a:cs typeface="Calibri"/>
                <a:sym typeface="Wingdings"/>
              </a:endParaRPr>
            </a:p>
            <a:p>
              <a:pPr marL="285750" indent="-285750">
                <a:buFont typeface="Wingdings" charset="2"/>
                <a:buChar char="Ø"/>
              </a:pPr>
              <a:r>
                <a:rPr lang="en-US" sz="2000" b="0" dirty="0" smtClean="0">
                  <a:latin typeface="Calibri"/>
                  <a:cs typeface="Calibri"/>
                  <a:sym typeface="Wingdings"/>
                </a:rPr>
                <a:t> 5 algorithms to estimate sky: average, median, mean-median, mode, </a:t>
              </a:r>
              <a:r>
                <a:rPr lang="en-US" sz="2000" b="0" dirty="0" err="1" smtClean="0">
                  <a:latin typeface="Calibri"/>
                  <a:cs typeface="Calibri"/>
                  <a:sym typeface="Wingdings"/>
                </a:rPr>
                <a:t>daophot</a:t>
              </a:r>
              <a:endParaRPr lang="en-US" sz="2000" b="0" dirty="0" smtClean="0">
                <a:latin typeface="Calibri"/>
                <a:cs typeface="Calibri"/>
                <a:sym typeface="Wingdings"/>
              </a:endParaRPr>
            </a:p>
            <a:p>
              <a:pPr>
                <a:lnSpc>
                  <a:spcPct val="50000"/>
                </a:lnSpc>
              </a:pPr>
              <a:endParaRPr lang="en-US" sz="2000" b="0" dirty="0" smtClean="0">
                <a:latin typeface="Calibri"/>
                <a:cs typeface="Calibri"/>
                <a:sym typeface="Wingdings"/>
              </a:endParaRPr>
            </a:p>
            <a:p>
              <a:pPr marL="285750" indent="-285750">
                <a:buFont typeface="Wingdings" charset="2"/>
                <a:buChar char="Ø"/>
              </a:pPr>
              <a:r>
                <a:rPr lang="en-US" sz="2000" b="0" dirty="0" smtClean="0">
                  <a:latin typeface="Calibri"/>
                  <a:cs typeface="Calibri"/>
                  <a:sym typeface="Wingdings"/>
                </a:rPr>
                <a:t> both GUI and command line versions</a:t>
              </a: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75452" y="1922639"/>
              <a:ext cx="4956104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>
                  <a:solidFill>
                    <a:srgbClr val="FF0000"/>
                  </a:solidFill>
                </a:rPr>
                <a:t>  </a:t>
              </a:r>
              <a:r>
                <a:rPr lang="en-US" sz="2400" b="0" dirty="0" err="1" smtClean="0">
                  <a:solidFill>
                    <a:srgbClr val="FF0000"/>
                  </a:solidFill>
                </a:rPr>
                <a:t>annularSkyAperturePhotometry</a:t>
              </a:r>
              <a:r>
                <a:rPr lang="en-US" sz="2400" b="0" dirty="0" smtClean="0">
                  <a:solidFill>
                    <a:srgbClr val="FF0000"/>
                  </a:solidFill>
                </a:rPr>
                <a:t>()</a:t>
              </a:r>
              <a:endParaRPr lang="en-US" sz="2400" b="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807" y="1913017"/>
              <a:ext cx="2192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Task in HIPE !</a:t>
              </a:r>
              <a:endParaRPr lang="en-US" sz="2400" b="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13370</TotalTime>
  <Words>2407</Words>
  <Application>Microsoft Macintosh PowerPoint</Application>
  <PresentationFormat>On-screen Show (4:3)</PresentationFormat>
  <Paragraphs>288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SPIRE Status</dc:title>
  <dc:creator>Authorised User</dc:creator>
  <cp:lastModifiedBy>IPAC</cp:lastModifiedBy>
  <cp:revision>382</cp:revision>
  <cp:lastPrinted>2014-10-06T01:53:51Z</cp:lastPrinted>
  <dcterms:created xsi:type="dcterms:W3CDTF">2009-12-08T14:00:48Z</dcterms:created>
  <dcterms:modified xsi:type="dcterms:W3CDTF">2014-10-07T05:43:04Z</dcterms:modified>
</cp:coreProperties>
</file>