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sldIdLst>
    <p:sldId id="317" r:id="rId2"/>
    <p:sldId id="318"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4144"/>
    <a:srgbClr val="B22F2B"/>
    <a:srgbClr val="A01E21"/>
    <a:srgbClr val="A05F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83" autoAdjust="0"/>
    <p:restoredTop sz="79184" autoAdjust="0"/>
  </p:normalViewPr>
  <p:slideViewPr>
    <p:cSldViewPr snapToGrid="0" snapToObjects="1">
      <p:cViewPr varScale="1">
        <p:scale>
          <a:sx n="100" d="100"/>
          <a:sy n="100" d="100"/>
        </p:scale>
        <p:origin x="1344" y="168"/>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36B3A6-FA45-4375-8008-2B6A0FE4B0DD}" type="datetimeFigureOut">
              <a:rPr lang="en-US" smtClean="0"/>
              <a:t>5/19/22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9AA3C6-7FD5-4B98-A369-436189BB4637}" type="slidenum">
              <a:rPr lang="en-US" smtClean="0"/>
              <a:t>‹#›</a:t>
            </a:fld>
            <a:endParaRPr lang="en-US"/>
          </a:p>
        </p:txBody>
      </p:sp>
    </p:spTree>
    <p:extLst>
      <p:ext uri="{BB962C8B-B14F-4D97-AF65-F5344CB8AC3E}">
        <p14:creationId xmlns:p14="http://schemas.microsoft.com/office/powerpoint/2010/main" val="1723259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Paper DOI: http://</a:t>
            </a:r>
            <a:r>
              <a:rPr lang="en-US" dirty="0" err="1"/>
              <a:t>doi.org</a:t>
            </a:r>
            <a:r>
              <a:rPr lang="en-US" dirty="0"/>
              <a:t>/10.1038/s43247-020-00084-5</a:t>
            </a:r>
          </a:p>
          <a:p>
            <a:r>
              <a:rPr lang="en-US" dirty="0"/>
              <a:t>High-res image link: https://</a:t>
            </a:r>
            <a:r>
              <a:rPr lang="en-US" dirty="0" err="1"/>
              <a:t>www.sofia.usra.edu</a:t>
            </a:r>
            <a:r>
              <a:rPr lang="en-US" dirty="0"/>
              <a:t>/sites/default/files/2021-10/SCI2021_0023.jpg</a:t>
            </a:r>
          </a:p>
          <a:p>
            <a:r>
              <a:rPr lang="en-US" dirty="0"/>
              <a:t>Science Spotlight: https://</a:t>
            </a:r>
            <a:r>
              <a:rPr lang="en-US" dirty="0" err="1"/>
              <a:t>www.sofia.usra.edu</a:t>
            </a:r>
            <a:r>
              <a:rPr lang="en-US" dirty="0"/>
              <a:t>/publications/science-results-archive/atomic-oxygen-earths-upper-atmosphere</a:t>
            </a:r>
          </a:p>
        </p:txBody>
      </p:sp>
      <p:sp>
        <p:nvSpPr>
          <p:cNvPr id="4" name="Slide Number Placeholder 3"/>
          <p:cNvSpPr>
            <a:spLocks noGrp="1"/>
          </p:cNvSpPr>
          <p:nvPr>
            <p:ph type="sldNum" sz="quarter" idx="10"/>
          </p:nvPr>
        </p:nvSpPr>
        <p:spPr/>
        <p:txBody>
          <a:bodyPr/>
          <a:lstStyle/>
          <a:p>
            <a:fld id="{579AA3C6-7FD5-4B98-A369-436189BB4637}" type="slidenum">
              <a:rPr lang="en-US" smtClean="0"/>
              <a:t>1</a:t>
            </a:fld>
            <a:endParaRPr lang="en-US"/>
          </a:p>
        </p:txBody>
      </p:sp>
    </p:spTree>
    <p:extLst>
      <p:ext uri="{BB962C8B-B14F-4D97-AF65-F5344CB8AC3E}">
        <p14:creationId xmlns:p14="http://schemas.microsoft.com/office/powerpoint/2010/main" val="1917831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High-res image link: https://</a:t>
            </a:r>
            <a:r>
              <a:rPr lang="en-US" dirty="0" err="1"/>
              <a:t>www.sofia.usra.edu</a:t>
            </a:r>
            <a:r>
              <a:rPr lang="en-US" dirty="0"/>
              <a:t>/sites/default/files/2021-10/SCI2021_0022.png</a:t>
            </a:r>
          </a:p>
        </p:txBody>
      </p:sp>
      <p:sp>
        <p:nvSpPr>
          <p:cNvPr id="4" name="Slide Number Placeholder 3"/>
          <p:cNvSpPr>
            <a:spLocks noGrp="1"/>
          </p:cNvSpPr>
          <p:nvPr>
            <p:ph type="sldNum" sz="quarter" idx="10"/>
          </p:nvPr>
        </p:nvSpPr>
        <p:spPr/>
        <p:txBody>
          <a:bodyPr/>
          <a:lstStyle/>
          <a:p>
            <a:fld id="{579AA3C6-7FD5-4B98-A369-436189BB4637}" type="slidenum">
              <a:rPr lang="en-US" smtClean="0"/>
              <a:t>2</a:t>
            </a:fld>
            <a:endParaRPr lang="en-US"/>
          </a:p>
        </p:txBody>
      </p:sp>
    </p:spTree>
    <p:extLst>
      <p:ext uri="{BB962C8B-B14F-4D97-AF65-F5344CB8AC3E}">
        <p14:creationId xmlns:p14="http://schemas.microsoft.com/office/powerpoint/2010/main" val="22682869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06F299CC-8742-DC45-8759-6D3277B7ECA1}"/>
              </a:ext>
            </a:extLst>
          </p:cNvPr>
          <p:cNvPicPr>
            <a:picLocks noChangeAspect="1"/>
          </p:cNvPicPr>
          <p:nvPr userDrawn="1"/>
        </p:nvPicPr>
        <p:blipFill>
          <a:blip r:embed="rId2">
            <a:alphaModFix/>
            <a:duotone>
              <a:prstClr val="black"/>
              <a:schemeClr val="accent5">
                <a:tint val="45000"/>
                <a:satMod val="400000"/>
              </a:schemeClr>
            </a:duotone>
          </a:blip>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5AD1019F-39EC-1849-8FED-1D0605908C38}"/>
              </a:ext>
            </a:extLst>
          </p:cNvPr>
          <p:cNvSpPr>
            <a:spLocks noGrp="1"/>
          </p:cNvSpPr>
          <p:nvPr>
            <p:ph type="sldNum" sz="quarter" idx="12"/>
          </p:nvPr>
        </p:nvSpPr>
        <p:spPr/>
        <p:txBody>
          <a:bodyPr/>
          <a:lstStyle/>
          <a:p>
            <a:fld id="{0B662815-6E7C-AF49-A41C-CEAF29F470AD}" type="slidenum">
              <a:rPr lang="en-US" smtClean="0"/>
              <a:t>‹#›</a:t>
            </a:fld>
            <a:endParaRPr lang="en-US"/>
          </a:p>
        </p:txBody>
      </p:sp>
      <p:pic>
        <p:nvPicPr>
          <p:cNvPr id="15" name="Picture 14">
            <a:extLst>
              <a:ext uri="{FF2B5EF4-FFF2-40B4-BE49-F238E27FC236}">
                <a16:creationId xmlns:a16="http://schemas.microsoft.com/office/drawing/2014/main" id="{DA0CD7C9-4A29-5F49-B790-15F10A909497}"/>
              </a:ext>
            </a:extLst>
          </p:cNvPr>
          <p:cNvPicPr>
            <a:picLocks noChangeAspect="1"/>
          </p:cNvPicPr>
          <p:nvPr userDrawn="1"/>
        </p:nvPicPr>
        <p:blipFill>
          <a:blip r:embed="rId3"/>
          <a:stretch>
            <a:fillRect/>
          </a:stretch>
        </p:blipFill>
        <p:spPr>
          <a:xfrm>
            <a:off x="8376364" y="6061354"/>
            <a:ext cx="777240" cy="682455"/>
          </a:xfrm>
          <a:prstGeom prst="rect">
            <a:avLst/>
          </a:prstGeom>
        </p:spPr>
      </p:pic>
      <p:pic>
        <p:nvPicPr>
          <p:cNvPr id="16" name="Picture 15">
            <a:extLst>
              <a:ext uri="{FF2B5EF4-FFF2-40B4-BE49-F238E27FC236}">
                <a16:creationId xmlns:a16="http://schemas.microsoft.com/office/drawing/2014/main" id="{5DEF66FE-D07C-A24D-B835-45EE954D6EE7}"/>
              </a:ext>
            </a:extLst>
          </p:cNvPr>
          <p:cNvPicPr>
            <a:picLocks noChangeAspect="1"/>
          </p:cNvPicPr>
          <p:nvPr userDrawn="1"/>
        </p:nvPicPr>
        <p:blipFill>
          <a:blip r:embed="rId4"/>
          <a:stretch>
            <a:fillRect/>
          </a:stretch>
        </p:blipFill>
        <p:spPr>
          <a:xfrm>
            <a:off x="9273308" y="6061354"/>
            <a:ext cx="859536" cy="687629"/>
          </a:xfrm>
          <a:prstGeom prst="rect">
            <a:avLst/>
          </a:prstGeom>
        </p:spPr>
      </p:pic>
      <p:pic>
        <p:nvPicPr>
          <p:cNvPr id="17" name="Picture 16">
            <a:extLst>
              <a:ext uri="{FF2B5EF4-FFF2-40B4-BE49-F238E27FC236}">
                <a16:creationId xmlns:a16="http://schemas.microsoft.com/office/drawing/2014/main" id="{728F1E72-0EC3-834B-9EF4-9A7F2234A9F7}"/>
              </a:ext>
            </a:extLst>
          </p:cNvPr>
          <p:cNvPicPr>
            <a:picLocks noChangeAspect="1"/>
          </p:cNvPicPr>
          <p:nvPr userDrawn="1"/>
        </p:nvPicPr>
        <p:blipFill>
          <a:blip r:embed="rId5"/>
          <a:stretch>
            <a:fillRect/>
          </a:stretch>
        </p:blipFill>
        <p:spPr>
          <a:xfrm>
            <a:off x="10246207" y="6061354"/>
            <a:ext cx="914400" cy="685800"/>
          </a:xfrm>
          <a:prstGeom prst="rect">
            <a:avLst/>
          </a:prstGeom>
        </p:spPr>
      </p:pic>
      <p:pic>
        <p:nvPicPr>
          <p:cNvPr id="18" name="Picture 17">
            <a:extLst>
              <a:ext uri="{FF2B5EF4-FFF2-40B4-BE49-F238E27FC236}">
                <a16:creationId xmlns:a16="http://schemas.microsoft.com/office/drawing/2014/main" id="{4EFFDD09-0E77-8043-8194-8FAAB8243892}"/>
              </a:ext>
            </a:extLst>
          </p:cNvPr>
          <p:cNvPicPr>
            <a:picLocks noChangeAspect="1"/>
          </p:cNvPicPr>
          <p:nvPr userDrawn="1"/>
        </p:nvPicPr>
        <p:blipFill>
          <a:blip r:embed="rId6"/>
          <a:stretch>
            <a:fillRect/>
          </a:stretch>
        </p:blipFill>
        <p:spPr>
          <a:xfrm>
            <a:off x="11273970" y="6061354"/>
            <a:ext cx="804672" cy="689719"/>
          </a:xfrm>
          <a:prstGeom prst="rect">
            <a:avLst/>
          </a:prstGeom>
        </p:spPr>
      </p:pic>
      <p:pic>
        <p:nvPicPr>
          <p:cNvPr id="19" name="Picture 18">
            <a:extLst>
              <a:ext uri="{FF2B5EF4-FFF2-40B4-BE49-F238E27FC236}">
                <a16:creationId xmlns:a16="http://schemas.microsoft.com/office/drawing/2014/main" id="{ECF40FD0-5630-694A-A5E6-43E0359B6AB8}"/>
              </a:ext>
            </a:extLst>
          </p:cNvPr>
          <p:cNvPicPr>
            <a:picLocks noChangeAspect="1"/>
          </p:cNvPicPr>
          <p:nvPr userDrawn="1"/>
        </p:nvPicPr>
        <p:blipFill>
          <a:blip r:embed="rId7"/>
          <a:stretch>
            <a:fillRect/>
          </a:stretch>
        </p:blipFill>
        <p:spPr>
          <a:xfrm>
            <a:off x="34474" y="6085821"/>
            <a:ext cx="2311400" cy="762000"/>
          </a:xfrm>
          <a:prstGeom prst="rect">
            <a:avLst/>
          </a:prstGeom>
        </p:spPr>
      </p:pic>
      <p:sp>
        <p:nvSpPr>
          <p:cNvPr id="21" name="Title 1">
            <a:extLst>
              <a:ext uri="{FF2B5EF4-FFF2-40B4-BE49-F238E27FC236}">
                <a16:creationId xmlns:a16="http://schemas.microsoft.com/office/drawing/2014/main" id="{BD6DA7E7-855A-3D49-A8B1-12E968B2E8EC}"/>
              </a:ext>
            </a:extLst>
          </p:cNvPr>
          <p:cNvSpPr>
            <a:spLocks noGrp="1"/>
          </p:cNvSpPr>
          <p:nvPr>
            <p:ph type="ctrTitle" idx="4294967295"/>
          </p:nvPr>
        </p:nvSpPr>
        <p:spPr>
          <a:xfrm>
            <a:off x="1524000" y="1122363"/>
            <a:ext cx="9144000" cy="2387600"/>
          </a:xfrm>
        </p:spPr>
        <p:txBody>
          <a:bodyPr/>
          <a:lstStyle/>
          <a:p>
            <a:r>
              <a:rPr lang="en-US" b="1" dirty="0">
                <a:solidFill>
                  <a:schemeClr val="bg1"/>
                </a:solidFill>
                <a:latin typeface="Century Gothic" panose="020B0502020202020204" pitchFamily="34" charset="0"/>
              </a:rPr>
              <a:t>Click to add title</a:t>
            </a:r>
          </a:p>
        </p:txBody>
      </p:sp>
      <p:sp>
        <p:nvSpPr>
          <p:cNvPr id="22" name="Subtitle 2">
            <a:extLst>
              <a:ext uri="{FF2B5EF4-FFF2-40B4-BE49-F238E27FC236}">
                <a16:creationId xmlns:a16="http://schemas.microsoft.com/office/drawing/2014/main" id="{DDE12B98-0CD1-B84B-9FD1-A764BBF652C2}"/>
              </a:ext>
            </a:extLst>
          </p:cNvPr>
          <p:cNvSpPr>
            <a:spLocks noGrp="1"/>
          </p:cNvSpPr>
          <p:nvPr>
            <p:ph type="subTitle" idx="4294967295"/>
          </p:nvPr>
        </p:nvSpPr>
        <p:spPr>
          <a:xfrm>
            <a:off x="435429" y="4383313"/>
            <a:ext cx="10232571" cy="1161143"/>
          </a:xfrm>
        </p:spPr>
        <p:txBody>
          <a:bodyPr>
            <a:normAutofit/>
          </a:bodyPr>
          <a:lstStyle/>
          <a:p>
            <a:pPr algn="l"/>
            <a:r>
              <a:rPr lang="en-US" dirty="0">
                <a:solidFill>
                  <a:schemeClr val="bg1"/>
                </a:solidFill>
                <a:latin typeface="Century Gothic" panose="020B0502020202020204" pitchFamily="34" charset="0"/>
              </a:rPr>
              <a:t>Speaker</a:t>
            </a:r>
          </a:p>
          <a:p>
            <a:pPr algn="l"/>
            <a:r>
              <a:rPr lang="en-US" dirty="0">
                <a:solidFill>
                  <a:schemeClr val="bg1"/>
                </a:solidFill>
                <a:latin typeface="Century Gothic" panose="020B0502020202020204" pitchFamily="34" charset="0"/>
              </a:rPr>
              <a:t>Month Year</a:t>
            </a:r>
          </a:p>
        </p:txBody>
      </p:sp>
      <p:cxnSp>
        <p:nvCxnSpPr>
          <p:cNvPr id="13" name="Straight Connector 12">
            <a:extLst>
              <a:ext uri="{FF2B5EF4-FFF2-40B4-BE49-F238E27FC236}">
                <a16:creationId xmlns:a16="http://schemas.microsoft.com/office/drawing/2014/main" id="{9261B528-6675-224E-81EE-229D08F1461F}"/>
              </a:ext>
            </a:extLst>
          </p:cNvPr>
          <p:cNvCxnSpPr/>
          <p:nvPr userDrawn="1"/>
        </p:nvCxnSpPr>
        <p:spPr>
          <a:xfrm>
            <a:off x="0" y="5870073"/>
            <a:ext cx="12192000" cy="0"/>
          </a:xfrm>
          <a:prstGeom prst="line">
            <a:avLst/>
          </a:prstGeom>
          <a:ln w="63500" cmpd="sng">
            <a:gradFill flip="none" rotWithShape="1">
              <a:gsLst>
                <a:gs pos="0">
                  <a:schemeClr val="accent1">
                    <a:lumMod val="5000"/>
                    <a:lumOff val="95000"/>
                  </a:schemeClr>
                </a:gs>
                <a:gs pos="54000">
                  <a:schemeClr val="accent1"/>
                </a:gs>
                <a:gs pos="100000">
                  <a:schemeClr val="bg1"/>
                </a:gs>
              </a:gsLst>
              <a:lin ang="10800000" scaled="1"/>
              <a:tileRect/>
            </a:gra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8863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A1B58-8ADB-0B47-A512-9A6F93B74B2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E90CBD-4BB8-2A4B-8BA6-6B0028CD3A9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AAF73E5-CEEA-094D-A3AD-1280333910FD}"/>
              </a:ext>
            </a:extLst>
          </p:cNvPr>
          <p:cNvSpPr>
            <a:spLocks noGrp="1"/>
          </p:cNvSpPr>
          <p:nvPr>
            <p:ph type="sldNum" sz="quarter" idx="12"/>
          </p:nvPr>
        </p:nvSpPr>
        <p:spPr/>
        <p:txBody>
          <a:bodyPr/>
          <a:lstStyle/>
          <a:p>
            <a:fld id="{0B662815-6E7C-AF49-A41C-CEAF29F470AD}" type="slidenum">
              <a:rPr lang="en-US" smtClean="0"/>
              <a:t>‹#›</a:t>
            </a:fld>
            <a:endParaRPr lang="en-US"/>
          </a:p>
        </p:txBody>
      </p:sp>
    </p:spTree>
    <p:extLst>
      <p:ext uri="{BB962C8B-B14F-4D97-AF65-F5344CB8AC3E}">
        <p14:creationId xmlns:p14="http://schemas.microsoft.com/office/powerpoint/2010/main" val="3875466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F20010-A7C9-9641-9A66-7B3106E6914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0008AFD-2DB5-A24C-BA41-2D6A569D098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7FEA615-CFF1-7748-AB57-085D3DFB9A05}"/>
              </a:ext>
            </a:extLst>
          </p:cNvPr>
          <p:cNvSpPr>
            <a:spLocks noGrp="1"/>
          </p:cNvSpPr>
          <p:nvPr>
            <p:ph type="sldNum" sz="quarter" idx="12"/>
          </p:nvPr>
        </p:nvSpPr>
        <p:spPr/>
        <p:txBody>
          <a:bodyPr/>
          <a:lstStyle/>
          <a:p>
            <a:fld id="{0B662815-6E7C-AF49-A41C-CEAF29F470AD}" type="slidenum">
              <a:rPr lang="en-US" smtClean="0"/>
              <a:t>‹#›</a:t>
            </a:fld>
            <a:endParaRPr lang="en-US"/>
          </a:p>
        </p:txBody>
      </p:sp>
    </p:spTree>
    <p:extLst>
      <p:ext uri="{BB962C8B-B14F-4D97-AF65-F5344CB8AC3E}">
        <p14:creationId xmlns:p14="http://schemas.microsoft.com/office/powerpoint/2010/main" val="206601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FF747-E954-624D-A1F6-533CD20148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AA499D-DF3D-3D4C-8CD2-7194E32E8DE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086C146E-44B2-FC4E-88F1-C78860B4127D}"/>
              </a:ext>
            </a:extLst>
          </p:cNvPr>
          <p:cNvSpPr>
            <a:spLocks noGrp="1"/>
          </p:cNvSpPr>
          <p:nvPr>
            <p:ph type="sldNum" sz="quarter" idx="12"/>
          </p:nvPr>
        </p:nvSpPr>
        <p:spPr/>
        <p:txBody>
          <a:bodyPr/>
          <a:lstStyle/>
          <a:p>
            <a:fld id="{0B662815-6E7C-AF49-A41C-CEAF29F470AD}" type="slidenum">
              <a:rPr lang="en-US" smtClean="0"/>
              <a:t>‹#›</a:t>
            </a:fld>
            <a:endParaRPr lang="en-US"/>
          </a:p>
        </p:txBody>
      </p:sp>
    </p:spTree>
    <p:extLst>
      <p:ext uri="{BB962C8B-B14F-4D97-AF65-F5344CB8AC3E}">
        <p14:creationId xmlns:p14="http://schemas.microsoft.com/office/powerpoint/2010/main" val="2474349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762EB-BC98-6D46-965B-90C21B427F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4ACA877-4C11-D24D-8FE4-32025F7D0F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F6B5944B-45FA-7947-9011-3A0A3FA211B3}"/>
              </a:ext>
            </a:extLst>
          </p:cNvPr>
          <p:cNvSpPr>
            <a:spLocks noGrp="1"/>
          </p:cNvSpPr>
          <p:nvPr>
            <p:ph type="sldNum" sz="quarter" idx="12"/>
          </p:nvPr>
        </p:nvSpPr>
        <p:spPr/>
        <p:txBody>
          <a:bodyPr/>
          <a:lstStyle/>
          <a:p>
            <a:fld id="{0B662815-6E7C-AF49-A41C-CEAF29F470AD}" type="slidenum">
              <a:rPr lang="en-US" smtClean="0"/>
              <a:t>‹#›</a:t>
            </a:fld>
            <a:endParaRPr lang="en-US"/>
          </a:p>
        </p:txBody>
      </p:sp>
    </p:spTree>
    <p:extLst>
      <p:ext uri="{BB962C8B-B14F-4D97-AF65-F5344CB8AC3E}">
        <p14:creationId xmlns:p14="http://schemas.microsoft.com/office/powerpoint/2010/main" val="1941758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1D284-2AD7-6F40-87A8-5E6B847212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A2515E-13A4-0747-A383-663268831DF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11625E-E66A-4C46-84A3-F4C3BBB345E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0AE54E88-8CB2-4844-9860-53092D75A6E0}"/>
              </a:ext>
            </a:extLst>
          </p:cNvPr>
          <p:cNvSpPr>
            <a:spLocks noGrp="1"/>
          </p:cNvSpPr>
          <p:nvPr>
            <p:ph type="sldNum" sz="quarter" idx="12"/>
          </p:nvPr>
        </p:nvSpPr>
        <p:spPr/>
        <p:txBody>
          <a:bodyPr/>
          <a:lstStyle/>
          <a:p>
            <a:fld id="{0B662815-6E7C-AF49-A41C-CEAF29F470AD}" type="slidenum">
              <a:rPr lang="en-US" smtClean="0"/>
              <a:t>‹#›</a:t>
            </a:fld>
            <a:endParaRPr lang="en-US"/>
          </a:p>
        </p:txBody>
      </p:sp>
    </p:spTree>
    <p:extLst>
      <p:ext uri="{BB962C8B-B14F-4D97-AF65-F5344CB8AC3E}">
        <p14:creationId xmlns:p14="http://schemas.microsoft.com/office/powerpoint/2010/main" val="2991124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48354-F916-AC44-8652-0C710AF3EF4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FA1D1B-8F84-B742-8FF7-D0FB829D10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31748A5-FE1B-AD47-A47F-CD85429B451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A43FC8-3400-BE4C-B169-212C04BFDB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0CCAB5F-A3C3-9046-9C58-2983A3BCD6A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37A10C7E-2B11-AB4B-99B4-F20877108623}"/>
              </a:ext>
            </a:extLst>
          </p:cNvPr>
          <p:cNvSpPr>
            <a:spLocks noGrp="1"/>
          </p:cNvSpPr>
          <p:nvPr>
            <p:ph type="sldNum" sz="quarter" idx="12"/>
          </p:nvPr>
        </p:nvSpPr>
        <p:spPr/>
        <p:txBody>
          <a:bodyPr/>
          <a:lstStyle/>
          <a:p>
            <a:fld id="{0B662815-6E7C-AF49-A41C-CEAF29F470AD}" type="slidenum">
              <a:rPr lang="en-US" smtClean="0"/>
              <a:t>‹#›</a:t>
            </a:fld>
            <a:endParaRPr lang="en-US"/>
          </a:p>
        </p:txBody>
      </p:sp>
    </p:spTree>
    <p:extLst>
      <p:ext uri="{BB962C8B-B14F-4D97-AF65-F5344CB8AC3E}">
        <p14:creationId xmlns:p14="http://schemas.microsoft.com/office/powerpoint/2010/main" val="1650378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37486-71E3-374F-8FCC-386970B7F224}"/>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CC3E1951-08FA-ED4C-846E-EB5C43749212}"/>
              </a:ext>
            </a:extLst>
          </p:cNvPr>
          <p:cNvSpPr>
            <a:spLocks noGrp="1"/>
          </p:cNvSpPr>
          <p:nvPr>
            <p:ph type="sldNum" sz="quarter" idx="12"/>
          </p:nvPr>
        </p:nvSpPr>
        <p:spPr/>
        <p:txBody>
          <a:bodyPr/>
          <a:lstStyle/>
          <a:p>
            <a:fld id="{0B662815-6E7C-AF49-A41C-CEAF29F470AD}" type="slidenum">
              <a:rPr lang="en-US" smtClean="0"/>
              <a:t>‹#›</a:t>
            </a:fld>
            <a:endParaRPr lang="en-US"/>
          </a:p>
        </p:txBody>
      </p:sp>
    </p:spTree>
    <p:extLst>
      <p:ext uri="{BB962C8B-B14F-4D97-AF65-F5344CB8AC3E}">
        <p14:creationId xmlns:p14="http://schemas.microsoft.com/office/powerpoint/2010/main" val="1177644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A4EDB3E-4808-EC47-80E4-AE11EA088955}"/>
              </a:ext>
            </a:extLst>
          </p:cNvPr>
          <p:cNvSpPr>
            <a:spLocks noGrp="1"/>
          </p:cNvSpPr>
          <p:nvPr>
            <p:ph type="sldNum" sz="quarter" idx="12"/>
          </p:nvPr>
        </p:nvSpPr>
        <p:spPr/>
        <p:txBody>
          <a:bodyPr/>
          <a:lstStyle/>
          <a:p>
            <a:fld id="{0B662815-6E7C-AF49-A41C-CEAF29F470AD}" type="slidenum">
              <a:rPr lang="en-US" smtClean="0"/>
              <a:t>‹#›</a:t>
            </a:fld>
            <a:endParaRPr lang="en-US"/>
          </a:p>
        </p:txBody>
      </p:sp>
    </p:spTree>
    <p:extLst>
      <p:ext uri="{BB962C8B-B14F-4D97-AF65-F5344CB8AC3E}">
        <p14:creationId xmlns:p14="http://schemas.microsoft.com/office/powerpoint/2010/main" val="2740002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0E2E3-B410-0E4D-84D0-98489C769D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92D3D92-0E80-1149-B2E5-DF993B9BBD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668CA94-917E-7543-9BB9-F790291843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0D60DCCA-D981-7A4F-A203-8FE9876DF2E5}"/>
              </a:ext>
            </a:extLst>
          </p:cNvPr>
          <p:cNvSpPr>
            <a:spLocks noGrp="1"/>
          </p:cNvSpPr>
          <p:nvPr>
            <p:ph type="sldNum" sz="quarter" idx="12"/>
          </p:nvPr>
        </p:nvSpPr>
        <p:spPr/>
        <p:txBody>
          <a:bodyPr/>
          <a:lstStyle/>
          <a:p>
            <a:fld id="{0B662815-6E7C-AF49-A41C-CEAF29F470AD}" type="slidenum">
              <a:rPr lang="en-US" smtClean="0"/>
              <a:t>‹#›</a:t>
            </a:fld>
            <a:endParaRPr lang="en-US"/>
          </a:p>
        </p:txBody>
      </p:sp>
    </p:spTree>
    <p:extLst>
      <p:ext uri="{BB962C8B-B14F-4D97-AF65-F5344CB8AC3E}">
        <p14:creationId xmlns:p14="http://schemas.microsoft.com/office/powerpoint/2010/main" val="31147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4A362-2FCD-244E-9AE2-1A661F14BD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19B9FFC-0006-8641-B68D-F65F318963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93C9C11-3A4B-4F4D-A776-CEE8DD0048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62862271-EE5A-DC4F-ADE5-C21CE4BAA8A9}"/>
              </a:ext>
            </a:extLst>
          </p:cNvPr>
          <p:cNvSpPr>
            <a:spLocks noGrp="1"/>
          </p:cNvSpPr>
          <p:nvPr>
            <p:ph type="sldNum" sz="quarter" idx="12"/>
          </p:nvPr>
        </p:nvSpPr>
        <p:spPr/>
        <p:txBody>
          <a:bodyPr/>
          <a:lstStyle/>
          <a:p>
            <a:fld id="{0B662815-6E7C-AF49-A41C-CEAF29F470AD}" type="slidenum">
              <a:rPr lang="en-US" smtClean="0"/>
              <a:t>‹#›</a:t>
            </a:fld>
            <a:endParaRPr lang="en-US"/>
          </a:p>
        </p:txBody>
      </p:sp>
    </p:spTree>
    <p:extLst>
      <p:ext uri="{BB962C8B-B14F-4D97-AF65-F5344CB8AC3E}">
        <p14:creationId xmlns:p14="http://schemas.microsoft.com/office/powerpoint/2010/main" val="2690639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5ED364-356D-5A4B-948D-479A25F2B6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0119A00-8CED-C44C-9AC3-A703A86754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3116A1A8-A276-C24C-A304-6FEFBA792FAB}"/>
              </a:ext>
            </a:extLst>
          </p:cNvPr>
          <p:cNvSpPr>
            <a:spLocks noGrp="1"/>
          </p:cNvSpPr>
          <p:nvPr>
            <p:ph type="sldNum" sz="quarter" idx="4"/>
          </p:nvPr>
        </p:nvSpPr>
        <p:spPr>
          <a:xfrm>
            <a:off x="838200" y="6356351"/>
            <a:ext cx="10515600" cy="242570"/>
          </a:xfrm>
          <a:prstGeom prst="rect">
            <a:avLst/>
          </a:prstGeom>
        </p:spPr>
        <p:txBody>
          <a:bodyPr vert="horz" lIns="91440" tIns="45720" rIns="91440" bIns="45720" rtlCol="0" anchor="ctr"/>
          <a:lstStyle>
            <a:lvl1pPr algn="ctr">
              <a:defRPr sz="1200">
                <a:solidFill>
                  <a:schemeClr val="bg1"/>
                </a:solidFill>
              </a:defRPr>
            </a:lvl1pPr>
          </a:lstStyle>
          <a:p>
            <a:fld id="{0B662815-6E7C-AF49-A41C-CEAF29F470AD}" type="slidenum">
              <a:rPr lang="en-US" smtClean="0"/>
              <a:pPr/>
              <a:t>‹#›</a:t>
            </a:fld>
            <a:endParaRPr lang="en-US" dirty="0"/>
          </a:p>
        </p:txBody>
      </p:sp>
    </p:spTree>
    <p:extLst>
      <p:ext uri="{BB962C8B-B14F-4D97-AF65-F5344CB8AC3E}">
        <p14:creationId xmlns:p14="http://schemas.microsoft.com/office/powerpoint/2010/main" val="22049652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350000"/>
            <a:ext cx="12192000" cy="512064"/>
          </a:xfrm>
          <a:prstGeom prst="rect">
            <a:avLst/>
          </a:prstGeom>
          <a:gradFill flip="none" rotWithShape="1">
            <a:gsLst>
              <a:gs pos="0">
                <a:schemeClr val="accent1">
                  <a:lumMod val="5000"/>
                  <a:lumOff val="95000"/>
                </a:schemeClr>
              </a:gs>
              <a:gs pos="50000">
                <a:schemeClr val="accent1"/>
              </a:gs>
              <a:gs pos="0">
                <a:schemeClr val="bg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4"/>
          <p:cNvSpPr txBox="1">
            <a:spLocks/>
          </p:cNvSpPr>
          <p:nvPr/>
        </p:nvSpPr>
        <p:spPr>
          <a:xfrm>
            <a:off x="550517" y="365125"/>
            <a:ext cx="11206056" cy="795775"/>
          </a:xfrm>
          <a:prstGeom prst="rect">
            <a:avLst/>
          </a:prstGeom>
        </p:spPr>
        <p:txBody>
          <a:bodyPr>
            <a:noAutofit/>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n-US" sz="3200" dirty="0"/>
              <a:t>Atomic Oxygen in Earth’s Upper Atmosphere</a:t>
            </a:r>
          </a:p>
        </p:txBody>
      </p:sp>
      <p:sp>
        <p:nvSpPr>
          <p:cNvPr id="15" name="Content Placeholder 1"/>
          <p:cNvSpPr txBox="1">
            <a:spLocks/>
          </p:cNvSpPr>
          <p:nvPr/>
        </p:nvSpPr>
        <p:spPr>
          <a:xfrm>
            <a:off x="6553200" y="1290376"/>
            <a:ext cx="5203374" cy="367531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Atomic oxygen is an important player in climate-change models but is difficult for ground-based telescopes to observe. Measurements from satellites rely on photochemical models which provide varying results. </a:t>
            </a:r>
          </a:p>
          <a:p>
            <a:r>
              <a:rPr lang="en-US" sz="1600" dirty="0"/>
              <a:t>SOFIA/GREAT is able to measure atomic oxygen directly, without involving photochemical models, by observation of the </a:t>
            </a:r>
            <a:r>
              <a:rPr lang="en-US" sz="1600" baseline="30000" dirty="0"/>
              <a:t>3</a:t>
            </a:r>
            <a:r>
              <a:rPr lang="en-US" sz="1600" dirty="0"/>
              <a:t>P</a:t>
            </a:r>
            <a:r>
              <a:rPr lang="en-US" sz="1600" baseline="-25000" dirty="0"/>
              <a:t>1</a:t>
            </a:r>
            <a:r>
              <a:rPr lang="en-US" sz="1600" dirty="0"/>
              <a:t> → </a:t>
            </a:r>
            <a:r>
              <a:rPr lang="en-US" sz="1600" baseline="30000" dirty="0"/>
              <a:t>3</a:t>
            </a:r>
            <a:r>
              <a:rPr lang="en-US" sz="1600" dirty="0"/>
              <a:t>P</a:t>
            </a:r>
            <a:r>
              <a:rPr lang="en-US" sz="1600" baseline="-25000" dirty="0"/>
              <a:t>2</a:t>
            </a:r>
            <a:r>
              <a:rPr lang="en-US" sz="1600" dirty="0"/>
              <a:t> fine-structure transition of atomic oxygen at 4.7 THz (63 µm). </a:t>
            </a:r>
          </a:p>
          <a:p>
            <a:r>
              <a:rPr lang="en-US" sz="1600" dirty="0"/>
              <a:t>Atomic oxygen data from many seasons and locations obtained with GREAT and </a:t>
            </a:r>
            <a:r>
              <a:rPr lang="en-US" sz="1600" dirty="0" err="1"/>
              <a:t>upGREAT</a:t>
            </a:r>
            <a:r>
              <a:rPr lang="en-US" sz="1600" dirty="0"/>
              <a:t> already exists in the SOFIA data archive. </a:t>
            </a:r>
            <a:r>
              <a:rPr lang="en-US" sz="1600" dirty="0" err="1"/>
              <a:t>upGREAT</a:t>
            </a:r>
            <a:r>
              <a:rPr lang="en-US" sz="1600" dirty="0"/>
              <a:t> adds the fine-structure transition at 2.06 THz. The SOFIA measurements are an important step towards a conclusive understanding of the Earth’s upper atmosphere and reliable confirmations of climate model predictions.</a:t>
            </a:r>
          </a:p>
        </p:txBody>
      </p:sp>
      <p:pic>
        <p:nvPicPr>
          <p:cNvPr id="18" name="Picture 17">
            <a:extLst>
              <a:ext uri="{FF2B5EF4-FFF2-40B4-BE49-F238E27FC236}">
                <a16:creationId xmlns:a16="http://schemas.microsoft.com/office/drawing/2014/main" id="{05F98034-EDC8-F340-B568-3A5E76D388FA}"/>
              </a:ext>
            </a:extLst>
          </p:cNvPr>
          <p:cNvPicPr>
            <a:picLocks noChangeAspect="1"/>
          </p:cNvPicPr>
          <p:nvPr/>
        </p:nvPicPr>
        <p:blipFill>
          <a:blip r:embed="rId3"/>
          <a:stretch>
            <a:fillRect/>
          </a:stretch>
        </p:blipFill>
        <p:spPr>
          <a:xfrm>
            <a:off x="9815116" y="6420820"/>
            <a:ext cx="466344" cy="409474"/>
          </a:xfrm>
          <a:prstGeom prst="rect">
            <a:avLst/>
          </a:prstGeom>
        </p:spPr>
      </p:pic>
      <p:pic>
        <p:nvPicPr>
          <p:cNvPr id="20" name="Content Placeholder 10">
            <a:extLst>
              <a:ext uri="{FF2B5EF4-FFF2-40B4-BE49-F238E27FC236}">
                <a16:creationId xmlns:a16="http://schemas.microsoft.com/office/drawing/2014/main" id="{16CD0C89-342C-5646-827F-D6CC72244FBB}"/>
              </a:ext>
            </a:extLst>
          </p:cNvPr>
          <p:cNvPicPr>
            <a:picLocks noChangeAspect="1"/>
          </p:cNvPicPr>
          <p:nvPr/>
        </p:nvPicPr>
        <p:blipFill>
          <a:blip r:embed="rId4"/>
          <a:stretch>
            <a:fillRect/>
          </a:stretch>
        </p:blipFill>
        <p:spPr>
          <a:xfrm>
            <a:off x="10965396" y="6420820"/>
            <a:ext cx="557784" cy="414895"/>
          </a:xfrm>
          <a:prstGeom prst="rect">
            <a:avLst/>
          </a:prstGeom>
        </p:spPr>
      </p:pic>
      <p:pic>
        <p:nvPicPr>
          <p:cNvPr id="22" name="Picture 21">
            <a:extLst>
              <a:ext uri="{FF2B5EF4-FFF2-40B4-BE49-F238E27FC236}">
                <a16:creationId xmlns:a16="http://schemas.microsoft.com/office/drawing/2014/main" id="{C0D00CF4-FACB-DF48-AFB6-4B5195D82F2B}"/>
              </a:ext>
            </a:extLst>
          </p:cNvPr>
          <p:cNvPicPr>
            <a:picLocks noChangeAspect="1"/>
          </p:cNvPicPr>
          <p:nvPr/>
        </p:nvPicPr>
        <p:blipFill>
          <a:blip r:embed="rId5"/>
          <a:stretch>
            <a:fillRect/>
          </a:stretch>
        </p:blipFill>
        <p:spPr>
          <a:xfrm>
            <a:off x="11618260" y="6417716"/>
            <a:ext cx="484632" cy="414684"/>
          </a:xfrm>
          <a:prstGeom prst="rect">
            <a:avLst/>
          </a:prstGeom>
        </p:spPr>
      </p:pic>
      <p:pic>
        <p:nvPicPr>
          <p:cNvPr id="23" name="Picture 22">
            <a:extLst>
              <a:ext uri="{FF2B5EF4-FFF2-40B4-BE49-F238E27FC236}">
                <a16:creationId xmlns:a16="http://schemas.microsoft.com/office/drawing/2014/main" id="{94B8ADB0-21F2-854C-98F9-18BA726C40D1}"/>
              </a:ext>
            </a:extLst>
          </p:cNvPr>
          <p:cNvPicPr>
            <a:picLocks noChangeAspect="1"/>
          </p:cNvPicPr>
          <p:nvPr/>
        </p:nvPicPr>
        <p:blipFill>
          <a:blip r:embed="rId6"/>
          <a:stretch>
            <a:fillRect/>
          </a:stretch>
        </p:blipFill>
        <p:spPr>
          <a:xfrm>
            <a:off x="10376540" y="6418715"/>
            <a:ext cx="493776" cy="410580"/>
          </a:xfrm>
          <a:prstGeom prst="rect">
            <a:avLst/>
          </a:prstGeom>
        </p:spPr>
      </p:pic>
      <p:cxnSp>
        <p:nvCxnSpPr>
          <p:cNvPr id="24" name="Straight Connector 23"/>
          <p:cNvCxnSpPr/>
          <p:nvPr/>
        </p:nvCxnSpPr>
        <p:spPr>
          <a:xfrm>
            <a:off x="550517" y="1125275"/>
            <a:ext cx="11206056"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6B078BB-5D8F-6749-A770-F11DA3473114}"/>
              </a:ext>
            </a:extLst>
          </p:cNvPr>
          <p:cNvPicPr>
            <a:picLocks noChangeAspect="1"/>
          </p:cNvPicPr>
          <p:nvPr/>
        </p:nvPicPr>
        <p:blipFill>
          <a:blip r:embed="rId7"/>
          <a:stretch>
            <a:fillRect/>
          </a:stretch>
        </p:blipFill>
        <p:spPr>
          <a:xfrm>
            <a:off x="-6146" y="6401675"/>
            <a:ext cx="1642440" cy="536034"/>
          </a:xfrm>
          <a:prstGeom prst="rect">
            <a:avLst/>
          </a:prstGeom>
        </p:spPr>
      </p:pic>
      <p:pic>
        <p:nvPicPr>
          <p:cNvPr id="17" name="Picture 16" descr="A picture containing sky, outdoor, sunset, clouds&#10;&#10;Description automatically generated">
            <a:extLst>
              <a:ext uri="{FF2B5EF4-FFF2-40B4-BE49-F238E27FC236}">
                <a16:creationId xmlns:a16="http://schemas.microsoft.com/office/drawing/2014/main" id="{F5AE85F8-99F3-8F4B-BD72-06286D62F454}"/>
              </a:ext>
            </a:extLst>
          </p:cNvPr>
          <p:cNvPicPr>
            <a:picLocks noChangeAspect="1"/>
          </p:cNvPicPr>
          <p:nvPr/>
        </p:nvPicPr>
        <p:blipFill>
          <a:blip r:embed="rId8"/>
          <a:stretch>
            <a:fillRect/>
          </a:stretch>
        </p:blipFill>
        <p:spPr>
          <a:xfrm>
            <a:off x="550516" y="1332233"/>
            <a:ext cx="5846949" cy="3897966"/>
          </a:xfrm>
          <a:prstGeom prst="rect">
            <a:avLst/>
          </a:prstGeom>
        </p:spPr>
      </p:pic>
      <p:sp>
        <p:nvSpPr>
          <p:cNvPr id="7" name="TextBox 6">
            <a:extLst>
              <a:ext uri="{FF2B5EF4-FFF2-40B4-BE49-F238E27FC236}">
                <a16:creationId xmlns:a16="http://schemas.microsoft.com/office/drawing/2014/main" id="{BE328397-B499-C34C-8D14-B3AB7BF6BA51}"/>
              </a:ext>
            </a:extLst>
          </p:cNvPr>
          <p:cNvSpPr txBox="1"/>
          <p:nvPr/>
        </p:nvSpPr>
        <p:spPr>
          <a:xfrm>
            <a:off x="550516" y="5298656"/>
            <a:ext cx="2479445" cy="276999"/>
          </a:xfrm>
          <a:prstGeom prst="rect">
            <a:avLst/>
          </a:prstGeom>
          <a:solidFill>
            <a:schemeClr val="bg1"/>
          </a:solidFill>
        </p:spPr>
        <p:txBody>
          <a:bodyPr wrap="square" rtlCol="0">
            <a:spAutoFit/>
          </a:bodyPr>
          <a:lstStyle/>
          <a:p>
            <a:r>
              <a:rPr lang="en-US" sz="1200" dirty="0"/>
              <a:t>Image credit: ESA/NASA/Tim Peake</a:t>
            </a:r>
          </a:p>
        </p:txBody>
      </p:sp>
      <p:sp>
        <p:nvSpPr>
          <p:cNvPr id="5" name="TextBox 4">
            <a:extLst>
              <a:ext uri="{FF2B5EF4-FFF2-40B4-BE49-F238E27FC236}">
                <a16:creationId xmlns:a16="http://schemas.microsoft.com/office/drawing/2014/main" id="{6A7672B1-4574-9344-AC89-F86A61BC21FE}"/>
              </a:ext>
            </a:extLst>
          </p:cNvPr>
          <p:cNvSpPr txBox="1"/>
          <p:nvPr/>
        </p:nvSpPr>
        <p:spPr>
          <a:xfrm>
            <a:off x="6724194" y="5171582"/>
            <a:ext cx="5099499" cy="954107"/>
          </a:xfrm>
          <a:prstGeom prst="rect">
            <a:avLst/>
          </a:prstGeom>
          <a:solidFill>
            <a:schemeClr val="accent1">
              <a:lumMod val="20000"/>
              <a:lumOff val="80000"/>
            </a:schemeClr>
          </a:solidFill>
        </p:spPr>
        <p:txBody>
          <a:bodyPr wrap="square" rtlCol="0">
            <a:spAutoFit/>
          </a:bodyPr>
          <a:lstStyle/>
          <a:p>
            <a:r>
              <a:rPr lang="en-US" sz="1400" dirty="0"/>
              <a:t>Paper: “Direct measurements of atomic oxygen in the mesosphere and lower thermosphere using terahertz heterodyne spectroscopy”</a:t>
            </a:r>
            <a:br>
              <a:rPr lang="en-US" sz="1400" dirty="0"/>
            </a:br>
            <a:r>
              <a:rPr lang="en-US" sz="1400" dirty="0"/>
              <a:t>Richter, Heiko, et al., 2021/12, Communications Earth &amp; Environment, 2, 19.</a:t>
            </a:r>
          </a:p>
        </p:txBody>
      </p:sp>
    </p:spTree>
    <p:extLst>
      <p:ext uri="{BB962C8B-B14F-4D97-AF65-F5344CB8AC3E}">
        <p14:creationId xmlns:p14="http://schemas.microsoft.com/office/powerpoint/2010/main" val="3465356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350000"/>
            <a:ext cx="12192000" cy="512064"/>
          </a:xfrm>
          <a:prstGeom prst="rect">
            <a:avLst/>
          </a:prstGeom>
          <a:gradFill flip="none" rotWithShape="1">
            <a:gsLst>
              <a:gs pos="0">
                <a:schemeClr val="accent1">
                  <a:lumMod val="5000"/>
                  <a:lumOff val="95000"/>
                </a:schemeClr>
              </a:gs>
              <a:gs pos="50000">
                <a:schemeClr val="accent1"/>
              </a:gs>
              <a:gs pos="0">
                <a:schemeClr val="bg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4"/>
          <p:cNvSpPr txBox="1">
            <a:spLocks/>
          </p:cNvSpPr>
          <p:nvPr/>
        </p:nvSpPr>
        <p:spPr>
          <a:xfrm>
            <a:off x="550517" y="365125"/>
            <a:ext cx="11206056" cy="795775"/>
          </a:xfrm>
          <a:prstGeom prst="rect">
            <a:avLst/>
          </a:prstGeom>
        </p:spPr>
        <p:txBody>
          <a:bodyPr>
            <a:noAutofit/>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n-US" sz="3200" dirty="0"/>
              <a:t>Atomic Oxygen </a:t>
            </a:r>
            <a:r>
              <a:rPr lang="en-US" sz="3200"/>
              <a:t>in Earth’s </a:t>
            </a:r>
            <a:r>
              <a:rPr lang="en-US" sz="3200" dirty="0"/>
              <a:t>Upper Atmosphere</a:t>
            </a:r>
          </a:p>
        </p:txBody>
      </p:sp>
      <p:sp>
        <p:nvSpPr>
          <p:cNvPr id="15" name="Content Placeholder 1"/>
          <p:cNvSpPr txBox="1">
            <a:spLocks/>
          </p:cNvSpPr>
          <p:nvPr/>
        </p:nvSpPr>
        <p:spPr>
          <a:xfrm>
            <a:off x="6438110" y="1390844"/>
            <a:ext cx="5203374" cy="32558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Air glow above the horizon of the Earth. The green color is caused by the 557.7-nm transition of atomic oxygen as shown by its energy spectrum in the inset (not to scale). The spectrum (total width: 170 MHz) indicated by the white curve is the ground state emission of atomic oxygen at 4.7 THz. The image of the air glow was taken by astronauts aboard the International Space Station.</a:t>
            </a:r>
          </a:p>
        </p:txBody>
      </p:sp>
      <p:pic>
        <p:nvPicPr>
          <p:cNvPr id="18" name="Picture 17">
            <a:extLst>
              <a:ext uri="{FF2B5EF4-FFF2-40B4-BE49-F238E27FC236}">
                <a16:creationId xmlns:a16="http://schemas.microsoft.com/office/drawing/2014/main" id="{05F98034-EDC8-F340-B568-3A5E76D388FA}"/>
              </a:ext>
            </a:extLst>
          </p:cNvPr>
          <p:cNvPicPr>
            <a:picLocks noChangeAspect="1"/>
          </p:cNvPicPr>
          <p:nvPr/>
        </p:nvPicPr>
        <p:blipFill>
          <a:blip r:embed="rId3"/>
          <a:stretch>
            <a:fillRect/>
          </a:stretch>
        </p:blipFill>
        <p:spPr>
          <a:xfrm>
            <a:off x="9815116" y="6420820"/>
            <a:ext cx="466344" cy="409474"/>
          </a:xfrm>
          <a:prstGeom prst="rect">
            <a:avLst/>
          </a:prstGeom>
        </p:spPr>
      </p:pic>
      <p:pic>
        <p:nvPicPr>
          <p:cNvPr id="20" name="Content Placeholder 10">
            <a:extLst>
              <a:ext uri="{FF2B5EF4-FFF2-40B4-BE49-F238E27FC236}">
                <a16:creationId xmlns:a16="http://schemas.microsoft.com/office/drawing/2014/main" id="{16CD0C89-342C-5646-827F-D6CC72244FBB}"/>
              </a:ext>
            </a:extLst>
          </p:cNvPr>
          <p:cNvPicPr>
            <a:picLocks noChangeAspect="1"/>
          </p:cNvPicPr>
          <p:nvPr/>
        </p:nvPicPr>
        <p:blipFill>
          <a:blip r:embed="rId4"/>
          <a:stretch>
            <a:fillRect/>
          </a:stretch>
        </p:blipFill>
        <p:spPr>
          <a:xfrm>
            <a:off x="10965396" y="6420820"/>
            <a:ext cx="557784" cy="414895"/>
          </a:xfrm>
          <a:prstGeom prst="rect">
            <a:avLst/>
          </a:prstGeom>
        </p:spPr>
      </p:pic>
      <p:pic>
        <p:nvPicPr>
          <p:cNvPr id="22" name="Picture 21">
            <a:extLst>
              <a:ext uri="{FF2B5EF4-FFF2-40B4-BE49-F238E27FC236}">
                <a16:creationId xmlns:a16="http://schemas.microsoft.com/office/drawing/2014/main" id="{C0D00CF4-FACB-DF48-AFB6-4B5195D82F2B}"/>
              </a:ext>
            </a:extLst>
          </p:cNvPr>
          <p:cNvPicPr>
            <a:picLocks noChangeAspect="1"/>
          </p:cNvPicPr>
          <p:nvPr/>
        </p:nvPicPr>
        <p:blipFill>
          <a:blip r:embed="rId5"/>
          <a:stretch>
            <a:fillRect/>
          </a:stretch>
        </p:blipFill>
        <p:spPr>
          <a:xfrm>
            <a:off x="11618260" y="6417716"/>
            <a:ext cx="484632" cy="414684"/>
          </a:xfrm>
          <a:prstGeom prst="rect">
            <a:avLst/>
          </a:prstGeom>
        </p:spPr>
      </p:pic>
      <p:pic>
        <p:nvPicPr>
          <p:cNvPr id="23" name="Picture 22">
            <a:extLst>
              <a:ext uri="{FF2B5EF4-FFF2-40B4-BE49-F238E27FC236}">
                <a16:creationId xmlns:a16="http://schemas.microsoft.com/office/drawing/2014/main" id="{94B8ADB0-21F2-854C-98F9-18BA726C40D1}"/>
              </a:ext>
            </a:extLst>
          </p:cNvPr>
          <p:cNvPicPr>
            <a:picLocks noChangeAspect="1"/>
          </p:cNvPicPr>
          <p:nvPr/>
        </p:nvPicPr>
        <p:blipFill>
          <a:blip r:embed="rId6"/>
          <a:stretch>
            <a:fillRect/>
          </a:stretch>
        </p:blipFill>
        <p:spPr>
          <a:xfrm>
            <a:off x="10376540" y="6418715"/>
            <a:ext cx="493776" cy="410580"/>
          </a:xfrm>
          <a:prstGeom prst="rect">
            <a:avLst/>
          </a:prstGeom>
        </p:spPr>
      </p:pic>
      <p:cxnSp>
        <p:nvCxnSpPr>
          <p:cNvPr id="24" name="Straight Connector 23"/>
          <p:cNvCxnSpPr/>
          <p:nvPr/>
        </p:nvCxnSpPr>
        <p:spPr>
          <a:xfrm>
            <a:off x="550517" y="1125275"/>
            <a:ext cx="11206056"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6B078BB-5D8F-6749-A770-F11DA3473114}"/>
              </a:ext>
            </a:extLst>
          </p:cNvPr>
          <p:cNvPicPr>
            <a:picLocks noChangeAspect="1"/>
          </p:cNvPicPr>
          <p:nvPr/>
        </p:nvPicPr>
        <p:blipFill>
          <a:blip r:embed="rId7"/>
          <a:stretch>
            <a:fillRect/>
          </a:stretch>
        </p:blipFill>
        <p:spPr>
          <a:xfrm>
            <a:off x="-6146" y="6401675"/>
            <a:ext cx="1642440" cy="536034"/>
          </a:xfrm>
          <a:prstGeom prst="rect">
            <a:avLst/>
          </a:prstGeom>
        </p:spPr>
      </p:pic>
      <p:sp>
        <p:nvSpPr>
          <p:cNvPr id="7" name="TextBox 6">
            <a:extLst>
              <a:ext uri="{FF2B5EF4-FFF2-40B4-BE49-F238E27FC236}">
                <a16:creationId xmlns:a16="http://schemas.microsoft.com/office/drawing/2014/main" id="{BE328397-B499-C34C-8D14-B3AB7BF6BA51}"/>
              </a:ext>
            </a:extLst>
          </p:cNvPr>
          <p:cNvSpPr txBox="1"/>
          <p:nvPr/>
        </p:nvSpPr>
        <p:spPr>
          <a:xfrm>
            <a:off x="550516" y="5732725"/>
            <a:ext cx="2479445" cy="276999"/>
          </a:xfrm>
          <a:prstGeom prst="rect">
            <a:avLst/>
          </a:prstGeom>
          <a:solidFill>
            <a:schemeClr val="bg1"/>
          </a:solidFill>
        </p:spPr>
        <p:txBody>
          <a:bodyPr wrap="square" rtlCol="0">
            <a:spAutoFit/>
          </a:bodyPr>
          <a:lstStyle/>
          <a:p>
            <a:r>
              <a:rPr lang="en-US" sz="1200" dirty="0"/>
              <a:t>Image credit: DLR/NASA</a:t>
            </a:r>
          </a:p>
        </p:txBody>
      </p:sp>
      <p:pic>
        <p:nvPicPr>
          <p:cNvPr id="4" name="Picture 3">
            <a:extLst>
              <a:ext uri="{FF2B5EF4-FFF2-40B4-BE49-F238E27FC236}">
                <a16:creationId xmlns:a16="http://schemas.microsoft.com/office/drawing/2014/main" id="{D373D297-9717-92DF-803D-67E4DD620F1C}"/>
              </a:ext>
            </a:extLst>
          </p:cNvPr>
          <p:cNvPicPr>
            <a:picLocks noChangeAspect="1"/>
          </p:cNvPicPr>
          <p:nvPr/>
        </p:nvPicPr>
        <p:blipFill>
          <a:blip r:embed="rId8"/>
          <a:stretch>
            <a:fillRect/>
          </a:stretch>
        </p:blipFill>
        <p:spPr>
          <a:xfrm>
            <a:off x="550516" y="1395866"/>
            <a:ext cx="5545484" cy="4240664"/>
          </a:xfrm>
          <a:prstGeom prst="rect">
            <a:avLst/>
          </a:prstGeom>
        </p:spPr>
      </p:pic>
    </p:spTree>
    <p:extLst>
      <p:ext uri="{BB962C8B-B14F-4D97-AF65-F5344CB8AC3E}">
        <p14:creationId xmlns:p14="http://schemas.microsoft.com/office/powerpoint/2010/main" val="4154888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8951</TotalTime>
  <Words>343</Words>
  <Application>Microsoft Macintosh PowerPoint</Application>
  <PresentationFormat>Widescreen</PresentationFormat>
  <Paragraphs>15</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Century Gothic</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Proudfit, Leslie W. (ARC-PX)[Universities Space Research Association (USRA)]</cp:lastModifiedBy>
  <cp:revision>97</cp:revision>
  <dcterms:created xsi:type="dcterms:W3CDTF">2018-05-07T19:18:22Z</dcterms:created>
  <dcterms:modified xsi:type="dcterms:W3CDTF">2022-05-19T22:23:55Z</dcterms:modified>
</cp:coreProperties>
</file>