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17" r:id="rId2"/>
    <p:sldId id="3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4144"/>
    <a:srgbClr val="B22F2B"/>
    <a:srgbClr val="A01E21"/>
    <a:srgbClr val="A0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3" autoAdjust="0"/>
    <p:restoredTop sz="79184" autoAdjust="0"/>
  </p:normalViewPr>
  <p:slideViewPr>
    <p:cSldViewPr snapToGrid="0" snapToObjects="1">
      <p:cViewPr varScale="1">
        <p:scale>
          <a:sx n="100" d="100"/>
          <a:sy n="100" d="100"/>
        </p:scale>
        <p:origin x="13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6B3A6-FA45-4375-8008-2B6A0FE4B0DD}" type="datetimeFigureOut">
              <a:rPr lang="en-US" smtClean="0"/>
              <a:t>6/27/22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AA3C6-7FD5-4B98-A369-436189BB4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25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Paper DOI: http://</a:t>
            </a:r>
            <a:r>
              <a:rPr lang="en-US" dirty="0" err="1"/>
              <a:t>doi.org</a:t>
            </a:r>
            <a:r>
              <a:rPr lang="en-US" dirty="0"/>
              <a:t>/10.3847/1538-4357/ac2eb7</a:t>
            </a:r>
          </a:p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/sites/default/files/2022-02/SCI2022_0003.png</a:t>
            </a:r>
          </a:p>
          <a:p>
            <a:r>
              <a:rPr lang="en-US" dirty="0"/>
              <a:t>Science Spotlight: https://</a:t>
            </a:r>
            <a:r>
              <a:rPr lang="en-US" dirty="0" err="1"/>
              <a:t>www.sofia.usra.edu</a:t>
            </a:r>
            <a:r>
              <a:rPr lang="en-US" dirty="0"/>
              <a:t>/publications/science-results-archive/temperature-and-density-layers-ghost-nebula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83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High-res image link: https://</a:t>
            </a:r>
            <a:r>
              <a:rPr lang="en-US" dirty="0" err="1"/>
              <a:t>www.sofia.usra.edu</a:t>
            </a:r>
            <a:r>
              <a:rPr lang="en-US" dirty="0"/>
              <a:t>/sites/default/files/2022-02/SCI2022_0002.png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9AA3C6-7FD5-4B98-A369-436189BB46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86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6F299CC-8742-DC45-8759-6D3277B7EC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D1019F-39EC-1849-8FED-1D0605908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0CD7C9-4A29-5F49-B790-15F10A9094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76364" y="6061354"/>
            <a:ext cx="777240" cy="6824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DEF66FE-D07C-A24D-B835-45EE954D6E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3308" y="6061354"/>
            <a:ext cx="859536" cy="6876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8F1E72-0EC3-834B-9EF4-9A7F2234A9F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46207" y="6061354"/>
            <a:ext cx="914400" cy="6858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FFDD09-0E77-8043-8194-8FAAB824389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3970" y="6061354"/>
            <a:ext cx="804672" cy="68971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F40FD0-5630-694A-A5E6-43E0359B6AB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4474" y="6085821"/>
            <a:ext cx="2311400" cy="762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BD6DA7E7-855A-3D49-A8B1-12E968B2E8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</a:rPr>
              <a:t>Click to add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DDE12B98-0CD1-B84B-9FD1-A764BBF652C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35429" y="4383313"/>
            <a:ext cx="10232571" cy="116114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Speaker</a:t>
            </a:r>
          </a:p>
          <a:p>
            <a:pPr algn="l"/>
            <a:r>
              <a:rPr lang="en-US" dirty="0">
                <a:solidFill>
                  <a:schemeClr val="bg1"/>
                </a:solidFill>
                <a:latin typeface="Century Gothic" panose="020B0502020202020204" pitchFamily="34" charset="0"/>
              </a:rPr>
              <a:t>Month Year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261B528-6675-224E-81EE-229D08F1461F}"/>
              </a:ext>
            </a:extLst>
          </p:cNvPr>
          <p:cNvCxnSpPr/>
          <p:nvPr userDrawn="1"/>
        </p:nvCxnSpPr>
        <p:spPr>
          <a:xfrm>
            <a:off x="0" y="5870073"/>
            <a:ext cx="12192000" cy="0"/>
          </a:xfrm>
          <a:prstGeom prst="line">
            <a:avLst/>
          </a:prstGeom>
          <a:ln w="63500" cmpd="sng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54000">
                  <a:schemeClr val="accent1"/>
                </a:gs>
                <a:gs pos="100000">
                  <a:schemeClr val="bg1"/>
                </a:gs>
              </a:gsLst>
              <a:lin ang="10800000" scaled="1"/>
              <a:tileRect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86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A1B58-8ADB-0B47-A512-9A6F93B74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0CBD-4BB8-2A4B-8BA6-6B0028CD3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AF73E5-CEEA-094D-A3AD-12803339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66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F20010-A7C9-9641-9A66-7B3106E69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008AFD-2DB5-A24C-BA41-2D6A569D0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A615-CFF1-7748-AB57-085D3DFB9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F747-E954-624D-A1F6-533CD2014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499D-DF3D-3D4C-8CD2-7194E32E8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C146E-44B2-FC4E-88F1-C78860B41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49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62EB-BC98-6D46-965B-90C21B427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CA877-4C11-D24D-8FE4-32025F7D0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B5944B-45FA-7947-9011-3A0A3FA21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5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1D284-2AD7-6F40-87A8-5E6B84721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2515E-13A4-0747-A383-663268831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1625E-E66A-4C46-84A3-F4C3BBB345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54E88-8CB2-4844-9860-53092D75A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48354-F916-AC44-8652-0C710AF3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FA1D1B-8F84-B742-8FF7-D0FB829D1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748A5-FE1B-AD47-A47F-CD85429B45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43FC8-3400-BE4C-B169-212C04BFD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CCAB5F-A3C3-9046-9C58-2983A3BCD6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A10C7E-2B11-AB4B-99B4-F20877108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37486-71E3-374F-8FCC-386970B7F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E1951-08FA-ED4C-846E-EB5C43749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44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EDB3E-4808-EC47-80E4-AE11EA088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002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0E2E3-B410-0E4D-84D0-98489C769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2D3D92-0E80-1149-B2E5-DF993B9BB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68CA94-917E-7543-9BB9-F79029184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0DCCA-D981-7A4F-A203-8FE9876DF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4A362-2FCD-244E-9AE2-1A661F14B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9B9FFC-0006-8641-B68D-F65F318963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C9C11-3A4B-4F4D-A776-CEE8DD0048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62271-EE5A-DC4F-ADE5-C21CE4BA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62815-6E7C-AF49-A41C-CEAF29F47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39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5ED364-356D-5A4B-948D-479A25F2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19A00-8CED-C44C-9AC3-A703A8675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6A1A8-A276-C24C-A304-6FEFBA792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10515600" cy="242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0B662815-6E7C-AF49-A41C-CEAF29F47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96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455F8-6354-41DE-D28C-8FE7D4AA5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476" y="1269886"/>
            <a:ext cx="5734753" cy="490969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Temperature and Density Layers in the Ghost Nebula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442318" y="1331205"/>
            <a:ext cx="5559182" cy="3850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SOFIA/EXES observed the Ghost Nebula (IC63), a Photo-Dissociation Region (PDR) irradiated by the light from </a:t>
            </a:r>
            <a:r>
              <a:rPr lang="el-GR" sz="1600" dirty="0"/>
              <a:t>γ </a:t>
            </a:r>
            <a:r>
              <a:rPr lang="en-US" sz="1600" dirty="0"/>
              <a:t>Cassiopeia, a B-type star. Combining the high-resolution molecular hydrogen spectroscopic observations from EXES with existing H</a:t>
            </a:r>
            <a:r>
              <a:rPr lang="en-US" sz="1600" baseline="-25000" dirty="0"/>
              <a:t>2</a:t>
            </a:r>
            <a:r>
              <a:rPr lang="en-US" sz="1600" dirty="0"/>
              <a:t> fluorescent observations from the Canada-France-Hawaii Telescope, researchers were able to resolve the temperature and density structures of a PDR for the first time.</a:t>
            </a:r>
          </a:p>
          <a:p>
            <a:r>
              <a:rPr lang="en-US" sz="1600" dirty="0"/>
              <a:t>EXES observed three locations (</a:t>
            </a:r>
            <a:r>
              <a:rPr lang="en-US" sz="1600" i="1" dirty="0"/>
              <a:t>sunny, shady</a:t>
            </a:r>
            <a:r>
              <a:rPr lang="en-US" sz="1600" dirty="0"/>
              <a:t>, and </a:t>
            </a:r>
            <a:r>
              <a:rPr lang="en-US" sz="1600" i="1" dirty="0"/>
              <a:t>ridge</a:t>
            </a:r>
            <a:r>
              <a:rPr lang="en-US" sz="1600" dirty="0"/>
              <a:t>) in the PDR to measure the small-scale temperature changes in the gas. Although H</a:t>
            </a:r>
            <a:r>
              <a:rPr lang="en-US" sz="1600" baseline="-25000" dirty="0"/>
              <a:t>2</a:t>
            </a:r>
            <a:r>
              <a:rPr lang="en-US" sz="1600" dirty="0"/>
              <a:t> emission was not detected on the </a:t>
            </a:r>
            <a:r>
              <a:rPr lang="en-US" sz="1600" i="1" dirty="0"/>
              <a:t>sunny</a:t>
            </a:r>
            <a:r>
              <a:rPr lang="en-US" sz="1600" dirty="0"/>
              <a:t> side of the ridge, temperatures of 495 K and 562 K were obtained toward the </a:t>
            </a:r>
            <a:r>
              <a:rPr lang="en-US" sz="1600" i="1" dirty="0"/>
              <a:t>shady</a:t>
            </a:r>
            <a:r>
              <a:rPr lang="en-US" sz="1600" dirty="0"/>
              <a:t> side and the </a:t>
            </a:r>
            <a:r>
              <a:rPr lang="en-US" sz="1600" i="1" dirty="0"/>
              <a:t>ridge</a:t>
            </a:r>
            <a:r>
              <a:rPr lang="en-US" sz="1600" dirty="0"/>
              <a:t>, respectively.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The detected temperature gradient, which was correlated with the extinction into the cloud, indicates that the PDR is inhomogeneous and demonstrates the capability of EXES </a:t>
            </a:r>
            <a:r>
              <a:rPr lang="en-US" sz="1600" dirty="0"/>
              <a:t>to use H</a:t>
            </a:r>
            <a:r>
              <a:rPr lang="en-US" sz="1600" baseline="-25000" dirty="0"/>
              <a:t>2</a:t>
            </a:r>
            <a:r>
              <a:rPr lang="en-US" sz="1600" dirty="0"/>
              <a:t> pure rotational line spectroscopy to map the gas temperature on small scales. </a:t>
            </a:r>
          </a:p>
          <a:p>
            <a:endParaRPr lang="en-US" sz="1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7672B1-4574-9344-AC89-F86A61BC21FE}"/>
              </a:ext>
            </a:extLst>
          </p:cNvPr>
          <p:cNvSpPr txBox="1"/>
          <p:nvPr/>
        </p:nvSpPr>
        <p:spPr>
          <a:xfrm>
            <a:off x="6705600" y="5440918"/>
            <a:ext cx="52959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Paper: “Spatial Variation in Temperature and Density in the IC 63 PDR from H</a:t>
            </a:r>
            <a:r>
              <a:rPr lang="en-US" sz="1400" baseline="-25000" dirty="0"/>
              <a:t>2</a:t>
            </a:r>
            <a:r>
              <a:rPr lang="en-US" sz="1400" dirty="0"/>
              <a:t> Spectroscopy”</a:t>
            </a:r>
            <a:br>
              <a:rPr lang="en-US" sz="1400" dirty="0"/>
            </a:br>
            <a:r>
              <a:rPr lang="en-US" sz="1400" dirty="0" err="1"/>
              <a:t>Soam</a:t>
            </a:r>
            <a:r>
              <a:rPr lang="en-US" sz="1400" dirty="0"/>
              <a:t>, Archana, et al., 2021/12, </a:t>
            </a:r>
            <a:r>
              <a:rPr lang="en-US" sz="1400" dirty="0" err="1"/>
              <a:t>ApJ</a:t>
            </a:r>
            <a:r>
              <a:rPr lang="en-US" sz="1400" dirty="0"/>
              <a:t>, 923, 107.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328397-B499-C34C-8D14-B3AB7BF6BA51}"/>
              </a:ext>
            </a:extLst>
          </p:cNvPr>
          <p:cNvSpPr txBox="1"/>
          <p:nvPr/>
        </p:nvSpPr>
        <p:spPr>
          <a:xfrm>
            <a:off x="762269" y="5732725"/>
            <a:ext cx="209523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Soam</a:t>
            </a:r>
            <a:r>
              <a:rPr lang="en-US" sz="12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3465356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50000"/>
            <a:ext cx="12192000" cy="51206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0000">
                <a:schemeClr val="accent1"/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4"/>
          <p:cNvSpPr txBox="1">
            <a:spLocks/>
          </p:cNvSpPr>
          <p:nvPr/>
        </p:nvSpPr>
        <p:spPr>
          <a:xfrm>
            <a:off x="550517" y="365125"/>
            <a:ext cx="11206056" cy="79577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n-US" sz="3200" dirty="0"/>
              <a:t>Temperature and Density Layers in the Ghost Nebula</a:t>
            </a:r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4844914" y="1351915"/>
            <a:ext cx="5203374" cy="325586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The H</a:t>
            </a:r>
            <a:r>
              <a:rPr lang="en-US" sz="1600" baseline="-25000" dirty="0"/>
              <a:t>2</a:t>
            </a:r>
            <a:r>
              <a:rPr lang="en-US" sz="1600" dirty="0"/>
              <a:t> emission line profiles for the </a:t>
            </a:r>
            <a:r>
              <a:rPr lang="en-US" sz="1600" i="1" dirty="0"/>
              <a:t>sunny, ridge</a:t>
            </a:r>
            <a:r>
              <a:rPr lang="en-US" sz="1600" dirty="0"/>
              <a:t>, and </a:t>
            </a:r>
            <a:r>
              <a:rPr lang="en-US" sz="1600" i="1" dirty="0"/>
              <a:t>shady</a:t>
            </a:r>
            <a:r>
              <a:rPr lang="en-US" sz="1600" dirty="0"/>
              <a:t> regions of the Ghost Nebula. No emission is detected in the </a:t>
            </a:r>
            <a:r>
              <a:rPr lang="en-US" sz="1600" i="1" dirty="0"/>
              <a:t>sunny</a:t>
            </a:r>
            <a:r>
              <a:rPr lang="en-US" sz="1600" dirty="0"/>
              <a:t> side of the PDR, showing the sharp photo-dissociation transition caused by the efficient self-shielding in H</a:t>
            </a:r>
            <a:r>
              <a:rPr lang="en-US" sz="1600" baseline="-25000" dirty="0"/>
              <a:t>2</a:t>
            </a:r>
            <a:r>
              <a:rPr lang="en-US" sz="1600" dirty="0"/>
              <a:t>. The dashed blue line shows the center of the detected emission line and the solid red line shows the Gaussian fit.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F98034-EDC8-F340-B568-3A5E76D38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116" y="6420820"/>
            <a:ext cx="466344" cy="409474"/>
          </a:xfrm>
          <a:prstGeom prst="rect">
            <a:avLst/>
          </a:prstGeom>
        </p:spPr>
      </p:pic>
      <p:pic>
        <p:nvPicPr>
          <p:cNvPr id="20" name="Content Placeholder 10">
            <a:extLst>
              <a:ext uri="{FF2B5EF4-FFF2-40B4-BE49-F238E27FC236}">
                <a16:creationId xmlns:a16="http://schemas.microsoft.com/office/drawing/2014/main" id="{16CD0C89-342C-5646-827F-D6CC72244F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5396" y="6420820"/>
            <a:ext cx="557784" cy="41489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0D00CF4-FACB-DF48-AFB6-4B5195D82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8260" y="6417716"/>
            <a:ext cx="484632" cy="4146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B8ADB0-21F2-854C-98F9-18BA726C40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6540" y="6418715"/>
            <a:ext cx="493776" cy="41058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>
          <a:xfrm>
            <a:off x="550517" y="1125275"/>
            <a:ext cx="11206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C6B078BB-5D8F-6749-A770-F11DA34731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146" y="6401675"/>
            <a:ext cx="1642440" cy="5360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D845698-17EE-1C6E-1328-2EBDDAB86F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30401" y="1186622"/>
            <a:ext cx="2562772" cy="50673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6A1C210-B7B4-2E95-68D9-465408451345}"/>
              </a:ext>
            </a:extLst>
          </p:cNvPr>
          <p:cNvSpPr txBox="1"/>
          <p:nvPr/>
        </p:nvSpPr>
        <p:spPr>
          <a:xfrm>
            <a:off x="4844914" y="5725050"/>
            <a:ext cx="247944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Image credit: </a:t>
            </a:r>
            <a:r>
              <a:rPr lang="en-US" sz="1200" dirty="0" err="1"/>
              <a:t>Soam</a:t>
            </a:r>
            <a:r>
              <a:rPr lang="en-US" sz="1200" dirty="0"/>
              <a:t> et al. 2021</a:t>
            </a:r>
          </a:p>
        </p:txBody>
      </p:sp>
    </p:spTree>
    <p:extLst>
      <p:ext uri="{BB962C8B-B14F-4D97-AF65-F5344CB8AC3E}">
        <p14:creationId xmlns:p14="http://schemas.microsoft.com/office/powerpoint/2010/main" val="415488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9242</TotalTime>
  <Words>380</Words>
  <Application>Microsoft Macintosh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Proudfit, Leslie W. (ARC-PX)[Universities Space Research Association (USRA)]</cp:lastModifiedBy>
  <cp:revision>122</cp:revision>
  <dcterms:created xsi:type="dcterms:W3CDTF">2018-05-07T19:18:22Z</dcterms:created>
  <dcterms:modified xsi:type="dcterms:W3CDTF">2022-06-27T17:35:53Z</dcterms:modified>
</cp:coreProperties>
</file>