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317" r:id="rId2"/>
    <p:sldId id="318"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4144"/>
    <a:srgbClr val="B22F2B"/>
    <a:srgbClr val="A01E21"/>
    <a:srgbClr val="A05F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83" autoAdjust="0"/>
    <p:restoredTop sz="79184" autoAdjust="0"/>
  </p:normalViewPr>
  <p:slideViewPr>
    <p:cSldViewPr snapToGrid="0" snapToObjects="1">
      <p:cViewPr varScale="1">
        <p:scale>
          <a:sx n="100" d="100"/>
          <a:sy n="100" d="100"/>
        </p:scale>
        <p:origin x="1344" y="16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36B3A6-FA45-4375-8008-2B6A0FE4B0DD}" type="datetimeFigureOut">
              <a:rPr lang="en-US" smtClean="0"/>
              <a:t>6/27/22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9AA3C6-7FD5-4B98-A369-436189BB4637}" type="slidenum">
              <a:rPr lang="en-US" smtClean="0"/>
              <a:t>‹#›</a:t>
            </a:fld>
            <a:endParaRPr lang="en-US"/>
          </a:p>
        </p:txBody>
      </p:sp>
    </p:spTree>
    <p:extLst>
      <p:ext uri="{BB962C8B-B14F-4D97-AF65-F5344CB8AC3E}">
        <p14:creationId xmlns:p14="http://schemas.microsoft.com/office/powerpoint/2010/main" val="1723259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DOI: https://</a:t>
            </a:r>
            <a:r>
              <a:rPr lang="en-US" dirty="0" err="1"/>
              <a:t>doi.org</a:t>
            </a:r>
            <a:r>
              <a:rPr lang="en-US" dirty="0"/>
              <a:t>/10.3847/1538-4357/ac16d7</a:t>
            </a:r>
          </a:p>
          <a:p>
            <a:r>
              <a:rPr lang="en-US" dirty="0"/>
              <a:t>High-res image link: https://</a:t>
            </a:r>
            <a:r>
              <a:rPr lang="en-US" dirty="0" err="1"/>
              <a:t>www.sofia.usra.edu</a:t>
            </a:r>
            <a:r>
              <a:rPr lang="en-US" dirty="0"/>
              <a:t>/sites/default/files/2021-11/SCI2021_0025.png</a:t>
            </a:r>
          </a:p>
          <a:p>
            <a:r>
              <a:rPr lang="en-US" dirty="0"/>
              <a:t>Science Spotlight: https://</a:t>
            </a:r>
            <a:r>
              <a:rPr lang="en-US" dirty="0" err="1"/>
              <a:t>www.sofia.usra.edu</a:t>
            </a:r>
            <a:r>
              <a:rPr lang="en-US" dirty="0"/>
              <a:t>/publications/science-results-archive/magnetic-chaos-hidden-within-whirlpool-galaxy-1</a:t>
            </a:r>
          </a:p>
        </p:txBody>
      </p:sp>
      <p:sp>
        <p:nvSpPr>
          <p:cNvPr id="4" name="Slide Number Placeholder 3"/>
          <p:cNvSpPr>
            <a:spLocks noGrp="1"/>
          </p:cNvSpPr>
          <p:nvPr>
            <p:ph type="sldNum" sz="quarter" idx="10"/>
          </p:nvPr>
        </p:nvSpPr>
        <p:spPr/>
        <p:txBody>
          <a:bodyPr/>
          <a:lstStyle/>
          <a:p>
            <a:fld id="{579AA3C6-7FD5-4B98-A369-436189BB4637}" type="slidenum">
              <a:rPr lang="en-US" smtClean="0"/>
              <a:t>1</a:t>
            </a:fld>
            <a:endParaRPr lang="en-US"/>
          </a:p>
        </p:txBody>
      </p:sp>
    </p:spTree>
    <p:extLst>
      <p:ext uri="{BB962C8B-B14F-4D97-AF65-F5344CB8AC3E}">
        <p14:creationId xmlns:p14="http://schemas.microsoft.com/office/powerpoint/2010/main" val="1917831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High-res image link: https://</a:t>
            </a:r>
            <a:r>
              <a:rPr lang="en-US" dirty="0" err="1"/>
              <a:t>www.sofia.usra.edu</a:t>
            </a:r>
            <a:r>
              <a:rPr lang="en-US" dirty="0"/>
              <a:t>/sites/default/files/2021-11/SCI2021_0024.png</a:t>
            </a:r>
          </a:p>
        </p:txBody>
      </p:sp>
      <p:sp>
        <p:nvSpPr>
          <p:cNvPr id="4" name="Slide Number Placeholder 3"/>
          <p:cNvSpPr>
            <a:spLocks noGrp="1"/>
          </p:cNvSpPr>
          <p:nvPr>
            <p:ph type="sldNum" sz="quarter" idx="10"/>
          </p:nvPr>
        </p:nvSpPr>
        <p:spPr/>
        <p:txBody>
          <a:bodyPr/>
          <a:lstStyle/>
          <a:p>
            <a:fld id="{579AA3C6-7FD5-4B98-A369-436189BB4637}" type="slidenum">
              <a:rPr lang="en-US" smtClean="0"/>
              <a:t>2</a:t>
            </a:fld>
            <a:endParaRPr lang="en-US"/>
          </a:p>
        </p:txBody>
      </p:sp>
    </p:spTree>
    <p:extLst>
      <p:ext uri="{BB962C8B-B14F-4D97-AF65-F5344CB8AC3E}">
        <p14:creationId xmlns:p14="http://schemas.microsoft.com/office/powerpoint/2010/main" val="22682869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6F299CC-8742-DC45-8759-6D3277B7ECA1}"/>
              </a:ext>
            </a:extLst>
          </p:cNvPr>
          <p:cNvPicPr>
            <a:picLocks noChangeAspect="1"/>
          </p:cNvPicPr>
          <p:nvPr userDrawn="1"/>
        </p:nvPicPr>
        <p:blipFill>
          <a:blip r:embed="rId2">
            <a:alphaModFix/>
            <a:duotone>
              <a:prstClr val="black"/>
              <a:schemeClr val="accent5">
                <a:tint val="45000"/>
                <a:satMod val="400000"/>
              </a:schemeClr>
            </a:duotone>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5AD1019F-39EC-1849-8FED-1D0605908C38}"/>
              </a:ext>
            </a:extLst>
          </p:cNvPr>
          <p:cNvSpPr>
            <a:spLocks noGrp="1"/>
          </p:cNvSpPr>
          <p:nvPr>
            <p:ph type="sldNum" sz="quarter" idx="12"/>
          </p:nvPr>
        </p:nvSpPr>
        <p:spPr/>
        <p:txBody>
          <a:bodyPr/>
          <a:lstStyle/>
          <a:p>
            <a:fld id="{0B662815-6E7C-AF49-A41C-CEAF29F470AD}" type="slidenum">
              <a:rPr lang="en-US" smtClean="0"/>
              <a:t>‹#›</a:t>
            </a:fld>
            <a:endParaRPr lang="en-US"/>
          </a:p>
        </p:txBody>
      </p:sp>
      <p:pic>
        <p:nvPicPr>
          <p:cNvPr id="15" name="Picture 14">
            <a:extLst>
              <a:ext uri="{FF2B5EF4-FFF2-40B4-BE49-F238E27FC236}">
                <a16:creationId xmlns:a16="http://schemas.microsoft.com/office/drawing/2014/main" id="{DA0CD7C9-4A29-5F49-B790-15F10A909497}"/>
              </a:ext>
            </a:extLst>
          </p:cNvPr>
          <p:cNvPicPr>
            <a:picLocks noChangeAspect="1"/>
          </p:cNvPicPr>
          <p:nvPr userDrawn="1"/>
        </p:nvPicPr>
        <p:blipFill>
          <a:blip r:embed="rId3"/>
          <a:stretch>
            <a:fillRect/>
          </a:stretch>
        </p:blipFill>
        <p:spPr>
          <a:xfrm>
            <a:off x="8376364" y="6061354"/>
            <a:ext cx="777240" cy="682455"/>
          </a:xfrm>
          <a:prstGeom prst="rect">
            <a:avLst/>
          </a:prstGeom>
        </p:spPr>
      </p:pic>
      <p:pic>
        <p:nvPicPr>
          <p:cNvPr id="16" name="Picture 15">
            <a:extLst>
              <a:ext uri="{FF2B5EF4-FFF2-40B4-BE49-F238E27FC236}">
                <a16:creationId xmlns:a16="http://schemas.microsoft.com/office/drawing/2014/main" id="{5DEF66FE-D07C-A24D-B835-45EE954D6EE7}"/>
              </a:ext>
            </a:extLst>
          </p:cNvPr>
          <p:cNvPicPr>
            <a:picLocks noChangeAspect="1"/>
          </p:cNvPicPr>
          <p:nvPr userDrawn="1"/>
        </p:nvPicPr>
        <p:blipFill>
          <a:blip r:embed="rId4"/>
          <a:stretch>
            <a:fillRect/>
          </a:stretch>
        </p:blipFill>
        <p:spPr>
          <a:xfrm>
            <a:off x="9273308" y="6061354"/>
            <a:ext cx="859536" cy="687629"/>
          </a:xfrm>
          <a:prstGeom prst="rect">
            <a:avLst/>
          </a:prstGeom>
        </p:spPr>
      </p:pic>
      <p:pic>
        <p:nvPicPr>
          <p:cNvPr id="17" name="Picture 16">
            <a:extLst>
              <a:ext uri="{FF2B5EF4-FFF2-40B4-BE49-F238E27FC236}">
                <a16:creationId xmlns:a16="http://schemas.microsoft.com/office/drawing/2014/main" id="{728F1E72-0EC3-834B-9EF4-9A7F2234A9F7}"/>
              </a:ext>
            </a:extLst>
          </p:cNvPr>
          <p:cNvPicPr>
            <a:picLocks noChangeAspect="1"/>
          </p:cNvPicPr>
          <p:nvPr userDrawn="1"/>
        </p:nvPicPr>
        <p:blipFill>
          <a:blip r:embed="rId5"/>
          <a:stretch>
            <a:fillRect/>
          </a:stretch>
        </p:blipFill>
        <p:spPr>
          <a:xfrm>
            <a:off x="10246207" y="6061354"/>
            <a:ext cx="914400" cy="685800"/>
          </a:xfrm>
          <a:prstGeom prst="rect">
            <a:avLst/>
          </a:prstGeom>
        </p:spPr>
      </p:pic>
      <p:pic>
        <p:nvPicPr>
          <p:cNvPr id="18" name="Picture 17">
            <a:extLst>
              <a:ext uri="{FF2B5EF4-FFF2-40B4-BE49-F238E27FC236}">
                <a16:creationId xmlns:a16="http://schemas.microsoft.com/office/drawing/2014/main" id="{4EFFDD09-0E77-8043-8194-8FAAB8243892}"/>
              </a:ext>
            </a:extLst>
          </p:cNvPr>
          <p:cNvPicPr>
            <a:picLocks noChangeAspect="1"/>
          </p:cNvPicPr>
          <p:nvPr userDrawn="1"/>
        </p:nvPicPr>
        <p:blipFill>
          <a:blip r:embed="rId6"/>
          <a:stretch>
            <a:fillRect/>
          </a:stretch>
        </p:blipFill>
        <p:spPr>
          <a:xfrm>
            <a:off x="11273970" y="6061354"/>
            <a:ext cx="804672" cy="689719"/>
          </a:xfrm>
          <a:prstGeom prst="rect">
            <a:avLst/>
          </a:prstGeom>
        </p:spPr>
      </p:pic>
      <p:pic>
        <p:nvPicPr>
          <p:cNvPr id="19" name="Picture 18">
            <a:extLst>
              <a:ext uri="{FF2B5EF4-FFF2-40B4-BE49-F238E27FC236}">
                <a16:creationId xmlns:a16="http://schemas.microsoft.com/office/drawing/2014/main" id="{ECF40FD0-5630-694A-A5E6-43E0359B6AB8}"/>
              </a:ext>
            </a:extLst>
          </p:cNvPr>
          <p:cNvPicPr>
            <a:picLocks noChangeAspect="1"/>
          </p:cNvPicPr>
          <p:nvPr userDrawn="1"/>
        </p:nvPicPr>
        <p:blipFill>
          <a:blip r:embed="rId7"/>
          <a:stretch>
            <a:fillRect/>
          </a:stretch>
        </p:blipFill>
        <p:spPr>
          <a:xfrm>
            <a:off x="34474" y="6085821"/>
            <a:ext cx="2311400" cy="762000"/>
          </a:xfrm>
          <a:prstGeom prst="rect">
            <a:avLst/>
          </a:prstGeom>
        </p:spPr>
      </p:pic>
      <p:sp>
        <p:nvSpPr>
          <p:cNvPr id="21" name="Title 1">
            <a:extLst>
              <a:ext uri="{FF2B5EF4-FFF2-40B4-BE49-F238E27FC236}">
                <a16:creationId xmlns:a16="http://schemas.microsoft.com/office/drawing/2014/main" id="{BD6DA7E7-855A-3D49-A8B1-12E968B2E8EC}"/>
              </a:ext>
            </a:extLst>
          </p:cNvPr>
          <p:cNvSpPr>
            <a:spLocks noGrp="1"/>
          </p:cNvSpPr>
          <p:nvPr>
            <p:ph type="ctrTitle" idx="4294967295"/>
          </p:nvPr>
        </p:nvSpPr>
        <p:spPr>
          <a:xfrm>
            <a:off x="1524000" y="1122363"/>
            <a:ext cx="9144000" cy="2387600"/>
          </a:xfrm>
        </p:spPr>
        <p:txBody>
          <a:bodyPr/>
          <a:lstStyle/>
          <a:p>
            <a:r>
              <a:rPr lang="en-US" b="1" dirty="0">
                <a:solidFill>
                  <a:schemeClr val="bg1"/>
                </a:solidFill>
                <a:latin typeface="Century Gothic" panose="020B0502020202020204" pitchFamily="34" charset="0"/>
              </a:rPr>
              <a:t>Click to add title</a:t>
            </a:r>
          </a:p>
        </p:txBody>
      </p:sp>
      <p:sp>
        <p:nvSpPr>
          <p:cNvPr id="22" name="Subtitle 2">
            <a:extLst>
              <a:ext uri="{FF2B5EF4-FFF2-40B4-BE49-F238E27FC236}">
                <a16:creationId xmlns:a16="http://schemas.microsoft.com/office/drawing/2014/main" id="{DDE12B98-0CD1-B84B-9FD1-A764BBF652C2}"/>
              </a:ext>
            </a:extLst>
          </p:cNvPr>
          <p:cNvSpPr>
            <a:spLocks noGrp="1"/>
          </p:cNvSpPr>
          <p:nvPr>
            <p:ph type="subTitle" idx="4294967295"/>
          </p:nvPr>
        </p:nvSpPr>
        <p:spPr>
          <a:xfrm>
            <a:off x="435429" y="4383313"/>
            <a:ext cx="10232571" cy="1161143"/>
          </a:xfrm>
        </p:spPr>
        <p:txBody>
          <a:bodyPr>
            <a:normAutofit/>
          </a:bodyPr>
          <a:lstStyle/>
          <a:p>
            <a:pPr algn="l"/>
            <a:r>
              <a:rPr lang="en-US" dirty="0">
                <a:solidFill>
                  <a:schemeClr val="bg1"/>
                </a:solidFill>
                <a:latin typeface="Century Gothic" panose="020B0502020202020204" pitchFamily="34" charset="0"/>
              </a:rPr>
              <a:t>Speaker</a:t>
            </a:r>
          </a:p>
          <a:p>
            <a:pPr algn="l"/>
            <a:r>
              <a:rPr lang="en-US" dirty="0">
                <a:solidFill>
                  <a:schemeClr val="bg1"/>
                </a:solidFill>
                <a:latin typeface="Century Gothic" panose="020B0502020202020204" pitchFamily="34" charset="0"/>
              </a:rPr>
              <a:t>Month Year</a:t>
            </a:r>
          </a:p>
        </p:txBody>
      </p:sp>
      <p:cxnSp>
        <p:nvCxnSpPr>
          <p:cNvPr id="13" name="Straight Connector 12">
            <a:extLst>
              <a:ext uri="{FF2B5EF4-FFF2-40B4-BE49-F238E27FC236}">
                <a16:creationId xmlns:a16="http://schemas.microsoft.com/office/drawing/2014/main" id="{9261B528-6675-224E-81EE-229D08F1461F}"/>
              </a:ext>
            </a:extLst>
          </p:cNvPr>
          <p:cNvCxnSpPr/>
          <p:nvPr userDrawn="1"/>
        </p:nvCxnSpPr>
        <p:spPr>
          <a:xfrm>
            <a:off x="0" y="5870073"/>
            <a:ext cx="12192000" cy="0"/>
          </a:xfrm>
          <a:prstGeom prst="line">
            <a:avLst/>
          </a:prstGeom>
          <a:ln w="63500" cmpd="sng">
            <a:gradFill flip="none" rotWithShape="1">
              <a:gsLst>
                <a:gs pos="0">
                  <a:schemeClr val="accent1">
                    <a:lumMod val="5000"/>
                    <a:lumOff val="95000"/>
                  </a:schemeClr>
                </a:gs>
                <a:gs pos="54000">
                  <a:schemeClr val="accent1"/>
                </a:gs>
                <a:gs pos="100000">
                  <a:schemeClr val="bg1"/>
                </a:gs>
              </a:gsLst>
              <a:lin ang="10800000" scaled="1"/>
              <a:tileRect/>
            </a:gra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863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A1B58-8ADB-0B47-A512-9A6F93B74B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E90CBD-4BB8-2A4B-8BA6-6B0028CD3A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AAF73E5-CEEA-094D-A3AD-1280333910FD}"/>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3875466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F20010-A7C9-9641-9A66-7B3106E691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008AFD-2DB5-A24C-BA41-2D6A569D098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7FEA615-CFF1-7748-AB57-085D3DFB9A05}"/>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206601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FF747-E954-624D-A1F6-533CD20148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AA499D-DF3D-3D4C-8CD2-7194E32E8DE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86C146E-44B2-FC4E-88F1-C78860B4127D}"/>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2474349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762EB-BC98-6D46-965B-90C21B427F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ACA877-4C11-D24D-8FE4-32025F7D0F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F6B5944B-45FA-7947-9011-3A0A3FA211B3}"/>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1941758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1D284-2AD7-6F40-87A8-5E6B847212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A2515E-13A4-0747-A383-663268831DF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11625E-E66A-4C46-84A3-F4C3BBB345E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AE54E88-8CB2-4844-9860-53092D75A6E0}"/>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2991124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48354-F916-AC44-8652-0C710AF3EF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FA1D1B-8F84-B742-8FF7-D0FB829D10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31748A5-FE1B-AD47-A47F-CD85429B451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A43FC8-3400-BE4C-B169-212C04BFDB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0CCAB5F-A3C3-9046-9C58-2983A3BCD6A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37A10C7E-2B11-AB4B-99B4-F20877108623}"/>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1650378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37486-71E3-374F-8FCC-386970B7F224}"/>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C3E1951-08FA-ED4C-846E-EB5C43749212}"/>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1177644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4EDB3E-4808-EC47-80E4-AE11EA088955}"/>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2740002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0E2E3-B410-0E4D-84D0-98489C769D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2D3D92-0E80-1149-B2E5-DF993B9BBD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68CA94-917E-7543-9BB9-F790291843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0D60DCCA-D981-7A4F-A203-8FE9876DF2E5}"/>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31147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4A362-2FCD-244E-9AE2-1A661F14BD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9B9FFC-0006-8641-B68D-F65F318963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3C9C11-3A4B-4F4D-A776-CEE8DD0048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62862271-EE5A-DC4F-ADE5-C21CE4BAA8A9}"/>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2690639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5ED364-356D-5A4B-948D-479A25F2B6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0119A00-8CED-C44C-9AC3-A703A86754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116A1A8-A276-C24C-A304-6FEFBA792FAB}"/>
              </a:ext>
            </a:extLst>
          </p:cNvPr>
          <p:cNvSpPr>
            <a:spLocks noGrp="1"/>
          </p:cNvSpPr>
          <p:nvPr>
            <p:ph type="sldNum" sz="quarter" idx="4"/>
          </p:nvPr>
        </p:nvSpPr>
        <p:spPr>
          <a:xfrm>
            <a:off x="838200" y="6356351"/>
            <a:ext cx="10515600" cy="242570"/>
          </a:xfrm>
          <a:prstGeom prst="rect">
            <a:avLst/>
          </a:prstGeom>
        </p:spPr>
        <p:txBody>
          <a:bodyPr vert="horz" lIns="91440" tIns="45720" rIns="91440" bIns="45720" rtlCol="0" anchor="ctr"/>
          <a:lstStyle>
            <a:lvl1pPr algn="ctr">
              <a:defRPr sz="1200">
                <a:solidFill>
                  <a:schemeClr val="bg1"/>
                </a:solidFill>
              </a:defRPr>
            </a:lvl1pPr>
          </a:lstStyle>
          <a:p>
            <a:fld id="{0B662815-6E7C-AF49-A41C-CEAF29F470AD}" type="slidenum">
              <a:rPr lang="en-US" smtClean="0"/>
              <a:pPr/>
              <a:t>‹#›</a:t>
            </a:fld>
            <a:endParaRPr lang="en-US" dirty="0"/>
          </a:p>
        </p:txBody>
      </p:sp>
    </p:spTree>
    <p:extLst>
      <p:ext uri="{BB962C8B-B14F-4D97-AF65-F5344CB8AC3E}">
        <p14:creationId xmlns:p14="http://schemas.microsoft.com/office/powerpoint/2010/main" val="2204965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072E094-2812-15E7-26B6-4B0FD86F3516}"/>
              </a:ext>
            </a:extLst>
          </p:cNvPr>
          <p:cNvPicPr>
            <a:picLocks noChangeAspect="1"/>
          </p:cNvPicPr>
          <p:nvPr/>
        </p:nvPicPr>
        <p:blipFill>
          <a:blip r:embed="rId3"/>
          <a:stretch>
            <a:fillRect/>
          </a:stretch>
        </p:blipFill>
        <p:spPr>
          <a:xfrm>
            <a:off x="550517" y="1212575"/>
            <a:ext cx="3500783" cy="4375979"/>
          </a:xfrm>
          <a:prstGeom prst="rect">
            <a:avLst/>
          </a:prstGeom>
        </p:spPr>
      </p:pic>
      <p:sp>
        <p:nvSpPr>
          <p:cNvPr id="2" name="Rectangle 1"/>
          <p:cNvSpPr/>
          <p:nvPr/>
        </p:nvSpPr>
        <p:spPr>
          <a:xfrm>
            <a:off x="0" y="6350000"/>
            <a:ext cx="12192000" cy="512064"/>
          </a:xfrm>
          <a:prstGeom prst="rect">
            <a:avLst/>
          </a:prstGeom>
          <a:gradFill flip="none" rotWithShape="1">
            <a:gsLst>
              <a:gs pos="0">
                <a:schemeClr val="accent1">
                  <a:lumMod val="5000"/>
                  <a:lumOff val="95000"/>
                </a:schemeClr>
              </a:gs>
              <a:gs pos="50000">
                <a:schemeClr val="accent1"/>
              </a:gs>
              <a:gs pos="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4"/>
          <p:cNvSpPr txBox="1">
            <a:spLocks/>
          </p:cNvSpPr>
          <p:nvPr/>
        </p:nvSpPr>
        <p:spPr>
          <a:xfrm>
            <a:off x="550517" y="365125"/>
            <a:ext cx="11206056" cy="795775"/>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3200" dirty="0"/>
              <a:t>Magnetic Chaos Hidden Within the Whirlpool Galaxy</a:t>
            </a:r>
          </a:p>
        </p:txBody>
      </p:sp>
      <p:sp>
        <p:nvSpPr>
          <p:cNvPr id="15" name="Content Placeholder 1"/>
          <p:cNvSpPr txBox="1">
            <a:spLocks/>
          </p:cNvSpPr>
          <p:nvPr/>
        </p:nvSpPr>
        <p:spPr>
          <a:xfrm>
            <a:off x="4203700" y="1290377"/>
            <a:ext cx="7797800" cy="343402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SOFIA/HAWC+ observed the morphology of the magnetic field inside the molecular gas of M51, mapping the magnetic fields deep in the cold, dark molecular clouds. The research team compared the results with the magnetic field maps of the diffuse gas made with the Very Large Array in New Mexico and the </a:t>
            </a:r>
            <a:r>
              <a:rPr lang="en-US" sz="1600" dirty="0" err="1"/>
              <a:t>Effelsberg</a:t>
            </a:r>
            <a:r>
              <a:rPr lang="en-US" sz="1600" dirty="0"/>
              <a:t> radio telescope in Germany.</a:t>
            </a:r>
          </a:p>
          <a:p>
            <a:r>
              <a:rPr lang="en-US" sz="1600" dirty="0"/>
              <a:t>The magnetic field lines in the inner region of M51 show a regular spiral structure, but field lines in the molecular clouds decouple from those of the diffuse gas in the outskirts — closer to the companion galaxy Messier 51b. The field structure obtained with the far-infrared observations shows a strong distortion and large differences in their orientation with respect to the structure obtained with the radio observations. This decoupling might be related to the gravitational interaction with Messier 51b, but this effect is not found in the inter-arm region where the gas density is much lower and many fewer stars are forming.</a:t>
            </a:r>
          </a:p>
          <a:p>
            <a:r>
              <a:rPr lang="en-US" sz="1600" dirty="0">
                <a:solidFill>
                  <a:srgbClr val="000000"/>
                </a:solidFill>
                <a:latin typeface="Calibri" panose="020F0502020204030204" pitchFamily="34" charset="0"/>
              </a:rPr>
              <a:t>Magnetic field lines are more turbulent in the densest regions of the gaseous galactic disk. Star formation processes, like supernovae or stellar winds, increase the gas turbulence in actively star-forming regions, distorting the magnetic field lines.</a:t>
            </a:r>
            <a:endParaRPr lang="en-US" sz="1600" dirty="0"/>
          </a:p>
        </p:txBody>
      </p:sp>
      <p:pic>
        <p:nvPicPr>
          <p:cNvPr id="18" name="Picture 17">
            <a:extLst>
              <a:ext uri="{FF2B5EF4-FFF2-40B4-BE49-F238E27FC236}">
                <a16:creationId xmlns:a16="http://schemas.microsoft.com/office/drawing/2014/main" id="{05F98034-EDC8-F340-B568-3A5E76D388FA}"/>
              </a:ext>
            </a:extLst>
          </p:cNvPr>
          <p:cNvPicPr>
            <a:picLocks noChangeAspect="1"/>
          </p:cNvPicPr>
          <p:nvPr/>
        </p:nvPicPr>
        <p:blipFill>
          <a:blip r:embed="rId4"/>
          <a:stretch>
            <a:fillRect/>
          </a:stretch>
        </p:blipFill>
        <p:spPr>
          <a:xfrm>
            <a:off x="9815116" y="6420820"/>
            <a:ext cx="466344" cy="409474"/>
          </a:xfrm>
          <a:prstGeom prst="rect">
            <a:avLst/>
          </a:prstGeom>
        </p:spPr>
      </p:pic>
      <p:pic>
        <p:nvPicPr>
          <p:cNvPr id="20" name="Content Placeholder 10">
            <a:extLst>
              <a:ext uri="{FF2B5EF4-FFF2-40B4-BE49-F238E27FC236}">
                <a16:creationId xmlns:a16="http://schemas.microsoft.com/office/drawing/2014/main" id="{16CD0C89-342C-5646-827F-D6CC72244FBB}"/>
              </a:ext>
            </a:extLst>
          </p:cNvPr>
          <p:cNvPicPr>
            <a:picLocks noChangeAspect="1"/>
          </p:cNvPicPr>
          <p:nvPr/>
        </p:nvPicPr>
        <p:blipFill>
          <a:blip r:embed="rId5"/>
          <a:stretch>
            <a:fillRect/>
          </a:stretch>
        </p:blipFill>
        <p:spPr>
          <a:xfrm>
            <a:off x="10965396" y="6420820"/>
            <a:ext cx="557784" cy="414895"/>
          </a:xfrm>
          <a:prstGeom prst="rect">
            <a:avLst/>
          </a:prstGeom>
        </p:spPr>
      </p:pic>
      <p:pic>
        <p:nvPicPr>
          <p:cNvPr id="22" name="Picture 21">
            <a:extLst>
              <a:ext uri="{FF2B5EF4-FFF2-40B4-BE49-F238E27FC236}">
                <a16:creationId xmlns:a16="http://schemas.microsoft.com/office/drawing/2014/main" id="{C0D00CF4-FACB-DF48-AFB6-4B5195D82F2B}"/>
              </a:ext>
            </a:extLst>
          </p:cNvPr>
          <p:cNvPicPr>
            <a:picLocks noChangeAspect="1"/>
          </p:cNvPicPr>
          <p:nvPr/>
        </p:nvPicPr>
        <p:blipFill>
          <a:blip r:embed="rId6"/>
          <a:stretch>
            <a:fillRect/>
          </a:stretch>
        </p:blipFill>
        <p:spPr>
          <a:xfrm>
            <a:off x="11618260" y="6417716"/>
            <a:ext cx="484632" cy="414684"/>
          </a:xfrm>
          <a:prstGeom prst="rect">
            <a:avLst/>
          </a:prstGeom>
        </p:spPr>
      </p:pic>
      <p:pic>
        <p:nvPicPr>
          <p:cNvPr id="23" name="Picture 22">
            <a:extLst>
              <a:ext uri="{FF2B5EF4-FFF2-40B4-BE49-F238E27FC236}">
                <a16:creationId xmlns:a16="http://schemas.microsoft.com/office/drawing/2014/main" id="{94B8ADB0-21F2-854C-98F9-18BA726C40D1}"/>
              </a:ext>
            </a:extLst>
          </p:cNvPr>
          <p:cNvPicPr>
            <a:picLocks noChangeAspect="1"/>
          </p:cNvPicPr>
          <p:nvPr/>
        </p:nvPicPr>
        <p:blipFill>
          <a:blip r:embed="rId7"/>
          <a:stretch>
            <a:fillRect/>
          </a:stretch>
        </p:blipFill>
        <p:spPr>
          <a:xfrm>
            <a:off x="10376540" y="6418715"/>
            <a:ext cx="493776" cy="410580"/>
          </a:xfrm>
          <a:prstGeom prst="rect">
            <a:avLst/>
          </a:prstGeom>
        </p:spPr>
      </p:pic>
      <p:cxnSp>
        <p:nvCxnSpPr>
          <p:cNvPr id="24" name="Straight Connector 23"/>
          <p:cNvCxnSpPr/>
          <p:nvPr/>
        </p:nvCxnSpPr>
        <p:spPr>
          <a:xfrm>
            <a:off x="550517" y="1125275"/>
            <a:ext cx="11206056"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6B078BB-5D8F-6749-A770-F11DA3473114}"/>
              </a:ext>
            </a:extLst>
          </p:cNvPr>
          <p:cNvPicPr>
            <a:picLocks noChangeAspect="1"/>
          </p:cNvPicPr>
          <p:nvPr/>
        </p:nvPicPr>
        <p:blipFill>
          <a:blip r:embed="rId8"/>
          <a:stretch>
            <a:fillRect/>
          </a:stretch>
        </p:blipFill>
        <p:spPr>
          <a:xfrm>
            <a:off x="-6146" y="6401675"/>
            <a:ext cx="1642440" cy="536034"/>
          </a:xfrm>
          <a:prstGeom prst="rect">
            <a:avLst/>
          </a:prstGeom>
        </p:spPr>
      </p:pic>
      <p:sp>
        <p:nvSpPr>
          <p:cNvPr id="5" name="TextBox 4">
            <a:extLst>
              <a:ext uri="{FF2B5EF4-FFF2-40B4-BE49-F238E27FC236}">
                <a16:creationId xmlns:a16="http://schemas.microsoft.com/office/drawing/2014/main" id="{6A7672B1-4574-9344-AC89-F86A61BC21FE}"/>
              </a:ext>
            </a:extLst>
          </p:cNvPr>
          <p:cNvSpPr txBox="1"/>
          <p:nvPr/>
        </p:nvSpPr>
        <p:spPr>
          <a:xfrm>
            <a:off x="4449415" y="5057106"/>
            <a:ext cx="7307157" cy="738664"/>
          </a:xfrm>
          <a:prstGeom prst="rect">
            <a:avLst/>
          </a:prstGeom>
          <a:solidFill>
            <a:schemeClr val="accent1">
              <a:lumMod val="20000"/>
              <a:lumOff val="80000"/>
            </a:schemeClr>
          </a:solidFill>
        </p:spPr>
        <p:txBody>
          <a:bodyPr wrap="square" rtlCol="0">
            <a:spAutoFit/>
          </a:bodyPr>
          <a:lstStyle/>
          <a:p>
            <a:r>
              <a:rPr lang="en-US" sz="1400" dirty="0"/>
              <a:t>Paper: “Extragalactic Magnetism with SOFIA (Legacy Program). I. The Magnetic Field in the Multiphase Interstellar Medium of M51”</a:t>
            </a:r>
            <a:br>
              <a:rPr lang="en-US" sz="1400" dirty="0"/>
            </a:br>
            <a:r>
              <a:rPr lang="en-US" sz="1400" dirty="0"/>
              <a:t>Alejandro S. </a:t>
            </a:r>
            <a:r>
              <a:rPr lang="en-US" sz="1400" dirty="0" err="1"/>
              <a:t>Borlaff</a:t>
            </a:r>
            <a:r>
              <a:rPr lang="en-US" sz="1400" dirty="0"/>
              <a:t> et al 2021 </a:t>
            </a:r>
            <a:r>
              <a:rPr lang="en-US" sz="1400" dirty="0" err="1"/>
              <a:t>ApJ</a:t>
            </a:r>
            <a:r>
              <a:rPr lang="en-US" sz="1400" dirty="0"/>
              <a:t> 921 128</a:t>
            </a:r>
          </a:p>
        </p:txBody>
      </p:sp>
      <p:sp>
        <p:nvSpPr>
          <p:cNvPr id="7" name="TextBox 6">
            <a:extLst>
              <a:ext uri="{FF2B5EF4-FFF2-40B4-BE49-F238E27FC236}">
                <a16:creationId xmlns:a16="http://schemas.microsoft.com/office/drawing/2014/main" id="{BE328397-B499-C34C-8D14-B3AB7BF6BA51}"/>
              </a:ext>
            </a:extLst>
          </p:cNvPr>
          <p:cNvSpPr txBox="1"/>
          <p:nvPr/>
        </p:nvSpPr>
        <p:spPr>
          <a:xfrm>
            <a:off x="550515" y="5662219"/>
            <a:ext cx="3500783" cy="646331"/>
          </a:xfrm>
          <a:prstGeom prst="rect">
            <a:avLst/>
          </a:prstGeom>
          <a:solidFill>
            <a:schemeClr val="bg1"/>
          </a:solidFill>
        </p:spPr>
        <p:txBody>
          <a:bodyPr wrap="square" rtlCol="0">
            <a:spAutoFit/>
          </a:bodyPr>
          <a:lstStyle/>
          <a:p>
            <a:r>
              <a:rPr lang="en-US" sz="1200" dirty="0"/>
              <a:t>Image credit: NASA, the SOFIA science team, A. </a:t>
            </a:r>
            <a:r>
              <a:rPr lang="en-US" sz="1200" dirty="0" err="1"/>
              <a:t>Borlaff</a:t>
            </a:r>
            <a:r>
              <a:rPr lang="en-US" sz="1200" dirty="0"/>
              <a:t>; NASA, ESA, S. Beckwith (</a:t>
            </a:r>
            <a:r>
              <a:rPr lang="en-US" sz="1200" dirty="0" err="1"/>
              <a:t>STScI</a:t>
            </a:r>
            <a:r>
              <a:rPr lang="en-US" sz="1200" dirty="0"/>
              <a:t>) and the Hubble Heritage Team (</a:t>
            </a:r>
            <a:r>
              <a:rPr lang="en-US" sz="1200" dirty="0" err="1"/>
              <a:t>STScI</a:t>
            </a:r>
            <a:r>
              <a:rPr lang="en-US" sz="1200" dirty="0"/>
              <a:t>/AURA)</a:t>
            </a:r>
          </a:p>
        </p:txBody>
      </p:sp>
    </p:spTree>
    <p:extLst>
      <p:ext uri="{BB962C8B-B14F-4D97-AF65-F5344CB8AC3E}">
        <p14:creationId xmlns:p14="http://schemas.microsoft.com/office/powerpoint/2010/main" val="3465356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50000"/>
            <a:ext cx="12192000" cy="512064"/>
          </a:xfrm>
          <a:prstGeom prst="rect">
            <a:avLst/>
          </a:prstGeom>
          <a:gradFill flip="none" rotWithShape="1">
            <a:gsLst>
              <a:gs pos="0">
                <a:schemeClr val="accent1">
                  <a:lumMod val="5000"/>
                  <a:lumOff val="95000"/>
                </a:schemeClr>
              </a:gs>
              <a:gs pos="50000">
                <a:schemeClr val="accent1"/>
              </a:gs>
              <a:gs pos="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4"/>
          <p:cNvSpPr txBox="1">
            <a:spLocks/>
          </p:cNvSpPr>
          <p:nvPr/>
        </p:nvSpPr>
        <p:spPr>
          <a:xfrm>
            <a:off x="550517" y="365125"/>
            <a:ext cx="11206056" cy="795775"/>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3200" dirty="0"/>
              <a:t>Magnetic Chaos Hidden Within the Whirlpool Galaxy</a:t>
            </a:r>
          </a:p>
        </p:txBody>
      </p:sp>
      <p:sp>
        <p:nvSpPr>
          <p:cNvPr id="15" name="Content Placeholder 1"/>
          <p:cNvSpPr txBox="1">
            <a:spLocks/>
          </p:cNvSpPr>
          <p:nvPr/>
        </p:nvSpPr>
        <p:spPr>
          <a:xfrm>
            <a:off x="550516" y="4576144"/>
            <a:ext cx="8980611" cy="11202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Magnetic pitch angle, </a:t>
            </a:r>
            <a:r>
              <a:rPr lang="el-GR" sz="1600" dirty="0"/>
              <a:t>Ψ(</a:t>
            </a:r>
            <a:r>
              <a:rPr lang="en-US" sz="1600" dirty="0"/>
              <a:t>R), as a function of the galactocentric radius, R, for the spiral arms of the Whirlpool galaxy. Profiles show the far-infrared HAWC+ observations at 154 µm (blue) and the radio observations at 3 cm (green) and 6 cm (yellow). Note that the infrared and radio profiles are co-spatial in the inner part of the galaxy, but begin to deviate at around R=165 arcsec. Shading shows the uncertainty, and the black vertical dashed line shows the central beam of the observations.</a:t>
            </a:r>
          </a:p>
        </p:txBody>
      </p:sp>
      <p:pic>
        <p:nvPicPr>
          <p:cNvPr id="18" name="Picture 17">
            <a:extLst>
              <a:ext uri="{FF2B5EF4-FFF2-40B4-BE49-F238E27FC236}">
                <a16:creationId xmlns:a16="http://schemas.microsoft.com/office/drawing/2014/main" id="{05F98034-EDC8-F340-B568-3A5E76D388FA}"/>
              </a:ext>
            </a:extLst>
          </p:cNvPr>
          <p:cNvPicPr>
            <a:picLocks noChangeAspect="1"/>
          </p:cNvPicPr>
          <p:nvPr/>
        </p:nvPicPr>
        <p:blipFill>
          <a:blip r:embed="rId3"/>
          <a:stretch>
            <a:fillRect/>
          </a:stretch>
        </p:blipFill>
        <p:spPr>
          <a:xfrm>
            <a:off x="9815116" y="6420820"/>
            <a:ext cx="466344" cy="409474"/>
          </a:xfrm>
          <a:prstGeom prst="rect">
            <a:avLst/>
          </a:prstGeom>
        </p:spPr>
      </p:pic>
      <p:pic>
        <p:nvPicPr>
          <p:cNvPr id="20" name="Content Placeholder 10">
            <a:extLst>
              <a:ext uri="{FF2B5EF4-FFF2-40B4-BE49-F238E27FC236}">
                <a16:creationId xmlns:a16="http://schemas.microsoft.com/office/drawing/2014/main" id="{16CD0C89-342C-5646-827F-D6CC72244FBB}"/>
              </a:ext>
            </a:extLst>
          </p:cNvPr>
          <p:cNvPicPr>
            <a:picLocks noChangeAspect="1"/>
          </p:cNvPicPr>
          <p:nvPr/>
        </p:nvPicPr>
        <p:blipFill>
          <a:blip r:embed="rId4"/>
          <a:stretch>
            <a:fillRect/>
          </a:stretch>
        </p:blipFill>
        <p:spPr>
          <a:xfrm>
            <a:off x="10965396" y="6420820"/>
            <a:ext cx="557784" cy="414895"/>
          </a:xfrm>
          <a:prstGeom prst="rect">
            <a:avLst/>
          </a:prstGeom>
        </p:spPr>
      </p:pic>
      <p:pic>
        <p:nvPicPr>
          <p:cNvPr id="22" name="Picture 21">
            <a:extLst>
              <a:ext uri="{FF2B5EF4-FFF2-40B4-BE49-F238E27FC236}">
                <a16:creationId xmlns:a16="http://schemas.microsoft.com/office/drawing/2014/main" id="{C0D00CF4-FACB-DF48-AFB6-4B5195D82F2B}"/>
              </a:ext>
            </a:extLst>
          </p:cNvPr>
          <p:cNvPicPr>
            <a:picLocks noChangeAspect="1"/>
          </p:cNvPicPr>
          <p:nvPr/>
        </p:nvPicPr>
        <p:blipFill>
          <a:blip r:embed="rId5"/>
          <a:stretch>
            <a:fillRect/>
          </a:stretch>
        </p:blipFill>
        <p:spPr>
          <a:xfrm>
            <a:off x="11618260" y="6417716"/>
            <a:ext cx="484632" cy="414684"/>
          </a:xfrm>
          <a:prstGeom prst="rect">
            <a:avLst/>
          </a:prstGeom>
        </p:spPr>
      </p:pic>
      <p:pic>
        <p:nvPicPr>
          <p:cNvPr id="23" name="Picture 22">
            <a:extLst>
              <a:ext uri="{FF2B5EF4-FFF2-40B4-BE49-F238E27FC236}">
                <a16:creationId xmlns:a16="http://schemas.microsoft.com/office/drawing/2014/main" id="{94B8ADB0-21F2-854C-98F9-18BA726C40D1}"/>
              </a:ext>
            </a:extLst>
          </p:cNvPr>
          <p:cNvPicPr>
            <a:picLocks noChangeAspect="1"/>
          </p:cNvPicPr>
          <p:nvPr/>
        </p:nvPicPr>
        <p:blipFill>
          <a:blip r:embed="rId6"/>
          <a:stretch>
            <a:fillRect/>
          </a:stretch>
        </p:blipFill>
        <p:spPr>
          <a:xfrm>
            <a:off x="10376540" y="6418715"/>
            <a:ext cx="493776" cy="410580"/>
          </a:xfrm>
          <a:prstGeom prst="rect">
            <a:avLst/>
          </a:prstGeom>
        </p:spPr>
      </p:pic>
      <p:cxnSp>
        <p:nvCxnSpPr>
          <p:cNvPr id="24" name="Straight Connector 23"/>
          <p:cNvCxnSpPr/>
          <p:nvPr/>
        </p:nvCxnSpPr>
        <p:spPr>
          <a:xfrm>
            <a:off x="550517" y="1125275"/>
            <a:ext cx="11206056"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6B078BB-5D8F-6749-A770-F11DA3473114}"/>
              </a:ext>
            </a:extLst>
          </p:cNvPr>
          <p:cNvPicPr>
            <a:picLocks noChangeAspect="1"/>
          </p:cNvPicPr>
          <p:nvPr/>
        </p:nvPicPr>
        <p:blipFill>
          <a:blip r:embed="rId7"/>
          <a:stretch>
            <a:fillRect/>
          </a:stretch>
        </p:blipFill>
        <p:spPr>
          <a:xfrm>
            <a:off x="-6146" y="6401675"/>
            <a:ext cx="1642440" cy="536034"/>
          </a:xfrm>
          <a:prstGeom prst="rect">
            <a:avLst/>
          </a:prstGeom>
        </p:spPr>
      </p:pic>
      <p:sp>
        <p:nvSpPr>
          <p:cNvPr id="7" name="TextBox 6">
            <a:extLst>
              <a:ext uri="{FF2B5EF4-FFF2-40B4-BE49-F238E27FC236}">
                <a16:creationId xmlns:a16="http://schemas.microsoft.com/office/drawing/2014/main" id="{BE328397-B499-C34C-8D14-B3AB7BF6BA51}"/>
              </a:ext>
            </a:extLst>
          </p:cNvPr>
          <p:cNvSpPr txBox="1"/>
          <p:nvPr/>
        </p:nvSpPr>
        <p:spPr>
          <a:xfrm>
            <a:off x="9623447" y="3616950"/>
            <a:ext cx="2479445" cy="276999"/>
          </a:xfrm>
          <a:prstGeom prst="rect">
            <a:avLst/>
          </a:prstGeom>
          <a:solidFill>
            <a:schemeClr val="bg1"/>
          </a:solidFill>
        </p:spPr>
        <p:txBody>
          <a:bodyPr wrap="square" rtlCol="0">
            <a:spAutoFit/>
          </a:bodyPr>
          <a:lstStyle/>
          <a:p>
            <a:r>
              <a:rPr lang="en-US" sz="1200" dirty="0"/>
              <a:t>Image credit: </a:t>
            </a:r>
            <a:r>
              <a:rPr lang="en-US" sz="1200" dirty="0" err="1"/>
              <a:t>Borlaff</a:t>
            </a:r>
            <a:r>
              <a:rPr lang="en-US" sz="1200" dirty="0"/>
              <a:t> et al. 2021</a:t>
            </a:r>
          </a:p>
        </p:txBody>
      </p:sp>
      <p:pic>
        <p:nvPicPr>
          <p:cNvPr id="4" name="Picture 3">
            <a:extLst>
              <a:ext uri="{FF2B5EF4-FFF2-40B4-BE49-F238E27FC236}">
                <a16:creationId xmlns:a16="http://schemas.microsoft.com/office/drawing/2014/main" id="{A0AAA99B-7405-532A-67CE-322EC9342588}"/>
              </a:ext>
            </a:extLst>
          </p:cNvPr>
          <p:cNvPicPr>
            <a:picLocks noChangeAspect="1"/>
          </p:cNvPicPr>
          <p:nvPr/>
        </p:nvPicPr>
        <p:blipFill>
          <a:blip r:embed="rId8"/>
          <a:stretch>
            <a:fillRect/>
          </a:stretch>
        </p:blipFill>
        <p:spPr>
          <a:xfrm>
            <a:off x="-349372" y="1328329"/>
            <a:ext cx="10972800" cy="2921000"/>
          </a:xfrm>
          <a:prstGeom prst="rect">
            <a:avLst/>
          </a:prstGeom>
        </p:spPr>
      </p:pic>
    </p:spTree>
    <p:extLst>
      <p:ext uri="{BB962C8B-B14F-4D97-AF65-F5344CB8AC3E}">
        <p14:creationId xmlns:p14="http://schemas.microsoft.com/office/powerpoint/2010/main" val="4154888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8947</TotalTime>
  <Words>488</Words>
  <Application>Microsoft Macintosh PowerPoint</Application>
  <PresentationFormat>Widescreen</PresentationFormat>
  <Paragraphs>15</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Century Gothic</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Proudfit, Leslie W. (ARC-PX)[Universities Space Research Association (USRA)]</cp:lastModifiedBy>
  <cp:revision>111</cp:revision>
  <dcterms:created xsi:type="dcterms:W3CDTF">2018-05-07T19:18:22Z</dcterms:created>
  <dcterms:modified xsi:type="dcterms:W3CDTF">2022-06-27T17:42:43Z</dcterms:modified>
</cp:coreProperties>
</file>