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31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4144"/>
    <a:srgbClr val="B22F2B"/>
    <a:srgbClr val="A01E21"/>
    <a:srgbClr val="A05F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83" autoAdjust="0"/>
    <p:restoredTop sz="79184" autoAdjust="0"/>
  </p:normalViewPr>
  <p:slideViewPr>
    <p:cSldViewPr snapToGrid="0" snapToObjects="1">
      <p:cViewPr varScale="1">
        <p:scale>
          <a:sx n="100" d="100"/>
          <a:sy n="100" d="100"/>
        </p:scale>
        <p:origin x="1344"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6B3A6-FA45-4375-8008-2B6A0FE4B0DD}" type="datetimeFigureOut">
              <a:rPr lang="en-US" smtClean="0"/>
              <a:t>5/19/22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AA3C6-7FD5-4B98-A369-436189BB4637}" type="slidenum">
              <a:rPr lang="en-US" smtClean="0"/>
              <a:t>‹#›</a:t>
            </a:fld>
            <a:endParaRPr lang="en-US"/>
          </a:p>
        </p:txBody>
      </p:sp>
    </p:spTree>
    <p:extLst>
      <p:ext uri="{BB962C8B-B14F-4D97-AF65-F5344CB8AC3E}">
        <p14:creationId xmlns:p14="http://schemas.microsoft.com/office/powerpoint/2010/main" val="172325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DOI: http://</a:t>
            </a:r>
            <a:r>
              <a:rPr lang="en-US" dirty="0" err="1"/>
              <a:t>doi.org</a:t>
            </a:r>
            <a:r>
              <a:rPr lang="en-US"/>
              <a:t>/10.3847/1538-4357/ac2e01</a:t>
            </a:r>
            <a:endParaRPr lang="en-US" dirty="0"/>
          </a:p>
          <a:p>
            <a:r>
              <a:rPr lang="en-US" dirty="0"/>
              <a:t>High-res image link: https://</a:t>
            </a:r>
            <a:r>
              <a:rPr lang="en-US" dirty="0" err="1"/>
              <a:t>www.sofia.usra.edu</a:t>
            </a:r>
            <a:r>
              <a:rPr lang="en-US" dirty="0"/>
              <a:t>/sites/default/files/2022-03/SCI2022_0004.png</a:t>
            </a:r>
          </a:p>
          <a:p>
            <a:r>
              <a:rPr lang="en-US" dirty="0"/>
              <a:t>Science Spotlight: https://</a:t>
            </a:r>
            <a:r>
              <a:rPr lang="en-US" dirty="0" err="1"/>
              <a:t>www.sofia.usra.edu</a:t>
            </a:r>
            <a:r>
              <a:rPr lang="en-US" dirty="0"/>
              <a:t>/publications/science-results-archive/magnetically-driven-flows-ngc-1097</a:t>
            </a:r>
          </a:p>
        </p:txBody>
      </p:sp>
      <p:sp>
        <p:nvSpPr>
          <p:cNvPr id="4" name="Slide Number Placeholder 3"/>
          <p:cNvSpPr>
            <a:spLocks noGrp="1"/>
          </p:cNvSpPr>
          <p:nvPr>
            <p:ph type="sldNum" sz="quarter" idx="10"/>
          </p:nvPr>
        </p:nvSpPr>
        <p:spPr/>
        <p:txBody>
          <a:bodyPr/>
          <a:lstStyle/>
          <a:p>
            <a:fld id="{579AA3C6-7FD5-4B98-A369-436189BB4637}" type="slidenum">
              <a:rPr lang="en-US" smtClean="0"/>
              <a:t>1</a:t>
            </a:fld>
            <a:endParaRPr lang="en-US"/>
          </a:p>
        </p:txBody>
      </p:sp>
    </p:spTree>
    <p:extLst>
      <p:ext uri="{BB962C8B-B14F-4D97-AF65-F5344CB8AC3E}">
        <p14:creationId xmlns:p14="http://schemas.microsoft.com/office/powerpoint/2010/main" val="1917831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6F299CC-8742-DC45-8759-6D3277B7ECA1}"/>
              </a:ext>
            </a:extLst>
          </p:cNvPr>
          <p:cNvPicPr>
            <a:picLocks noChangeAspect="1"/>
          </p:cNvPicPr>
          <p:nvPr userDrawn="1"/>
        </p:nvPicPr>
        <p:blipFill>
          <a:blip r:embed="rId2">
            <a:alphaModFix/>
            <a:duotone>
              <a:prstClr val="black"/>
              <a:schemeClr val="accent5">
                <a:tint val="45000"/>
                <a:satMod val="400000"/>
              </a:schemeClr>
            </a:duotone>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5AD1019F-39EC-1849-8FED-1D0605908C38}"/>
              </a:ext>
            </a:extLst>
          </p:cNvPr>
          <p:cNvSpPr>
            <a:spLocks noGrp="1"/>
          </p:cNvSpPr>
          <p:nvPr>
            <p:ph type="sldNum" sz="quarter" idx="12"/>
          </p:nvPr>
        </p:nvSpPr>
        <p:spPr/>
        <p:txBody>
          <a:bodyPr/>
          <a:lstStyle/>
          <a:p>
            <a:fld id="{0B662815-6E7C-AF49-A41C-CEAF29F470AD}" type="slidenum">
              <a:rPr lang="en-US" smtClean="0"/>
              <a:t>‹#›</a:t>
            </a:fld>
            <a:endParaRPr lang="en-US"/>
          </a:p>
        </p:txBody>
      </p:sp>
      <p:pic>
        <p:nvPicPr>
          <p:cNvPr id="15" name="Picture 14">
            <a:extLst>
              <a:ext uri="{FF2B5EF4-FFF2-40B4-BE49-F238E27FC236}">
                <a16:creationId xmlns:a16="http://schemas.microsoft.com/office/drawing/2014/main" id="{DA0CD7C9-4A29-5F49-B790-15F10A909497}"/>
              </a:ext>
            </a:extLst>
          </p:cNvPr>
          <p:cNvPicPr>
            <a:picLocks noChangeAspect="1"/>
          </p:cNvPicPr>
          <p:nvPr userDrawn="1"/>
        </p:nvPicPr>
        <p:blipFill>
          <a:blip r:embed="rId3"/>
          <a:stretch>
            <a:fillRect/>
          </a:stretch>
        </p:blipFill>
        <p:spPr>
          <a:xfrm>
            <a:off x="8376364" y="6061354"/>
            <a:ext cx="777240" cy="682455"/>
          </a:xfrm>
          <a:prstGeom prst="rect">
            <a:avLst/>
          </a:prstGeom>
        </p:spPr>
      </p:pic>
      <p:pic>
        <p:nvPicPr>
          <p:cNvPr id="16" name="Picture 15">
            <a:extLst>
              <a:ext uri="{FF2B5EF4-FFF2-40B4-BE49-F238E27FC236}">
                <a16:creationId xmlns:a16="http://schemas.microsoft.com/office/drawing/2014/main" id="{5DEF66FE-D07C-A24D-B835-45EE954D6EE7}"/>
              </a:ext>
            </a:extLst>
          </p:cNvPr>
          <p:cNvPicPr>
            <a:picLocks noChangeAspect="1"/>
          </p:cNvPicPr>
          <p:nvPr userDrawn="1"/>
        </p:nvPicPr>
        <p:blipFill>
          <a:blip r:embed="rId4"/>
          <a:stretch>
            <a:fillRect/>
          </a:stretch>
        </p:blipFill>
        <p:spPr>
          <a:xfrm>
            <a:off x="9273308" y="6061354"/>
            <a:ext cx="859536" cy="687629"/>
          </a:xfrm>
          <a:prstGeom prst="rect">
            <a:avLst/>
          </a:prstGeom>
        </p:spPr>
      </p:pic>
      <p:pic>
        <p:nvPicPr>
          <p:cNvPr id="17" name="Picture 16">
            <a:extLst>
              <a:ext uri="{FF2B5EF4-FFF2-40B4-BE49-F238E27FC236}">
                <a16:creationId xmlns:a16="http://schemas.microsoft.com/office/drawing/2014/main" id="{728F1E72-0EC3-834B-9EF4-9A7F2234A9F7}"/>
              </a:ext>
            </a:extLst>
          </p:cNvPr>
          <p:cNvPicPr>
            <a:picLocks noChangeAspect="1"/>
          </p:cNvPicPr>
          <p:nvPr userDrawn="1"/>
        </p:nvPicPr>
        <p:blipFill>
          <a:blip r:embed="rId5"/>
          <a:stretch>
            <a:fillRect/>
          </a:stretch>
        </p:blipFill>
        <p:spPr>
          <a:xfrm>
            <a:off x="10246207" y="6061354"/>
            <a:ext cx="914400" cy="685800"/>
          </a:xfrm>
          <a:prstGeom prst="rect">
            <a:avLst/>
          </a:prstGeom>
        </p:spPr>
      </p:pic>
      <p:pic>
        <p:nvPicPr>
          <p:cNvPr id="18" name="Picture 17">
            <a:extLst>
              <a:ext uri="{FF2B5EF4-FFF2-40B4-BE49-F238E27FC236}">
                <a16:creationId xmlns:a16="http://schemas.microsoft.com/office/drawing/2014/main" id="{4EFFDD09-0E77-8043-8194-8FAAB8243892}"/>
              </a:ext>
            </a:extLst>
          </p:cNvPr>
          <p:cNvPicPr>
            <a:picLocks noChangeAspect="1"/>
          </p:cNvPicPr>
          <p:nvPr userDrawn="1"/>
        </p:nvPicPr>
        <p:blipFill>
          <a:blip r:embed="rId6"/>
          <a:stretch>
            <a:fillRect/>
          </a:stretch>
        </p:blipFill>
        <p:spPr>
          <a:xfrm>
            <a:off x="11273970" y="6061354"/>
            <a:ext cx="804672" cy="689719"/>
          </a:xfrm>
          <a:prstGeom prst="rect">
            <a:avLst/>
          </a:prstGeom>
        </p:spPr>
      </p:pic>
      <p:pic>
        <p:nvPicPr>
          <p:cNvPr id="19" name="Picture 18">
            <a:extLst>
              <a:ext uri="{FF2B5EF4-FFF2-40B4-BE49-F238E27FC236}">
                <a16:creationId xmlns:a16="http://schemas.microsoft.com/office/drawing/2014/main" id="{ECF40FD0-5630-694A-A5E6-43E0359B6AB8}"/>
              </a:ext>
            </a:extLst>
          </p:cNvPr>
          <p:cNvPicPr>
            <a:picLocks noChangeAspect="1"/>
          </p:cNvPicPr>
          <p:nvPr userDrawn="1"/>
        </p:nvPicPr>
        <p:blipFill>
          <a:blip r:embed="rId7"/>
          <a:stretch>
            <a:fillRect/>
          </a:stretch>
        </p:blipFill>
        <p:spPr>
          <a:xfrm>
            <a:off x="34474" y="6085821"/>
            <a:ext cx="2311400" cy="762000"/>
          </a:xfrm>
          <a:prstGeom prst="rect">
            <a:avLst/>
          </a:prstGeom>
        </p:spPr>
      </p:pic>
      <p:sp>
        <p:nvSpPr>
          <p:cNvPr id="21" name="Title 1">
            <a:extLst>
              <a:ext uri="{FF2B5EF4-FFF2-40B4-BE49-F238E27FC236}">
                <a16:creationId xmlns:a16="http://schemas.microsoft.com/office/drawing/2014/main" id="{BD6DA7E7-855A-3D49-A8B1-12E968B2E8EC}"/>
              </a:ext>
            </a:extLst>
          </p:cNvPr>
          <p:cNvSpPr>
            <a:spLocks noGrp="1"/>
          </p:cNvSpPr>
          <p:nvPr>
            <p:ph type="ctrTitle" idx="4294967295"/>
          </p:nvPr>
        </p:nvSpPr>
        <p:spPr>
          <a:xfrm>
            <a:off x="1524000" y="1122363"/>
            <a:ext cx="9144000" cy="2387600"/>
          </a:xfrm>
        </p:spPr>
        <p:txBody>
          <a:bodyPr/>
          <a:lstStyle/>
          <a:p>
            <a:r>
              <a:rPr lang="en-US" b="1" dirty="0">
                <a:solidFill>
                  <a:schemeClr val="bg1"/>
                </a:solidFill>
                <a:latin typeface="Century Gothic" panose="020B0502020202020204" pitchFamily="34" charset="0"/>
              </a:rPr>
              <a:t>Click to add title</a:t>
            </a:r>
          </a:p>
        </p:txBody>
      </p:sp>
      <p:sp>
        <p:nvSpPr>
          <p:cNvPr id="22" name="Subtitle 2">
            <a:extLst>
              <a:ext uri="{FF2B5EF4-FFF2-40B4-BE49-F238E27FC236}">
                <a16:creationId xmlns:a16="http://schemas.microsoft.com/office/drawing/2014/main" id="{DDE12B98-0CD1-B84B-9FD1-A764BBF652C2}"/>
              </a:ext>
            </a:extLst>
          </p:cNvPr>
          <p:cNvSpPr>
            <a:spLocks noGrp="1"/>
          </p:cNvSpPr>
          <p:nvPr>
            <p:ph type="subTitle" idx="4294967295"/>
          </p:nvPr>
        </p:nvSpPr>
        <p:spPr>
          <a:xfrm>
            <a:off x="435429" y="4383313"/>
            <a:ext cx="10232571" cy="1161143"/>
          </a:xfrm>
        </p:spPr>
        <p:txBody>
          <a:bodyPr>
            <a:normAutofit/>
          </a:bodyPr>
          <a:lstStyle/>
          <a:p>
            <a:pPr algn="l"/>
            <a:r>
              <a:rPr lang="en-US" dirty="0">
                <a:solidFill>
                  <a:schemeClr val="bg1"/>
                </a:solidFill>
                <a:latin typeface="Century Gothic" panose="020B0502020202020204" pitchFamily="34" charset="0"/>
              </a:rPr>
              <a:t>Speaker</a:t>
            </a:r>
          </a:p>
          <a:p>
            <a:pPr algn="l"/>
            <a:r>
              <a:rPr lang="en-US" dirty="0">
                <a:solidFill>
                  <a:schemeClr val="bg1"/>
                </a:solidFill>
                <a:latin typeface="Century Gothic" panose="020B0502020202020204" pitchFamily="34" charset="0"/>
              </a:rPr>
              <a:t>Month Year</a:t>
            </a:r>
          </a:p>
        </p:txBody>
      </p:sp>
      <p:cxnSp>
        <p:nvCxnSpPr>
          <p:cNvPr id="13" name="Straight Connector 12">
            <a:extLst>
              <a:ext uri="{FF2B5EF4-FFF2-40B4-BE49-F238E27FC236}">
                <a16:creationId xmlns:a16="http://schemas.microsoft.com/office/drawing/2014/main" id="{9261B528-6675-224E-81EE-229D08F1461F}"/>
              </a:ext>
            </a:extLst>
          </p:cNvPr>
          <p:cNvCxnSpPr/>
          <p:nvPr userDrawn="1"/>
        </p:nvCxnSpPr>
        <p:spPr>
          <a:xfrm>
            <a:off x="0" y="5870073"/>
            <a:ext cx="12192000" cy="0"/>
          </a:xfrm>
          <a:prstGeom prst="line">
            <a:avLst/>
          </a:prstGeom>
          <a:ln w="63500" cmpd="sng">
            <a:gradFill flip="none" rotWithShape="1">
              <a:gsLst>
                <a:gs pos="0">
                  <a:schemeClr val="accent1">
                    <a:lumMod val="5000"/>
                    <a:lumOff val="95000"/>
                  </a:schemeClr>
                </a:gs>
                <a:gs pos="54000">
                  <a:schemeClr val="accent1"/>
                </a:gs>
                <a:gs pos="100000">
                  <a:schemeClr val="bg1"/>
                </a:gs>
              </a:gsLst>
              <a:lin ang="10800000" scaled="1"/>
              <a:tileRect/>
            </a:gra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86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1B58-8ADB-0B47-A512-9A6F93B74B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E90CBD-4BB8-2A4B-8BA6-6B0028CD3A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AAF73E5-CEEA-094D-A3AD-1280333910FD}"/>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387546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F20010-A7C9-9641-9A66-7B3106E691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008AFD-2DB5-A24C-BA41-2D6A569D09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7FEA615-CFF1-7748-AB57-085D3DFB9A0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0660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F747-E954-624D-A1F6-533CD20148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A499D-DF3D-3D4C-8CD2-7194E32E8D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86C146E-44B2-FC4E-88F1-C78860B4127D}"/>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47434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62EB-BC98-6D46-965B-90C21B427F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ACA877-4C11-D24D-8FE4-32025F7D0F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F6B5944B-45FA-7947-9011-3A0A3FA211B3}"/>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94175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D284-2AD7-6F40-87A8-5E6B84721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A2515E-13A4-0747-A383-663268831DF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1625E-E66A-4C46-84A3-F4C3BBB345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AE54E88-8CB2-4844-9860-53092D75A6E0}"/>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99112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8354-F916-AC44-8652-0C710AF3EF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A1D1B-8F84-B742-8FF7-D0FB829D1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1748A5-FE1B-AD47-A47F-CD85429B45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A43FC8-3400-BE4C-B169-212C04BFD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CCAB5F-A3C3-9046-9C58-2983A3BCD6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7A10C7E-2B11-AB4B-99B4-F20877108623}"/>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65037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7486-71E3-374F-8FCC-386970B7F22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C3E1951-08FA-ED4C-846E-EB5C43749212}"/>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17764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4EDB3E-4808-EC47-80E4-AE11EA08895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74000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E2E3-B410-0E4D-84D0-98489C769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2D3D92-0E80-1149-B2E5-DF993B9BB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68CA94-917E-7543-9BB9-F79029184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0D60DCCA-D981-7A4F-A203-8FE9876DF2E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3114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A362-2FCD-244E-9AE2-1A661F14BD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9B9FFC-0006-8641-B68D-F65F31896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3C9C11-3A4B-4F4D-A776-CEE8DD004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2862271-EE5A-DC4F-ADE5-C21CE4BAA8A9}"/>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69063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5ED364-356D-5A4B-948D-479A25F2B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0119A00-8CED-C44C-9AC3-A703A86754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116A1A8-A276-C24C-A304-6FEFBA792FAB}"/>
              </a:ext>
            </a:extLst>
          </p:cNvPr>
          <p:cNvSpPr>
            <a:spLocks noGrp="1"/>
          </p:cNvSpPr>
          <p:nvPr>
            <p:ph type="sldNum" sz="quarter" idx="4"/>
          </p:nvPr>
        </p:nvSpPr>
        <p:spPr>
          <a:xfrm>
            <a:off x="838200" y="6356351"/>
            <a:ext cx="10515600" cy="242570"/>
          </a:xfrm>
          <a:prstGeom prst="rect">
            <a:avLst/>
          </a:prstGeom>
        </p:spPr>
        <p:txBody>
          <a:bodyPr vert="horz" lIns="91440" tIns="45720" rIns="91440" bIns="45720" rtlCol="0" anchor="ctr"/>
          <a:lstStyle>
            <a:lvl1pPr algn="ctr">
              <a:defRPr sz="1200">
                <a:solidFill>
                  <a:schemeClr val="bg1"/>
                </a:solidFill>
              </a:defRPr>
            </a:lvl1pPr>
          </a:lstStyle>
          <a:p>
            <a:fld id="{0B662815-6E7C-AF49-A41C-CEAF29F470AD}" type="slidenum">
              <a:rPr lang="en-US" smtClean="0"/>
              <a:pPr/>
              <a:t>‹#›</a:t>
            </a:fld>
            <a:endParaRPr lang="en-US" dirty="0"/>
          </a:p>
        </p:txBody>
      </p:sp>
    </p:spTree>
    <p:extLst>
      <p:ext uri="{BB962C8B-B14F-4D97-AF65-F5344CB8AC3E}">
        <p14:creationId xmlns:p14="http://schemas.microsoft.com/office/powerpoint/2010/main" val="2204965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E8CBD4-22FE-BE09-AED3-30BC16764864}"/>
              </a:ext>
            </a:extLst>
          </p:cNvPr>
          <p:cNvPicPr>
            <a:picLocks noChangeAspect="1"/>
          </p:cNvPicPr>
          <p:nvPr/>
        </p:nvPicPr>
        <p:blipFill>
          <a:blip r:embed="rId3"/>
          <a:stretch>
            <a:fillRect/>
          </a:stretch>
        </p:blipFill>
        <p:spPr>
          <a:xfrm>
            <a:off x="550517" y="1245650"/>
            <a:ext cx="4253332" cy="4883888"/>
          </a:xfrm>
          <a:prstGeom prst="rect">
            <a:avLst/>
          </a:prstGeom>
        </p:spPr>
      </p:pic>
      <p:sp>
        <p:nvSpPr>
          <p:cNvPr id="2" name="Rectangle 1"/>
          <p:cNvSpPr/>
          <p:nvPr/>
        </p:nvSpPr>
        <p:spPr>
          <a:xfrm>
            <a:off x="0" y="6350000"/>
            <a:ext cx="12192000" cy="512064"/>
          </a:xfrm>
          <a:prstGeom prst="rect">
            <a:avLst/>
          </a:prstGeom>
          <a:gradFill flip="none" rotWithShape="1">
            <a:gsLst>
              <a:gs pos="0">
                <a:schemeClr val="accent1">
                  <a:lumMod val="5000"/>
                  <a:lumOff val="95000"/>
                </a:schemeClr>
              </a:gs>
              <a:gs pos="50000">
                <a:schemeClr val="accent1"/>
              </a:gs>
              <a:gs pos="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4"/>
          <p:cNvSpPr txBox="1">
            <a:spLocks/>
          </p:cNvSpPr>
          <p:nvPr/>
        </p:nvSpPr>
        <p:spPr>
          <a:xfrm>
            <a:off x="550517" y="365125"/>
            <a:ext cx="11206056" cy="7957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200" dirty="0"/>
              <a:t>Magnetically-Driven Flows in NGC 1097</a:t>
            </a:r>
          </a:p>
        </p:txBody>
      </p:sp>
      <p:sp>
        <p:nvSpPr>
          <p:cNvPr id="15" name="Content Placeholder 1"/>
          <p:cNvSpPr txBox="1">
            <a:spLocks/>
          </p:cNvSpPr>
          <p:nvPr/>
        </p:nvSpPr>
        <p:spPr>
          <a:xfrm>
            <a:off x="4978400" y="1268756"/>
            <a:ext cx="6870700" cy="38503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SOFIA/HAWC+ measured the magnetic fields in NGC 1097, a barred spiral galaxy with a starburst ring surrounding an active galactic nucleus. These observations in combination with radio polarimetric observations have been able to trace the magnetic fields in the multi-phase interstellar medium in the starburst ring. SOFIA traces the magnetic fields in the dense and warm interstellar medium, while radio polarimetric observations trace the magnetic fields in the diffuse and hot interstellar medium.</a:t>
            </a:r>
          </a:p>
          <a:p>
            <a:r>
              <a:rPr lang="en-US" sz="1600" dirty="0"/>
              <a:t>Analysis indicates that the spiral magnetic field is the signature of a galactic dynamo action outside and inside the starburst ring. This magnetic field coupled to the diffuse interstellar medium may be dragging material from the host galaxy to the center region. At the same time, the magnetic field in the dense interstellar medium is compressed with a constant orientation at the contact regions feeding the starburst ring. This work shows that the magnetic fields control the transfer of matter from the starburst ring towards the active galactic nucleus and plays a fundamental role in the evolution of NGC 1097.</a:t>
            </a:r>
          </a:p>
        </p:txBody>
      </p:sp>
      <p:pic>
        <p:nvPicPr>
          <p:cNvPr id="18" name="Picture 17">
            <a:extLst>
              <a:ext uri="{FF2B5EF4-FFF2-40B4-BE49-F238E27FC236}">
                <a16:creationId xmlns:a16="http://schemas.microsoft.com/office/drawing/2014/main" id="{05F98034-EDC8-F340-B568-3A5E76D388FA}"/>
              </a:ext>
            </a:extLst>
          </p:cNvPr>
          <p:cNvPicPr>
            <a:picLocks noChangeAspect="1"/>
          </p:cNvPicPr>
          <p:nvPr/>
        </p:nvPicPr>
        <p:blipFill>
          <a:blip r:embed="rId4"/>
          <a:stretch>
            <a:fillRect/>
          </a:stretch>
        </p:blipFill>
        <p:spPr>
          <a:xfrm>
            <a:off x="9815116" y="6420820"/>
            <a:ext cx="466344" cy="409474"/>
          </a:xfrm>
          <a:prstGeom prst="rect">
            <a:avLst/>
          </a:prstGeom>
        </p:spPr>
      </p:pic>
      <p:pic>
        <p:nvPicPr>
          <p:cNvPr id="20" name="Content Placeholder 10">
            <a:extLst>
              <a:ext uri="{FF2B5EF4-FFF2-40B4-BE49-F238E27FC236}">
                <a16:creationId xmlns:a16="http://schemas.microsoft.com/office/drawing/2014/main" id="{16CD0C89-342C-5646-827F-D6CC72244FBB}"/>
              </a:ext>
            </a:extLst>
          </p:cNvPr>
          <p:cNvPicPr>
            <a:picLocks noChangeAspect="1"/>
          </p:cNvPicPr>
          <p:nvPr/>
        </p:nvPicPr>
        <p:blipFill>
          <a:blip r:embed="rId5"/>
          <a:stretch>
            <a:fillRect/>
          </a:stretch>
        </p:blipFill>
        <p:spPr>
          <a:xfrm>
            <a:off x="10965396" y="6420820"/>
            <a:ext cx="557784" cy="414895"/>
          </a:xfrm>
          <a:prstGeom prst="rect">
            <a:avLst/>
          </a:prstGeom>
        </p:spPr>
      </p:pic>
      <p:pic>
        <p:nvPicPr>
          <p:cNvPr id="22" name="Picture 21">
            <a:extLst>
              <a:ext uri="{FF2B5EF4-FFF2-40B4-BE49-F238E27FC236}">
                <a16:creationId xmlns:a16="http://schemas.microsoft.com/office/drawing/2014/main" id="{C0D00CF4-FACB-DF48-AFB6-4B5195D82F2B}"/>
              </a:ext>
            </a:extLst>
          </p:cNvPr>
          <p:cNvPicPr>
            <a:picLocks noChangeAspect="1"/>
          </p:cNvPicPr>
          <p:nvPr/>
        </p:nvPicPr>
        <p:blipFill>
          <a:blip r:embed="rId6"/>
          <a:stretch>
            <a:fillRect/>
          </a:stretch>
        </p:blipFill>
        <p:spPr>
          <a:xfrm>
            <a:off x="11618260" y="6417716"/>
            <a:ext cx="484632" cy="414684"/>
          </a:xfrm>
          <a:prstGeom prst="rect">
            <a:avLst/>
          </a:prstGeom>
        </p:spPr>
      </p:pic>
      <p:pic>
        <p:nvPicPr>
          <p:cNvPr id="23" name="Picture 22">
            <a:extLst>
              <a:ext uri="{FF2B5EF4-FFF2-40B4-BE49-F238E27FC236}">
                <a16:creationId xmlns:a16="http://schemas.microsoft.com/office/drawing/2014/main" id="{94B8ADB0-21F2-854C-98F9-18BA726C40D1}"/>
              </a:ext>
            </a:extLst>
          </p:cNvPr>
          <p:cNvPicPr>
            <a:picLocks noChangeAspect="1"/>
          </p:cNvPicPr>
          <p:nvPr/>
        </p:nvPicPr>
        <p:blipFill>
          <a:blip r:embed="rId7"/>
          <a:stretch>
            <a:fillRect/>
          </a:stretch>
        </p:blipFill>
        <p:spPr>
          <a:xfrm>
            <a:off x="10376540" y="6418715"/>
            <a:ext cx="493776" cy="410580"/>
          </a:xfrm>
          <a:prstGeom prst="rect">
            <a:avLst/>
          </a:prstGeom>
        </p:spPr>
      </p:pic>
      <p:cxnSp>
        <p:nvCxnSpPr>
          <p:cNvPr id="24" name="Straight Connector 23"/>
          <p:cNvCxnSpPr/>
          <p:nvPr/>
        </p:nvCxnSpPr>
        <p:spPr>
          <a:xfrm>
            <a:off x="550517" y="1125275"/>
            <a:ext cx="1120605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6B078BB-5D8F-6749-A770-F11DA3473114}"/>
              </a:ext>
            </a:extLst>
          </p:cNvPr>
          <p:cNvPicPr>
            <a:picLocks noChangeAspect="1"/>
          </p:cNvPicPr>
          <p:nvPr/>
        </p:nvPicPr>
        <p:blipFill>
          <a:blip r:embed="rId8"/>
          <a:stretch>
            <a:fillRect/>
          </a:stretch>
        </p:blipFill>
        <p:spPr>
          <a:xfrm>
            <a:off x="-6146" y="6401675"/>
            <a:ext cx="1642440" cy="536034"/>
          </a:xfrm>
          <a:prstGeom prst="rect">
            <a:avLst/>
          </a:prstGeom>
        </p:spPr>
      </p:pic>
      <p:sp>
        <p:nvSpPr>
          <p:cNvPr id="5" name="TextBox 4">
            <a:extLst>
              <a:ext uri="{FF2B5EF4-FFF2-40B4-BE49-F238E27FC236}">
                <a16:creationId xmlns:a16="http://schemas.microsoft.com/office/drawing/2014/main" id="{6A7672B1-4574-9344-AC89-F86A61BC21FE}"/>
              </a:ext>
            </a:extLst>
          </p:cNvPr>
          <p:cNvSpPr txBox="1"/>
          <p:nvPr/>
        </p:nvSpPr>
        <p:spPr>
          <a:xfrm>
            <a:off x="6794499" y="5352018"/>
            <a:ext cx="4962073" cy="738664"/>
          </a:xfrm>
          <a:prstGeom prst="rect">
            <a:avLst/>
          </a:prstGeom>
          <a:solidFill>
            <a:schemeClr val="accent1">
              <a:lumMod val="20000"/>
              <a:lumOff val="80000"/>
            </a:schemeClr>
          </a:solidFill>
        </p:spPr>
        <p:txBody>
          <a:bodyPr wrap="square" rtlCol="0">
            <a:spAutoFit/>
          </a:bodyPr>
          <a:lstStyle/>
          <a:p>
            <a:r>
              <a:rPr lang="en-US" sz="1400" dirty="0"/>
              <a:t>Paper: “Extragalactic Magnetism with SOFIA (Legacy Program) - II: A Magnetically Driven Flow in the Starburst Ring of NGC 1097”</a:t>
            </a:r>
            <a:br>
              <a:rPr lang="en-US" sz="1400" dirty="0"/>
            </a:br>
            <a:r>
              <a:rPr lang="en-US" sz="1400" dirty="0"/>
              <a:t>Lopez-Rodriguez, Enrique, et al., 2021/12, </a:t>
            </a:r>
            <a:r>
              <a:rPr lang="en-US" sz="1400" dirty="0" err="1"/>
              <a:t>ApJ</a:t>
            </a:r>
            <a:r>
              <a:rPr lang="en-US" sz="1400" dirty="0"/>
              <a:t>, 923, 150.</a:t>
            </a:r>
          </a:p>
        </p:txBody>
      </p:sp>
      <p:sp>
        <p:nvSpPr>
          <p:cNvPr id="7" name="TextBox 6">
            <a:extLst>
              <a:ext uri="{FF2B5EF4-FFF2-40B4-BE49-F238E27FC236}">
                <a16:creationId xmlns:a16="http://schemas.microsoft.com/office/drawing/2014/main" id="{BE328397-B499-C34C-8D14-B3AB7BF6BA51}"/>
              </a:ext>
            </a:extLst>
          </p:cNvPr>
          <p:cNvSpPr txBox="1"/>
          <p:nvPr/>
        </p:nvSpPr>
        <p:spPr>
          <a:xfrm>
            <a:off x="4978400" y="5147906"/>
            <a:ext cx="1625600" cy="1015663"/>
          </a:xfrm>
          <a:prstGeom prst="rect">
            <a:avLst/>
          </a:prstGeom>
          <a:solidFill>
            <a:schemeClr val="bg1"/>
          </a:solidFill>
        </p:spPr>
        <p:txBody>
          <a:bodyPr wrap="square" rtlCol="0">
            <a:spAutoFit/>
          </a:bodyPr>
          <a:lstStyle/>
          <a:p>
            <a:r>
              <a:rPr lang="en-US" sz="1200" dirty="0"/>
              <a:t>Image credit: NASA, the SOFIA science team, E. Lopez-Rodriguez et al.; ESO/Prieto et al.</a:t>
            </a:r>
          </a:p>
        </p:txBody>
      </p:sp>
    </p:spTree>
    <p:extLst>
      <p:ext uri="{BB962C8B-B14F-4D97-AF65-F5344CB8AC3E}">
        <p14:creationId xmlns:p14="http://schemas.microsoft.com/office/powerpoint/2010/main" val="3465356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9236</TotalTime>
  <Words>311</Words>
  <Application>Microsoft Macintosh PowerPoint</Application>
  <PresentationFormat>Widescreen</PresentationFormat>
  <Paragraphs>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Proudfit, Leslie W. (ARC-PX)[Universities Space Research Association (USRA)]</cp:lastModifiedBy>
  <cp:revision>125</cp:revision>
  <dcterms:created xsi:type="dcterms:W3CDTF">2018-05-07T19:18:22Z</dcterms:created>
  <dcterms:modified xsi:type="dcterms:W3CDTF">2022-05-19T21:15:57Z</dcterms:modified>
</cp:coreProperties>
</file>