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B17DE-B126-784F-BCDB-2E25946FD550}" type="datetimeFigureOut">
              <a:rPr lang="en-US" smtClean="0"/>
              <a:pPr/>
              <a:t>5/9/11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CFA5-92A3-4D42-B2E9-B46782E73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lesia.obspm.fr/perso/emmanuel-lellouch/mars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Calibration Plan During BASIC Science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Göran Sandell</a:t>
            </a:r>
          </a:p>
          <a:p>
            <a:r>
              <a:rPr lang="en-US" dirty="0" smtClean="0"/>
              <a:t>Calibration Scientist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Calibration Planning: Process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25425" indent="-225425">
              <a:spcBef>
                <a:spcPct val="25000"/>
              </a:spcBef>
              <a:buFontTx/>
              <a:buChar char="•"/>
            </a:pPr>
            <a:r>
              <a:rPr lang="en-US" dirty="0" smtClean="0"/>
              <a:t>In preparation for Basic Science the SOFIA Calibration Scientist and the Instrument scientist sets a calibration strategy for each instrument</a:t>
            </a:r>
          </a:p>
          <a:p>
            <a:pPr marL="574675" lvl="1" indent="-117475">
              <a:spcBef>
                <a:spcPct val="25000"/>
              </a:spcBef>
              <a:buFontTx/>
              <a:buChar char="•"/>
            </a:pPr>
            <a:r>
              <a:rPr lang="en-US" dirty="0" smtClean="0"/>
              <a:t>Number of calibrator observations per flight (≥3 for FORCAST; GREAT largely self-calibrating and can only use planets for flux calibration)</a:t>
            </a:r>
          </a:p>
          <a:p>
            <a:pPr marL="574675" lvl="1" indent="-117475">
              <a:spcBef>
                <a:spcPct val="25000"/>
              </a:spcBef>
              <a:buFontTx/>
              <a:buChar char="•"/>
            </a:pPr>
            <a:r>
              <a:rPr lang="en-US" dirty="0" smtClean="0"/>
              <a:t>List of approved calibration targets</a:t>
            </a:r>
          </a:p>
          <a:p>
            <a:pPr marL="225425" indent="-225425">
              <a:spcBef>
                <a:spcPct val="25000"/>
              </a:spcBef>
              <a:buFontTx/>
              <a:buChar char="•"/>
            </a:pPr>
            <a:r>
              <a:rPr lang="en-US" dirty="0" smtClean="0"/>
              <a:t>The Calibration Scientist, together with the Instrument Scientists estimates how much time is needed for the calibrator legs</a:t>
            </a:r>
          </a:p>
          <a:p>
            <a:pPr marL="225425" indent="-225425">
              <a:spcBef>
                <a:spcPct val="25000"/>
              </a:spcBef>
              <a:buFontTx/>
              <a:buChar char="•"/>
            </a:pPr>
            <a:r>
              <a:rPr lang="en-US" dirty="0" smtClean="0"/>
              <a:t>As each flight is laid out, the Flight Planner in cooperation with the Calibration and Instrument Scientists implements the calibration strategy</a:t>
            </a:r>
          </a:p>
          <a:p>
            <a:pPr marL="225425" indent="-225425">
              <a:spcBef>
                <a:spcPct val="25000"/>
              </a:spcBef>
              <a:buFontTx/>
              <a:buChar char="•"/>
            </a:pPr>
            <a:r>
              <a:rPr lang="en-US" dirty="0" smtClean="0"/>
              <a:t>The Instrument Scientist reviews the submitted Flight Plans for adherence to the strategy and planning</a:t>
            </a:r>
          </a:p>
          <a:p>
            <a:pPr marL="574675" lvl="1" indent="-117475">
              <a:spcBef>
                <a:spcPct val="25000"/>
              </a:spcBef>
              <a:buFontTx/>
              <a:buChar char="•"/>
            </a:pPr>
            <a:r>
              <a:rPr lang="en-US" dirty="0" smtClean="0"/>
              <a:t>Consults with the Calibration Scientist, as needed.</a:t>
            </a:r>
          </a:p>
          <a:p>
            <a:pPr marL="574675" lvl="1" indent="-117475">
              <a:spcBef>
                <a:spcPct val="25000"/>
              </a:spcBef>
              <a:buFontTx/>
              <a:buChar char="•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Calibration Plan: Basic Science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25425" indent="-225425">
              <a:spcBef>
                <a:spcPct val="25000"/>
              </a:spcBef>
              <a:buFontTx/>
              <a:buChar char="•"/>
            </a:pPr>
            <a:r>
              <a:rPr lang="en-US" dirty="0" smtClean="0"/>
              <a:t>For Basic Science the nominal calibration plan entails:</a:t>
            </a:r>
          </a:p>
          <a:p>
            <a:pPr marL="225425" indent="-225425">
              <a:spcBef>
                <a:spcPct val="25000"/>
              </a:spcBef>
              <a:buFontTx/>
              <a:buChar char="•"/>
            </a:pPr>
            <a:r>
              <a:rPr lang="en-US" dirty="0" smtClean="0"/>
              <a:t>For FORCAST:</a:t>
            </a:r>
          </a:p>
          <a:p>
            <a:pPr marL="630238" lvl="1" indent="-173038">
              <a:spcBef>
                <a:spcPct val="25000"/>
              </a:spcBef>
              <a:buFontTx/>
              <a:buChar char="•"/>
            </a:pPr>
            <a:r>
              <a:rPr lang="en-US" sz="1800" dirty="0" smtClean="0"/>
              <a:t>Observe at least 3 calibrators in each flight, over the duration of the flight</a:t>
            </a:r>
          </a:p>
          <a:p>
            <a:pPr marL="1084263" lvl="2" indent="-169863">
              <a:spcBef>
                <a:spcPct val="25000"/>
              </a:spcBef>
              <a:buFontTx/>
              <a:buChar char="•"/>
            </a:pPr>
            <a:r>
              <a:rPr lang="en-US" sz="1600" dirty="0" smtClean="0"/>
              <a:t>One calibrator must be from the list of primary standards</a:t>
            </a:r>
          </a:p>
          <a:p>
            <a:pPr marL="1084263" lvl="2" indent="-169863">
              <a:spcBef>
                <a:spcPct val="25000"/>
              </a:spcBef>
              <a:buFontTx/>
              <a:buChar char="•"/>
            </a:pPr>
            <a:r>
              <a:rPr lang="en-US" sz="1600" dirty="0" smtClean="0"/>
              <a:t>If calibrators are difficult to find, these observations may be of the same target</a:t>
            </a:r>
          </a:p>
          <a:p>
            <a:pPr marL="1084263" lvl="2" indent="-169863">
              <a:spcBef>
                <a:spcPct val="25000"/>
              </a:spcBef>
              <a:buFontTx/>
              <a:buChar char="•"/>
            </a:pPr>
            <a:r>
              <a:rPr lang="en-US" sz="1600" dirty="0" smtClean="0"/>
              <a:t>If a secondary calibrator is used it must be observed against a primary at the same altitude</a:t>
            </a:r>
          </a:p>
          <a:p>
            <a:pPr marL="1084263" lvl="2" indent="-169863">
              <a:spcBef>
                <a:spcPct val="25000"/>
              </a:spcBef>
              <a:buFontTx/>
              <a:buChar char="•"/>
            </a:pPr>
            <a:r>
              <a:rPr lang="en-US" sz="1600" dirty="0" smtClean="0"/>
              <a:t>Asteroids considered secondary and must be paired with a primary stellar standard</a:t>
            </a:r>
          </a:p>
          <a:p>
            <a:pPr marL="225425" indent="-225425">
              <a:spcBef>
                <a:spcPct val="25000"/>
              </a:spcBef>
              <a:buFontTx/>
              <a:buChar char="•"/>
            </a:pPr>
            <a:r>
              <a:rPr lang="en-US" dirty="0" smtClean="0"/>
              <a:t>For GREAT:</a:t>
            </a:r>
          </a:p>
          <a:p>
            <a:pPr marL="630238" lvl="1" indent="-173038">
              <a:spcBef>
                <a:spcPct val="25000"/>
              </a:spcBef>
              <a:buFontTx/>
              <a:buChar char="•"/>
            </a:pPr>
            <a:r>
              <a:rPr lang="en-US" sz="1800" dirty="0" smtClean="0"/>
              <a:t>Observe once during a flight series one of the Primary Calibrators (Mars or Uranus?) although in July we have to rely on Saturn</a:t>
            </a:r>
          </a:p>
          <a:p>
            <a:pPr marL="630238" lvl="1" indent="-173038">
              <a:spcBef>
                <a:spcPct val="25000"/>
              </a:spcBef>
              <a:buFontTx/>
              <a:buChar char="•"/>
            </a:pPr>
            <a:r>
              <a:rPr lang="en-US" sz="1800" dirty="0" smtClean="0"/>
              <a:t>If no planet is observed during a flight, observe a bright line-source (UCHII region or AGB star) to monitor </a:t>
            </a:r>
            <a:r>
              <a:rPr lang="en-US" sz="1800" smtClean="0"/>
              <a:t>calibration accuracy</a:t>
            </a:r>
            <a:endParaRPr lang="en-US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Two instruments for Basic Science</a:t>
            </a:r>
          </a:p>
          <a:p>
            <a:pPr lvl="1"/>
            <a:r>
              <a:rPr lang="en-US" dirty="0" smtClean="0"/>
              <a:t>FORCAST (</a:t>
            </a:r>
            <a:r>
              <a:rPr lang="en-US" dirty="0"/>
              <a:t>8</a:t>
            </a:r>
            <a:r>
              <a:rPr lang="en-US" dirty="0" smtClean="0"/>
              <a:t> flights)</a:t>
            </a:r>
          </a:p>
          <a:p>
            <a:pPr lvl="1"/>
            <a:r>
              <a:rPr lang="en-US" dirty="0" smtClean="0"/>
              <a:t>GREAT (4 US flights)</a:t>
            </a:r>
          </a:p>
          <a:p>
            <a:r>
              <a:rPr lang="en-US" dirty="0" smtClean="0"/>
              <a:t>Time spent on Calibrators comes from observatory overheads (i.e., it is not taxing the GI)</a:t>
            </a:r>
          </a:p>
          <a:p>
            <a:r>
              <a:rPr lang="en-US" dirty="0" smtClean="0"/>
              <a:t>The observatory (i.e. the SMO) is responsible for ensuring that the data are well calibrated.</a:t>
            </a:r>
          </a:p>
          <a:p>
            <a:pPr lvl="1"/>
            <a:r>
              <a:rPr lang="en-US" dirty="0" smtClean="0"/>
              <a:t>For basic science well calibrated means a goal of ≤ 20% accuracy in flux calibration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present we are completely relying on modeling work done and being validated  by </a:t>
            </a:r>
            <a:r>
              <a:rPr lang="en-US" dirty="0" smtClean="0"/>
              <a:t>Herschel. For short science we also use models by M. Cohen and </a:t>
            </a:r>
            <a:r>
              <a:rPr lang="en-US" dirty="0" err="1" smtClean="0"/>
              <a:t>Kuruzc</a:t>
            </a:r>
            <a:r>
              <a:rPr lang="en-US" dirty="0" smtClean="0"/>
              <a:t> atmospheric models</a:t>
            </a:r>
          </a:p>
          <a:p>
            <a:pPr lvl="1"/>
            <a:r>
              <a:rPr lang="en-US" dirty="0" smtClean="0"/>
              <a:t>Stellar models (the “</a:t>
            </a:r>
            <a:r>
              <a:rPr lang="en-US" dirty="0" err="1" smtClean="0"/>
              <a:t>Leeuwen</a:t>
            </a:r>
            <a:r>
              <a:rPr lang="en-US" dirty="0" smtClean="0"/>
              <a:t> group”, L. </a:t>
            </a:r>
            <a:r>
              <a:rPr lang="en-US" dirty="0" err="1" smtClean="0"/>
              <a:t>Decin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Models of planets and planetary moons (R. Moreno)</a:t>
            </a:r>
          </a:p>
          <a:p>
            <a:pPr lvl="2"/>
            <a:r>
              <a:rPr lang="en-US" dirty="0" smtClean="0"/>
              <a:t>Currently ESA2 (ESA3 not yet validated)</a:t>
            </a:r>
          </a:p>
          <a:p>
            <a:pPr lvl="1"/>
            <a:r>
              <a:rPr lang="en-US" dirty="0" smtClean="0"/>
              <a:t>Asteroids, </a:t>
            </a:r>
            <a:r>
              <a:rPr lang="en-US" dirty="0" err="1" smtClean="0"/>
              <a:t>ThermoPhysical</a:t>
            </a:r>
            <a:r>
              <a:rPr lang="en-US" dirty="0" smtClean="0"/>
              <a:t> models with shape information (Th. </a:t>
            </a:r>
            <a:r>
              <a:rPr lang="en-US" dirty="0" err="1" smtClean="0"/>
              <a:t>Müller</a:t>
            </a:r>
            <a:r>
              <a:rPr lang="en-US" dirty="0" smtClean="0"/>
              <a:t> - </a:t>
            </a:r>
            <a:r>
              <a:rPr lang="en-US" dirty="0" err="1" smtClean="0"/>
              <a:t>Garching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Secondary calibrators (TBD)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+mj-lt"/>
              </a:rPr>
              <a:t>Stellar Calibrators</a:t>
            </a:r>
            <a:br>
              <a:rPr lang="en-US" i="1" dirty="0" smtClean="0">
                <a:latin typeface="+mj-lt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Bright, well studied stars, which have well determined properties (Size,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eff</a:t>
            </a:r>
            <a:r>
              <a:rPr lang="en-US" dirty="0" smtClean="0"/>
              <a:t>, Surface gravity, </a:t>
            </a:r>
            <a:r>
              <a:rPr lang="en-US" dirty="0" err="1" smtClean="0"/>
              <a:t>metallicity</a:t>
            </a:r>
            <a:r>
              <a:rPr lang="en-US" dirty="0" smtClean="0"/>
              <a:t>, brightness etc.</a:t>
            </a:r>
          </a:p>
          <a:p>
            <a:r>
              <a:rPr lang="en-US" dirty="0" smtClean="0"/>
              <a:t>The primary calibrators we now use for </a:t>
            </a:r>
            <a:r>
              <a:rPr lang="en-US" dirty="0" smtClean="0"/>
              <a:t>FORCAST for Basic science </a:t>
            </a:r>
            <a:r>
              <a:rPr lang="en-US" dirty="0" smtClean="0"/>
              <a:t>have all been modeled for Herschel by the </a:t>
            </a:r>
            <a:r>
              <a:rPr lang="en-US" dirty="0" err="1" smtClean="0"/>
              <a:t>Leeuwen</a:t>
            </a:r>
            <a:r>
              <a:rPr lang="en-US" dirty="0" smtClean="0"/>
              <a:t> group (L. </a:t>
            </a:r>
            <a:r>
              <a:rPr lang="en-US" dirty="0" err="1" smtClean="0"/>
              <a:t>Decin</a:t>
            </a:r>
            <a:r>
              <a:rPr lang="en-US" dirty="0" smtClean="0"/>
              <a:t>) using state of the art atmospheric models (MARCS,TURBOSPECTRUM) and validated by Herschel.</a:t>
            </a:r>
          </a:p>
          <a:p>
            <a:r>
              <a:rPr lang="en-US" dirty="0" smtClean="0"/>
              <a:t>We have used these models to predict what flux densities FORCAST sees in each filter (including instrument throughput, filter characteristics and atmospheric transmission)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calibrators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22303" y="1600200"/>
          <a:ext cx="6053513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47"/>
                <a:gridCol w="1196377"/>
                <a:gridCol w="1006607"/>
                <a:gridCol w="21864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Spectral  </a:t>
                      </a:r>
                    </a:p>
                    <a:p>
                      <a:r>
                        <a:rPr lang="en-US" dirty="0" smtClean="0"/>
                        <a:t>      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</a:t>
                      </a:r>
                      <a:r>
                        <a:rPr lang="en-US" dirty="0" err="1" smtClean="0"/>
                        <a:t>M</a:t>
                      </a:r>
                      <a:r>
                        <a:rPr lang="en-US" baseline="-25000" dirty="0" err="1" smtClean="0"/>
                        <a:t>bol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(</a:t>
                      </a:r>
                      <a:r>
                        <a:rPr lang="en-US" baseline="0" dirty="0" err="1" smtClean="0"/>
                        <a:t>mag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Flux density  (37 µ</a:t>
                      </a:r>
                      <a:r>
                        <a:rPr lang="en-US" dirty="0" err="1" smtClean="0"/>
                        <a:t>m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baseline="0" dirty="0" smtClean="0"/>
                        <a:t>         [</a:t>
                      </a:r>
                      <a:r>
                        <a:rPr lang="en-US" dirty="0" err="1" smtClean="0"/>
                        <a:t>Jy</a:t>
                      </a:r>
                      <a:r>
                        <a:rPr lang="en-US" dirty="0" smtClean="0"/>
                        <a:t>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Sirius       (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a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 </a:t>
                      </a:r>
                      <a:r>
                        <a:rPr lang="en-US" dirty="0" err="1" smtClean="0"/>
                        <a:t>CMa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A1V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a</a:t>
                      </a:r>
                      <a:r>
                        <a:rPr lang="en-US" dirty="0" smtClean="0"/>
                        <a:t> Boo</a:t>
                      </a:r>
                      <a:r>
                        <a:rPr lang="en-US" baseline="0" dirty="0" smtClean="0"/>
                        <a:t>*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K2 </a:t>
                      </a:r>
                      <a:r>
                        <a:rPr lang="en-US" dirty="0" err="1" smtClean="0"/>
                        <a:t>IIIp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-0.90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a</a:t>
                      </a:r>
                      <a:r>
                        <a:rPr lang="en-US" dirty="0" smtClean="0">
                          <a:sym typeface="Symbol" charset="2"/>
                        </a:rPr>
                        <a:t> </a:t>
                      </a:r>
                      <a:r>
                        <a:rPr lang="en-US" dirty="0" err="1" smtClean="0"/>
                        <a:t>Cet</a:t>
                      </a:r>
                      <a:r>
                        <a:rPr lang="en-US" dirty="0" smtClean="0"/>
                        <a:t>*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M2 III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-3.09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a </a:t>
                      </a:r>
                      <a:r>
                        <a:rPr lang="en-US" dirty="0" smtClean="0"/>
                        <a:t>Tau*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K5 III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50.3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b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 A</a:t>
                      </a:r>
                      <a:r>
                        <a:rPr lang="en-US" dirty="0" smtClean="0"/>
                        <a:t>nd*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M0 III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-3.14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b</a:t>
                      </a:r>
                      <a:r>
                        <a:rPr lang="en-US" dirty="0" smtClean="0"/>
                        <a:t> Peg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M2.5 III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-3.34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g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Dra</a:t>
                      </a:r>
                      <a:r>
                        <a:rPr lang="en-US" baseline="0" dirty="0" smtClean="0"/>
                        <a:t>*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K5 III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-2.07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i</a:t>
                      </a:r>
                      <a:r>
                        <a:rPr lang="en-US" dirty="0" smtClean="0">
                          <a:sym typeface="Symbol" charset="2"/>
                        </a:rPr>
                        <a:t> </a:t>
                      </a:r>
                      <a:r>
                        <a:rPr lang="en-US" dirty="0" err="1" smtClean="0"/>
                        <a:t>Aur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K3 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s</a:t>
                      </a:r>
                      <a:r>
                        <a:rPr lang="en-US" dirty="0" smtClean="0"/>
                        <a:t> Lib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M3/M4 III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-3.6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b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  <a:latin typeface="Symbol" charset="2"/>
                          <a:sym typeface="Symbol" charset="2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  <a:latin typeface="+mn-lt"/>
                          <a:sym typeface="Symbol" charset="2"/>
                        </a:rPr>
                        <a:t>UMi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K4 III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-1.71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BEST OF THE BEST</a:t>
            </a:r>
            <a:endParaRPr lang="en-US" dirty="0"/>
          </a:p>
        </p:txBody>
      </p:sp>
      <p:pic>
        <p:nvPicPr>
          <p:cNvPr id="4" name="Content Placeholder 3" descr="pacs1.tiff"/>
          <p:cNvPicPr>
            <a:picLocks noGrp="1" noChangeAspect="1"/>
          </p:cNvPicPr>
          <p:nvPr>
            <p:ph idx="1"/>
          </p:nvPr>
        </p:nvPicPr>
        <p:blipFill>
          <a:blip r:embed="rId2"/>
          <a:srcRect l="-14441" r="-1444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Herschel Validation (Dec 2010)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3746" y="1410617"/>
            <a:ext cx="3868755" cy="5296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+mj-lt"/>
              </a:rPr>
              <a:t>Planets and planetary moons  (asteroids)</a:t>
            </a:r>
            <a:endParaRPr lang="en-US" i="1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Two independent models for Mars (in good agreement with each other). What we plan to use is the one adopted by Herschel. The model available on the web:</a:t>
            </a:r>
          </a:p>
          <a:p>
            <a:pPr lvl="1"/>
            <a:r>
              <a:rPr lang="en-US" dirty="0" smtClean="0">
                <a:hlinkClick r:id="rId2"/>
              </a:rPr>
              <a:t>http://www.lesia.obspm.fr/perso/emmanuel-lellouch/mars/</a:t>
            </a:r>
            <a:endParaRPr lang="en-US" dirty="0" smtClean="0"/>
          </a:p>
          <a:p>
            <a:r>
              <a:rPr lang="en-US" dirty="0" smtClean="0"/>
              <a:t>Uranus and Neptune also primary calibrators; both have been modeled by R. Moreno and again independently by G. Orton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 plan to use the ESA2 models, which are available as FITS (and </a:t>
            </a:r>
            <a:r>
              <a:rPr lang="en-US" dirty="0" err="1" smtClean="0"/>
              <a:t>ascii</a:t>
            </a:r>
            <a:r>
              <a:rPr lang="en-US" dirty="0" smtClean="0"/>
              <a:t>) files.</a:t>
            </a:r>
          </a:p>
          <a:p>
            <a:r>
              <a:rPr lang="en-US" dirty="0" smtClean="0"/>
              <a:t>Other planets and planetary moons also modeled by Moreno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next slide shows Saturn in the GREAT low frequency band</a:t>
            </a:r>
          </a:p>
          <a:p>
            <a:r>
              <a:rPr lang="en-US" dirty="0" smtClean="0"/>
              <a:t>Asteroids: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Modeled by Th. </a:t>
            </a:r>
            <a:r>
              <a:rPr lang="en-US" dirty="0" err="1" smtClean="0"/>
              <a:t>Müller</a:t>
            </a:r>
            <a:r>
              <a:rPr lang="en-US" dirty="0" smtClean="0"/>
              <a:t> on request (not an ideal solution), but it works for Herschel since he is paid by Herschel funding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+mj-lt"/>
              </a:rPr>
              <a:t>ESA2 model for Saturn in the GREAT low frequency bands</a:t>
            </a:r>
            <a:br>
              <a:rPr lang="en-US" i="1" dirty="0" smtClean="0">
                <a:latin typeface="+mj-lt"/>
              </a:rPr>
            </a:br>
            <a:endParaRPr lang="en-US" dirty="0"/>
          </a:p>
        </p:txBody>
      </p:sp>
      <p:pic>
        <p:nvPicPr>
          <p:cNvPr id="4" name="Picture 3" descr="satur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483" y="1984743"/>
            <a:ext cx="7042118" cy="41414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789</Words>
  <Application>Microsoft Macintosh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Calibration Plan During BASIC Science</vt:lpstr>
      <vt:lpstr>Preamble</vt:lpstr>
      <vt:lpstr>Calibration standards</vt:lpstr>
      <vt:lpstr>Stellar Calibrators </vt:lpstr>
      <vt:lpstr>Primary calibrators </vt:lpstr>
      <vt:lpstr>THE BEST OF THE BEST</vt:lpstr>
      <vt:lpstr>Herschel Validation (Dec 2010)</vt:lpstr>
      <vt:lpstr>Planets and planetary moons  (asteroids)</vt:lpstr>
      <vt:lpstr>ESA2 model for Saturn in the GREAT low frequency bands </vt:lpstr>
      <vt:lpstr>Calibration Planning: Process </vt:lpstr>
      <vt:lpstr>Calibration Plan: Basic Science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 Plan During BASIC Science</dc:title>
  <dc:creator>Göran Sandell</dc:creator>
  <cp:lastModifiedBy>Göran Sandell</cp:lastModifiedBy>
  <cp:revision>6</cp:revision>
  <dcterms:created xsi:type="dcterms:W3CDTF">2011-05-09T21:13:18Z</dcterms:created>
  <dcterms:modified xsi:type="dcterms:W3CDTF">2011-05-09T21:47:22Z</dcterms:modified>
</cp:coreProperties>
</file>