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7" r:id="rId7"/>
    <p:sldId id="260" r:id="rId8"/>
    <p:sldId id="263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i.adsabs.harvard.edu/abs/2020A%26A...643L..15F/abstract" TargetMode="External"/><Relationship Id="rId2" Type="http://schemas.openxmlformats.org/officeDocument/2006/relationships/hyperlink" Target="https://ui.adsabs.harvard.edu/abs/2021ApJ...907...51N/abstra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2118-1A0C-974D-BB37-5FCD2DDF2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2965871"/>
            <a:ext cx="8476586" cy="926257"/>
          </a:xfrm>
        </p:spPr>
        <p:txBody>
          <a:bodyPr/>
          <a:lstStyle/>
          <a:p>
            <a:pPr algn="ctr"/>
            <a:r>
              <a:rPr lang="en-US" dirty="0"/>
              <a:t>EXES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189F5-23A9-684C-9EBC-341B2DCF3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Edward Montiel &amp; Curtis DeWitt</a:t>
            </a:r>
          </a:p>
          <a:p>
            <a:pPr algn="ctr"/>
            <a:r>
              <a:rPr lang="en-US" dirty="0"/>
              <a:t>October All-Hands Scientist Meeting</a:t>
            </a:r>
          </a:p>
        </p:txBody>
      </p:sp>
    </p:spTree>
    <p:extLst>
      <p:ext uri="{BB962C8B-B14F-4D97-AF65-F5344CB8AC3E}">
        <p14:creationId xmlns:p14="http://schemas.microsoft.com/office/powerpoint/2010/main" val="206255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7A84-6797-1E47-9837-27F5A8F9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8B51-BBFC-CE45-A627-F3FB62AE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results with EXES continue to be in the works, as well as refereed &amp; published </a:t>
            </a:r>
          </a:p>
          <a:p>
            <a:r>
              <a:rPr lang="en-US" dirty="0"/>
              <a:t>High spectral resolution provided by EXES serves broad community and diverse science cases</a:t>
            </a:r>
          </a:p>
          <a:p>
            <a:pPr lvl="1"/>
            <a:r>
              <a:rPr lang="en-US" dirty="0"/>
              <a:t>Molecules without permanent dipole moment can only be studied in the mid-IR</a:t>
            </a:r>
          </a:p>
          <a:p>
            <a:r>
              <a:rPr lang="en-US" dirty="0"/>
              <a:t>Spectral resolution achievable with EXES will not be matched by JWST/MIRI</a:t>
            </a:r>
          </a:p>
          <a:p>
            <a:r>
              <a:rPr lang="en-US" sz="3000" b="1" dirty="0"/>
              <a:t>EXES Cycle 7: 2.5/11 flights (1 publication)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0433-001F-9642-A056-E79AC5AF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EXES Papers Published in 2020**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5418-6150-CB42-8C5C-A2308B0F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28761"/>
            <a:ext cx="9613861" cy="4148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“Search for 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 </a:t>
            </a:r>
            <a:r>
              <a:rPr lang="en-US" dirty="0" err="1"/>
              <a:t>isotopologues</a:t>
            </a:r>
            <a:r>
              <a:rPr lang="en-US" dirty="0"/>
              <a:t> toward CRL 2136 IRS 1” (</a:t>
            </a:r>
            <a:r>
              <a:rPr lang="en-US" dirty="0" err="1"/>
              <a:t>Goto</a:t>
            </a:r>
            <a:r>
              <a:rPr lang="en-US" dirty="0"/>
              <a:t> et al. 2019, A&amp;A, 632, A29)</a:t>
            </a:r>
          </a:p>
          <a:p>
            <a:r>
              <a:rPr lang="en-US" dirty="0"/>
              <a:t>“Benzyne in V4334 </a:t>
            </a:r>
            <a:r>
              <a:rPr lang="en-US" dirty="0" err="1"/>
              <a:t>Sqr</a:t>
            </a:r>
            <a:r>
              <a:rPr lang="en-US" dirty="0"/>
              <a:t>: A Quest for the Ring with SOFIA/EXES” (Woodward et al. 2020, AJ, 159, 87)</a:t>
            </a:r>
          </a:p>
          <a:p>
            <a:r>
              <a:rPr lang="en-US" dirty="0"/>
              <a:t>“SOFIA-EXES Observations of Betelgeuse during the Great Dimming of 2019/2020” (Harper et al. 2020, </a:t>
            </a:r>
            <a:r>
              <a:rPr lang="en-US" dirty="0" err="1"/>
              <a:t>ApJL</a:t>
            </a:r>
            <a:r>
              <a:rPr lang="en-US" dirty="0"/>
              <a:t>, 893, L23)</a:t>
            </a:r>
          </a:p>
          <a:p>
            <a:r>
              <a:rPr lang="en-US" dirty="0"/>
              <a:t>“The H</a:t>
            </a:r>
            <a:r>
              <a:rPr lang="en-US" baseline="-25000" dirty="0"/>
              <a:t>2</a:t>
            </a:r>
            <a:r>
              <a:rPr lang="en-US" dirty="0"/>
              <a:t>O Spectrum of the Massive </a:t>
            </a:r>
            <a:r>
              <a:rPr lang="en-US" dirty="0" err="1"/>
              <a:t>Protostar</a:t>
            </a:r>
            <a:r>
              <a:rPr lang="en-US" dirty="0"/>
              <a:t> AFGL 2136 IRS 1 from 2 to 13 </a:t>
            </a:r>
            <a:r>
              <a:rPr lang="el-GR" dirty="0"/>
              <a:t>μ</a:t>
            </a:r>
            <a:r>
              <a:rPr lang="en-US" dirty="0"/>
              <a:t>m at High Resolution: Probing the Circumstellar Disk” (</a:t>
            </a:r>
            <a:r>
              <a:rPr lang="en-US" dirty="0" err="1"/>
              <a:t>Indriolo</a:t>
            </a:r>
            <a:r>
              <a:rPr lang="en-US" dirty="0"/>
              <a:t> et al. 2020, </a:t>
            </a:r>
            <a:r>
              <a:rPr lang="en-US" dirty="0" err="1"/>
              <a:t>ApJ</a:t>
            </a:r>
            <a:r>
              <a:rPr lang="en-US" dirty="0"/>
              <a:t>, 894, 107)</a:t>
            </a:r>
          </a:p>
          <a:p>
            <a:r>
              <a:rPr lang="en-US" dirty="0"/>
              <a:t>“High-resolution Infrared Spectroscopy of Hot Molecular Gas in AFGL 2591 and AFGL 2136: Accretion in the Inner Regions of Disks around Massive Young Stellar Objects” (Barr et al. 2020, </a:t>
            </a:r>
            <a:r>
              <a:rPr lang="en-US" dirty="0" err="1"/>
              <a:t>ApJ</a:t>
            </a:r>
            <a:r>
              <a:rPr lang="en-US" dirty="0"/>
              <a:t>, 900, 104)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ADA5F-1D6E-5B4F-99DE-39616970F86C}"/>
              </a:ext>
            </a:extLst>
          </p:cNvPr>
          <p:cNvSpPr txBox="1"/>
          <p:nvPr/>
        </p:nvSpPr>
        <p:spPr>
          <a:xfrm>
            <a:off x="8881241" y="6254230"/>
            <a:ext cx="226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**December 2019</a:t>
            </a:r>
          </a:p>
        </p:txBody>
      </p:sp>
    </p:spTree>
    <p:extLst>
      <p:ext uri="{BB962C8B-B14F-4D97-AF65-F5344CB8AC3E}">
        <p14:creationId xmlns:p14="http://schemas.microsoft.com/office/powerpoint/2010/main" val="32764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0433-001F-9642-A056-E79AC5AF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EXES Papers In Prep &amp; Review to be Highlighted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5418-6150-CB42-8C5C-A2308B0F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68518"/>
            <a:ext cx="9613861" cy="4148010"/>
          </a:xfrm>
        </p:spPr>
        <p:txBody>
          <a:bodyPr>
            <a:normAutofit/>
          </a:bodyPr>
          <a:lstStyle/>
          <a:p>
            <a:r>
              <a:rPr lang="en-US" dirty="0"/>
              <a:t>“The First Mid-Infrared Detection of HNC in the Interstellar Medium: Probing the Extreme Environment Towards the Orion Hot Core --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Nickerson et al. (2021, ApJ, 907, 51)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“Detection of Infrared Fluorescence of Carbon Dioxide in R </a:t>
            </a:r>
            <a:r>
              <a:rPr lang="en-US" dirty="0" err="1"/>
              <a:t>Leonis</a:t>
            </a:r>
            <a:r>
              <a:rPr lang="en-US" dirty="0"/>
              <a:t> with SOFIA/EXES” --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Fonfría et al. (2020, A&amp;A, 643L, 15)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“The Envelope of the Low Mass-Loss Rate C-Rich AGB Star Y </a:t>
            </a:r>
            <a:r>
              <a:rPr lang="en-US" dirty="0" err="1"/>
              <a:t>CVn</a:t>
            </a:r>
            <a:r>
              <a:rPr lang="en-US" dirty="0"/>
              <a:t>” --- </a:t>
            </a:r>
            <a:r>
              <a:rPr lang="en-US" dirty="0" err="1"/>
              <a:t>Fonfría</a:t>
            </a:r>
            <a:r>
              <a:rPr lang="en-US" dirty="0"/>
              <a:t> et al. (A &amp; A, in review)</a:t>
            </a:r>
          </a:p>
        </p:txBody>
      </p:sp>
    </p:spTree>
    <p:extLst>
      <p:ext uri="{BB962C8B-B14F-4D97-AF65-F5344CB8AC3E}">
        <p14:creationId xmlns:p14="http://schemas.microsoft.com/office/powerpoint/2010/main" val="362111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95A7-FB14-FB41-87FB-7D9D3D4E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" y="562165"/>
            <a:ext cx="5993296" cy="737642"/>
          </a:xfrm>
        </p:spPr>
        <p:txBody>
          <a:bodyPr>
            <a:noAutofit/>
          </a:bodyPr>
          <a:lstStyle/>
          <a:p>
            <a:r>
              <a:rPr lang="en-US" sz="2800" dirty="0" err="1"/>
              <a:t>Fonfría</a:t>
            </a:r>
            <a:r>
              <a:rPr lang="en-US" sz="2800" dirty="0"/>
              <a:t> et al. (2020, A&amp;A, 643L, 15)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05F28-B399-E043-8229-5D39449B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3" y="1227206"/>
            <a:ext cx="6710802" cy="1670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4B957-CB6D-804E-9294-805993EA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08" y="179652"/>
            <a:ext cx="5147889" cy="64986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84FE7-288D-9C44-BACB-B44421F21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66" y="3045157"/>
            <a:ext cx="5519676" cy="372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B8F7EC-DD82-D24B-B613-20469C81458B}"/>
              </a:ext>
            </a:extLst>
          </p:cNvPr>
          <p:cNvSpPr txBox="1"/>
          <p:nvPr/>
        </p:nvSpPr>
        <p:spPr>
          <a:xfrm>
            <a:off x="4687332" y="44991"/>
            <a:ext cx="22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06_0144/08_0218</a:t>
            </a:r>
          </a:p>
        </p:txBody>
      </p:sp>
    </p:spTree>
    <p:extLst>
      <p:ext uri="{BB962C8B-B14F-4D97-AF65-F5344CB8AC3E}">
        <p14:creationId xmlns:p14="http://schemas.microsoft.com/office/powerpoint/2010/main" val="56702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95A7-FB14-FB41-87FB-7D9D3D4E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5" y="448860"/>
            <a:ext cx="5237923" cy="737642"/>
          </a:xfrm>
        </p:spPr>
        <p:txBody>
          <a:bodyPr>
            <a:normAutofit/>
          </a:bodyPr>
          <a:lstStyle/>
          <a:p>
            <a:r>
              <a:rPr lang="en-US" sz="2800" dirty="0" err="1"/>
              <a:t>Fonfría</a:t>
            </a:r>
            <a:r>
              <a:rPr lang="en-US" sz="2800" dirty="0"/>
              <a:t> et al. (A &amp;A, in review)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E65173-896E-0349-84A6-15D56627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66" y="1048680"/>
            <a:ext cx="4535350" cy="1765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7094F-0364-CB42-86BA-47B7F312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55" y="187121"/>
            <a:ext cx="5736349" cy="648375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72486-B10F-ED4D-AD68-0BD786BAF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69" y="2863519"/>
            <a:ext cx="3190543" cy="3934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68674-3CE5-BA4E-850F-A80C77A1C89F}"/>
              </a:ext>
            </a:extLst>
          </p:cNvPr>
          <p:cNvSpPr txBox="1"/>
          <p:nvPr/>
        </p:nvSpPr>
        <p:spPr>
          <a:xfrm>
            <a:off x="3952401" y="54681"/>
            <a:ext cx="22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06_0144/08_0218</a:t>
            </a:r>
          </a:p>
        </p:txBody>
      </p:sp>
    </p:spTree>
    <p:extLst>
      <p:ext uri="{BB962C8B-B14F-4D97-AF65-F5344CB8AC3E}">
        <p14:creationId xmlns:p14="http://schemas.microsoft.com/office/powerpoint/2010/main" val="180123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36DF-A775-8F4B-AC2A-A78E46CC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504" y="-145869"/>
            <a:ext cx="6316827" cy="80049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Late Stages of Stellar Evolution with EXES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3ABE7D-1BFC-244A-AC78-013458A83AFB}"/>
              </a:ext>
            </a:extLst>
          </p:cNvPr>
          <p:cNvSpPr txBox="1">
            <a:spLocks/>
          </p:cNvSpPr>
          <p:nvPr/>
        </p:nvSpPr>
        <p:spPr>
          <a:xfrm>
            <a:off x="599393" y="559614"/>
            <a:ext cx="2630558" cy="62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Carbon chains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30FDAC-EFBD-D84C-87F3-7B50ED864D2E}"/>
              </a:ext>
            </a:extLst>
          </p:cNvPr>
          <p:cNvSpPr txBox="1">
            <a:spLocks/>
          </p:cNvSpPr>
          <p:nvPr/>
        </p:nvSpPr>
        <p:spPr>
          <a:xfrm>
            <a:off x="4525366" y="412089"/>
            <a:ext cx="6246234" cy="7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172D91-42A7-3A43-93EF-427EC619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9" y="1187637"/>
            <a:ext cx="3793435" cy="2569354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, C</a:t>
            </a:r>
            <a:r>
              <a:rPr lang="en-US" baseline="-25000" dirty="0"/>
              <a:t>3</a:t>
            </a:r>
            <a:r>
              <a:rPr lang="en-US" dirty="0"/>
              <a:t> (see below), C</a:t>
            </a:r>
            <a:r>
              <a:rPr lang="en-US" baseline="-25000" dirty="0"/>
              <a:t>5</a:t>
            </a:r>
            <a:r>
              <a:rPr lang="en-US" dirty="0"/>
              <a:t>, C</a:t>
            </a:r>
            <a:r>
              <a:rPr lang="en-US" baseline="-25000" dirty="0"/>
              <a:t>60</a:t>
            </a:r>
            <a:r>
              <a:rPr lang="en-US" dirty="0"/>
              <a:t>, and C</a:t>
            </a:r>
            <a:r>
              <a:rPr lang="en-US" baseline="-25000" dirty="0"/>
              <a:t>70</a:t>
            </a:r>
            <a:r>
              <a:rPr lang="en-US" dirty="0"/>
              <a:t> have all been detected </a:t>
            </a:r>
          </a:p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 has yet to be detected</a:t>
            </a:r>
          </a:p>
          <a:p>
            <a:pPr lvl="1"/>
            <a:r>
              <a:rPr lang="en-US" dirty="0"/>
              <a:t>Search for signal in Y </a:t>
            </a:r>
            <a:r>
              <a:rPr lang="en-US" dirty="0" err="1"/>
              <a:t>CVn</a:t>
            </a:r>
            <a:r>
              <a:rPr lang="en-US" dirty="0"/>
              <a:t> and IRC+10216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81CAE7-EE7B-A346-8288-036C30B646E3}"/>
              </a:ext>
            </a:extLst>
          </p:cNvPr>
          <p:cNvSpPr txBox="1">
            <a:spLocks/>
          </p:cNvSpPr>
          <p:nvPr/>
        </p:nvSpPr>
        <p:spPr>
          <a:xfrm>
            <a:off x="6216080" y="988225"/>
            <a:ext cx="6071479" cy="545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Alkanes in CRL618</a:t>
            </a:r>
          </a:p>
          <a:p>
            <a:pPr lvl="1"/>
            <a:r>
              <a:rPr lang="en-US" dirty="0"/>
              <a:t> Look for features from propane and ethane</a:t>
            </a:r>
          </a:p>
          <a:p>
            <a:pPr lvl="1"/>
            <a:r>
              <a:rPr lang="en-US" dirty="0"/>
              <a:t>Would be first detection outside of Solar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Time evolution of AGB -&gt; </a:t>
            </a:r>
            <a:r>
              <a:rPr lang="en-US" dirty="0" err="1"/>
              <a:t>PPNe</a:t>
            </a:r>
            <a:r>
              <a:rPr lang="en-US" dirty="0"/>
              <a:t> -&gt; early PN</a:t>
            </a:r>
          </a:p>
          <a:p>
            <a:pPr lvl="1"/>
            <a:r>
              <a:rPr lang="en-US" dirty="0"/>
              <a:t>Extend AGB settings to </a:t>
            </a:r>
            <a:r>
              <a:rPr lang="en-US" dirty="0" err="1"/>
              <a:t>PPNe</a:t>
            </a:r>
            <a:r>
              <a:rPr lang="en-US" dirty="0"/>
              <a:t> settings</a:t>
            </a:r>
          </a:p>
          <a:p>
            <a:pPr lvl="1"/>
            <a:r>
              <a:rPr lang="en-US" dirty="0"/>
              <a:t>Idea on chemical evolution as UV radiation increases from central source</a:t>
            </a:r>
          </a:p>
          <a:p>
            <a:pPr lvl="1"/>
            <a:r>
              <a:rPr lang="en-US" dirty="0"/>
              <a:t>Data would improve models by Woods et al (2003) &amp; </a:t>
            </a:r>
            <a:r>
              <a:rPr lang="en-US" dirty="0" err="1"/>
              <a:t>Cernicharo</a:t>
            </a:r>
            <a:r>
              <a:rPr lang="en-US" dirty="0"/>
              <a:t> (2004) that modeled C-rich AGB stars to C-rich </a:t>
            </a:r>
            <a:r>
              <a:rPr lang="en-US" dirty="0" err="1"/>
              <a:t>PPNe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02F10-D707-784D-8103-6BB441800577}"/>
              </a:ext>
            </a:extLst>
          </p:cNvPr>
          <p:cNvSpPr txBox="1">
            <a:spLocks/>
          </p:cNvSpPr>
          <p:nvPr/>
        </p:nvSpPr>
        <p:spPr>
          <a:xfrm>
            <a:off x="6420409" y="482420"/>
            <a:ext cx="4696911" cy="62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Proto-planetary Nebulae (</a:t>
            </a:r>
            <a:r>
              <a:rPr lang="en-US" sz="2400" dirty="0" err="1"/>
              <a:t>PPNe</a:t>
            </a:r>
            <a:r>
              <a:rPr lang="en-US" sz="2400" dirty="0"/>
              <a:t>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0B4B9A-AAD5-DD4D-89F5-F96399471229}"/>
              </a:ext>
            </a:extLst>
          </p:cNvPr>
          <p:cNvSpPr txBox="1">
            <a:spLocks/>
          </p:cNvSpPr>
          <p:nvPr/>
        </p:nvSpPr>
        <p:spPr>
          <a:xfrm>
            <a:off x="599393" y="3534727"/>
            <a:ext cx="2919059" cy="62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Outflow in </a:t>
            </a:r>
            <a:r>
              <a:rPr lang="en-US" sz="2400" dirty="0" err="1"/>
              <a:t>Miras</a:t>
            </a:r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561AC9-5A28-924D-A5AE-6A679612090A}"/>
              </a:ext>
            </a:extLst>
          </p:cNvPr>
          <p:cNvSpPr txBox="1">
            <a:spLocks/>
          </p:cNvSpPr>
          <p:nvPr/>
        </p:nvSpPr>
        <p:spPr>
          <a:xfrm>
            <a:off x="506628" y="4095995"/>
            <a:ext cx="3793435" cy="2569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Borrows “hot core” settings to survey H2O from about 5.5 to 7.2 micron</a:t>
            </a:r>
          </a:p>
          <a:p>
            <a:r>
              <a:rPr lang="en-US" dirty="0"/>
              <a:t>Targets lower excitation transitions to study acceleration of gas from 2 to 20 R*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6BD9E-852D-E242-8142-AECBE5DC77ED}"/>
              </a:ext>
            </a:extLst>
          </p:cNvPr>
          <p:cNvSpPr txBox="1"/>
          <p:nvPr/>
        </p:nvSpPr>
        <p:spPr>
          <a:xfrm>
            <a:off x="9279776" y="1002971"/>
            <a:ext cx="13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07_0086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1D363-1EFA-1342-9EDF-13C0810CBED6}"/>
              </a:ext>
            </a:extLst>
          </p:cNvPr>
          <p:cNvSpPr txBox="1"/>
          <p:nvPr/>
        </p:nvSpPr>
        <p:spPr>
          <a:xfrm>
            <a:off x="2669386" y="688959"/>
            <a:ext cx="13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08_0231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D93C75-158C-3242-8611-AF46936B1CF8}"/>
              </a:ext>
            </a:extLst>
          </p:cNvPr>
          <p:cNvSpPr/>
          <p:nvPr/>
        </p:nvSpPr>
        <p:spPr>
          <a:xfrm>
            <a:off x="3310836" y="3664072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06_0093/75_0027/07_0014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55BF1-A211-544D-8622-537CF97286E1}"/>
              </a:ext>
            </a:extLst>
          </p:cNvPr>
          <p:cNvSpPr txBox="1"/>
          <p:nvPr/>
        </p:nvSpPr>
        <p:spPr>
          <a:xfrm>
            <a:off x="6970935" y="3216306"/>
            <a:ext cx="13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08_0216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70C088-941E-F640-BDB1-0A9DDA79086A}"/>
              </a:ext>
            </a:extLst>
          </p:cNvPr>
          <p:cNvSpPr txBox="1">
            <a:spLocks/>
          </p:cNvSpPr>
          <p:nvPr/>
        </p:nvSpPr>
        <p:spPr>
          <a:xfrm>
            <a:off x="6257996" y="-163967"/>
            <a:ext cx="3399149" cy="80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(Pending projects)</a:t>
            </a:r>
          </a:p>
        </p:txBody>
      </p:sp>
    </p:spTree>
    <p:extLst>
      <p:ext uri="{BB962C8B-B14F-4D97-AF65-F5344CB8AC3E}">
        <p14:creationId xmlns:p14="http://schemas.microsoft.com/office/powerpoint/2010/main" val="162009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0433-001F-9642-A056-E79AC5AF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6" y="109329"/>
            <a:ext cx="6331226" cy="658129"/>
          </a:xfrm>
        </p:spPr>
        <p:txBody>
          <a:bodyPr>
            <a:noAutofit/>
          </a:bodyPr>
          <a:lstStyle/>
          <a:p>
            <a:r>
              <a:rPr lang="en-US" sz="2800" dirty="0"/>
              <a:t>Nickerson et al. (2021, </a:t>
            </a:r>
            <a:r>
              <a:rPr lang="en-US" sz="2800" dirty="0" err="1"/>
              <a:t>ApJ</a:t>
            </a:r>
            <a:r>
              <a:rPr lang="en-US" sz="2800" dirty="0"/>
              <a:t>, 907, 51)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57FA1-C025-BB44-9221-B808C79B2E78}"/>
              </a:ext>
            </a:extLst>
          </p:cNvPr>
          <p:cNvSpPr/>
          <p:nvPr/>
        </p:nvSpPr>
        <p:spPr>
          <a:xfrm>
            <a:off x="6694513" y="258417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05_0043/06_0061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7E04B-029C-6843-AB9E-2D9EF6C4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3" y="802527"/>
            <a:ext cx="11870161" cy="57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95A7-FB14-FB41-87FB-7D9D3D4E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562929"/>
            <a:ext cx="3359426" cy="737642"/>
          </a:xfrm>
        </p:spPr>
        <p:txBody>
          <a:bodyPr>
            <a:normAutofit/>
          </a:bodyPr>
          <a:lstStyle/>
          <a:p>
            <a:r>
              <a:rPr lang="en-US" dirty="0"/>
              <a:t>Star formation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E50672-8EFE-BC45-9F30-432FF0BCEE4E}"/>
              </a:ext>
            </a:extLst>
          </p:cNvPr>
          <p:cNvSpPr txBox="1">
            <a:spLocks/>
          </p:cNvSpPr>
          <p:nvPr/>
        </p:nvSpPr>
        <p:spPr>
          <a:xfrm>
            <a:off x="271666" y="1270464"/>
            <a:ext cx="3793435" cy="556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High mass (hot cores)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335F9B-5141-6041-A3FE-02A16C14CE1E}"/>
              </a:ext>
            </a:extLst>
          </p:cNvPr>
          <p:cNvSpPr txBox="1">
            <a:spLocks/>
          </p:cNvSpPr>
          <p:nvPr/>
        </p:nvSpPr>
        <p:spPr>
          <a:xfrm>
            <a:off x="6384233" y="1300571"/>
            <a:ext cx="4191001" cy="55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Low mass (T </a:t>
            </a:r>
            <a:r>
              <a:rPr lang="en-US" sz="2400" dirty="0" err="1"/>
              <a:t>Tauri</a:t>
            </a:r>
            <a:r>
              <a:rPr lang="en-US" sz="2400" dirty="0"/>
              <a:t> &amp; FU Ori)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0891B4-82EB-564D-AECA-9E96A1E5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67" y="2108952"/>
            <a:ext cx="3793435" cy="4083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Barr et al. preparing to analyze 1000+ H</a:t>
            </a:r>
            <a:r>
              <a:rPr lang="en-US" baseline="-25000" dirty="0"/>
              <a:t>2</a:t>
            </a:r>
            <a:r>
              <a:rPr lang="en-US" dirty="0"/>
              <a:t>O lines in AFGL 2136 &amp; 2591</a:t>
            </a:r>
          </a:p>
          <a:p>
            <a:r>
              <a:rPr lang="en-US" dirty="0"/>
              <a:t>Additional hot cores observed with EXES by Xander </a:t>
            </a:r>
            <a:r>
              <a:rPr lang="en-US" dirty="0" err="1"/>
              <a:t>Tielens</a:t>
            </a:r>
            <a:r>
              <a:rPr lang="en-US" dirty="0"/>
              <a:t> and DDT</a:t>
            </a:r>
          </a:p>
          <a:p>
            <a:pPr lvl="1"/>
            <a:r>
              <a:rPr lang="en-US" dirty="0"/>
              <a:t>W3 IRS5</a:t>
            </a:r>
          </a:p>
          <a:p>
            <a:pPr lvl="1"/>
            <a:r>
              <a:rPr lang="en-US" dirty="0"/>
              <a:t>NGC 7538 IRS1 &amp; IRS9</a:t>
            </a:r>
          </a:p>
          <a:p>
            <a:r>
              <a:rPr lang="en-US" dirty="0"/>
              <a:t>Able to study hot cores as individual objects and to compare &amp; contrast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44E8A7-68BE-7444-BCBB-46D1AE34DEF7}"/>
              </a:ext>
            </a:extLst>
          </p:cNvPr>
          <p:cNvSpPr txBox="1">
            <a:spLocks/>
          </p:cNvSpPr>
          <p:nvPr/>
        </p:nvSpPr>
        <p:spPr>
          <a:xfrm>
            <a:off x="6384233" y="2108953"/>
            <a:ext cx="37934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Cycle 5 program to study GV Tau system</a:t>
            </a:r>
          </a:p>
          <a:p>
            <a:pPr lvl="1"/>
            <a:r>
              <a:rPr lang="en-US" dirty="0"/>
              <a:t>TEXES observations find red shifted absorption features &amp; H</a:t>
            </a:r>
            <a:r>
              <a:rPr lang="en-US" baseline="-25000" dirty="0"/>
              <a:t>2</a:t>
            </a:r>
            <a:r>
              <a:rPr lang="en-US" dirty="0"/>
              <a:t>O absorption seen with EXES matches </a:t>
            </a:r>
          </a:p>
          <a:p>
            <a:pPr lvl="1"/>
            <a:r>
              <a:rPr lang="en-US" dirty="0"/>
              <a:t>Suggests that the surface accretion mode is being traced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in FU Ori Stars</a:t>
            </a:r>
          </a:p>
          <a:p>
            <a:pPr lvl="1"/>
            <a:r>
              <a:rPr lang="en-US" dirty="0"/>
              <a:t>Cycle 7 &amp; 8 proposal to confirm </a:t>
            </a:r>
            <a:r>
              <a:rPr lang="en-US" i="1" dirty="0"/>
              <a:t>Spitzer</a:t>
            </a:r>
            <a:r>
              <a:rPr lang="en-US" dirty="0"/>
              <a:t>/IRS findings of H</a:t>
            </a:r>
            <a:r>
              <a:rPr lang="en-US" baseline="-25000" dirty="0"/>
              <a:t>2</a:t>
            </a:r>
            <a:r>
              <a:rPr lang="en-US" dirty="0"/>
              <a:t>O absorption from the disks of several FU Ori stars</a:t>
            </a:r>
          </a:p>
          <a:p>
            <a:r>
              <a:rPr lang="en-US" dirty="0"/>
              <a:t>Improvements to IQ by DSI will allow for higher S/N observations of fainter sources</a:t>
            </a:r>
          </a:p>
          <a:p>
            <a:pPr lvl="1"/>
            <a:r>
              <a:rPr lang="en-US" dirty="0"/>
              <a:t>EXES will be better supported to study disks around lower mass sources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A00F2-0AF6-474C-B71A-40FADA8AD099}"/>
              </a:ext>
            </a:extLst>
          </p:cNvPr>
          <p:cNvSpPr/>
          <p:nvPr/>
        </p:nvSpPr>
        <p:spPr>
          <a:xfrm>
            <a:off x="3339544" y="1104597"/>
            <a:ext cx="2246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05_0041/06_0117/</a:t>
            </a:r>
          </a:p>
          <a:p>
            <a:r>
              <a:rPr lang="en-US" dirty="0"/>
              <a:t>07_0063/08_0136/</a:t>
            </a:r>
          </a:p>
          <a:p>
            <a:r>
              <a:rPr lang="en-US" dirty="0"/>
              <a:t>75_0024/76_0004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7696D1-8863-1A45-A486-A4062E6A9E8C}"/>
              </a:ext>
            </a:extLst>
          </p:cNvPr>
          <p:cNvSpPr/>
          <p:nvPr/>
        </p:nvSpPr>
        <p:spPr>
          <a:xfrm>
            <a:off x="10367929" y="2108952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05_0097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F1E419-0F5E-5D47-9938-32E1390E9690}"/>
              </a:ext>
            </a:extLst>
          </p:cNvPr>
          <p:cNvSpPr/>
          <p:nvPr/>
        </p:nvSpPr>
        <p:spPr>
          <a:xfrm>
            <a:off x="9970065" y="3429000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07_0023/08_0028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926B49-06A1-BB4E-A590-A33351DA141C}"/>
              </a:ext>
            </a:extLst>
          </p:cNvPr>
          <p:cNvSpPr txBox="1">
            <a:spLocks/>
          </p:cNvSpPr>
          <p:nvPr/>
        </p:nvSpPr>
        <p:spPr>
          <a:xfrm>
            <a:off x="6384233" y="531502"/>
            <a:ext cx="3399149" cy="80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(Pending projects)</a:t>
            </a:r>
          </a:p>
        </p:txBody>
      </p:sp>
    </p:spTree>
    <p:extLst>
      <p:ext uri="{BB962C8B-B14F-4D97-AF65-F5344CB8AC3E}">
        <p14:creationId xmlns:p14="http://schemas.microsoft.com/office/powerpoint/2010/main" val="153090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95A7-FB14-FB41-87FB-7D9D3D4E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4659"/>
            <a:ext cx="5597611" cy="737642"/>
          </a:xfrm>
        </p:spPr>
        <p:txBody>
          <a:bodyPr>
            <a:normAutofit fontScale="90000"/>
          </a:bodyPr>
          <a:lstStyle/>
          <a:p>
            <a:r>
              <a:rPr lang="en-US" dirty="0"/>
              <a:t>Solar System Objects: Titan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167B1-BA2E-6944-BF50-28B78DEE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12" y="556052"/>
            <a:ext cx="4737863" cy="5955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68986-A67D-A74F-A855-39718E04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139" y="331537"/>
            <a:ext cx="4299441" cy="6404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80564F-FD63-4E46-93BE-10438F0FE3B2}"/>
              </a:ext>
            </a:extLst>
          </p:cNvPr>
          <p:cNvSpPr/>
          <p:nvPr/>
        </p:nvSpPr>
        <p:spPr>
          <a:xfrm>
            <a:off x="76396" y="47831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08_0203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0E6966-A076-1742-93E2-46CB4E6DF293}"/>
              </a:ext>
            </a:extLst>
          </p:cNvPr>
          <p:cNvSpPr txBox="1">
            <a:spLocks/>
          </p:cNvSpPr>
          <p:nvPr/>
        </p:nvSpPr>
        <p:spPr>
          <a:xfrm>
            <a:off x="5165071" y="-211125"/>
            <a:ext cx="3399149" cy="80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(Pending project)</a:t>
            </a:r>
          </a:p>
        </p:txBody>
      </p:sp>
    </p:spTree>
    <p:extLst>
      <p:ext uri="{BB962C8B-B14F-4D97-AF65-F5344CB8AC3E}">
        <p14:creationId xmlns:p14="http://schemas.microsoft.com/office/powerpoint/2010/main" val="31398702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1362</TotalTime>
  <Words>725</Words>
  <Application>Microsoft Macintosh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EXES Science</vt:lpstr>
      <vt:lpstr>EXES Papers Published in 2020**</vt:lpstr>
      <vt:lpstr>EXES Papers In Prep &amp; Review to be Highlighted</vt:lpstr>
      <vt:lpstr>Fonfría et al. (2020, A&amp;A, 643L, 15)</vt:lpstr>
      <vt:lpstr>Fonfría et al. (A &amp;A, in review)</vt:lpstr>
      <vt:lpstr>Late Stages of Stellar Evolution with EXES</vt:lpstr>
      <vt:lpstr>Nickerson et al. (2021, ApJ, 907, 51)</vt:lpstr>
      <vt:lpstr>Star formation</vt:lpstr>
      <vt:lpstr>Solar System Objects: Titan</vt:lpstr>
      <vt:lpstr>Summary &amp;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EXES Science</dc:title>
  <dc:creator>Montiel, Edward</dc:creator>
  <cp:lastModifiedBy>Montiel, Edward</cp:lastModifiedBy>
  <cp:revision>92</cp:revision>
  <dcterms:created xsi:type="dcterms:W3CDTF">2020-10-13T21:31:20Z</dcterms:created>
  <dcterms:modified xsi:type="dcterms:W3CDTF">2021-02-12T17:26:11Z</dcterms:modified>
</cp:coreProperties>
</file>