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291" r:id="rId2"/>
    <p:sldId id="1287" r:id="rId3"/>
    <p:sldId id="1302" r:id="rId4"/>
    <p:sldId id="1301" r:id="rId5"/>
    <p:sldId id="1292" r:id="rId6"/>
    <p:sldId id="1299" r:id="rId7"/>
    <p:sldId id="1297" r:id="rId8"/>
    <p:sldId id="1294" r:id="rId9"/>
    <p:sldId id="1295" r:id="rId10"/>
    <p:sldId id="1296" r:id="rId11"/>
    <p:sldId id="130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FFFF00"/>
    <a:srgbClr val="FFF101"/>
    <a:srgbClr val="FF6666"/>
    <a:srgbClr val="409C00"/>
    <a:srgbClr val="EBEBEB"/>
    <a:srgbClr val="CCFFFF"/>
    <a:srgbClr val="EDD65D"/>
    <a:srgbClr val="FFE2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4572" autoAdjust="0"/>
  </p:normalViewPr>
  <p:slideViewPr>
    <p:cSldViewPr snapToGrid="0">
      <p:cViewPr varScale="1">
        <p:scale>
          <a:sx n="104" d="100"/>
          <a:sy n="104" d="100"/>
        </p:scale>
        <p:origin x="-8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5D478F7-2368-4251-81DA-629F1F1669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1A978445-37C2-4BEE-BDCE-EFED41CA85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107" charset="-128"/>
        <a:cs typeface="ヒラギノ角ゴ Pro W3" pitchFamily="-10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107" charset="-128"/>
        <a:cs typeface="ヒラギノ角ゴ Pro W3" pitchFamily="-10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107" charset="-128"/>
        <a:cs typeface="ヒラギノ角ゴ Pro W3" pitchFamily="-106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742F5-9BD2-43CB-ADCC-7322C9E8F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F223F-81E2-45A2-BEDD-D00FB3CCA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0"/>
            <a:ext cx="1957387" cy="6170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0"/>
            <a:ext cx="5721350" cy="6170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49EC1-C2C4-4CFA-9269-55EC210DD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3825" y="0"/>
            <a:ext cx="8797925" cy="624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8CBA6-0F76-4F01-A335-F4EC763EC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13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D8D08-01D2-4230-8C55-9828214EA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496BB-DC9E-48A7-9359-1831655428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209675"/>
            <a:ext cx="3810000" cy="4960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09675"/>
            <a:ext cx="3810000" cy="4960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8729-FFA5-4E3A-995F-33CA6A32E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047D7-3C6C-4A64-93B1-96B3CE0B5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79C39-4D27-463A-8F92-95D828189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BA95A-B9B1-40E1-8184-D2C8AF91B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ACEB5-2779-4BED-B1DA-F290607DE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ED0F-24BA-4925-9AE6-BD01C8AD7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" y="889000"/>
            <a:ext cx="8797925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41288" y="779463"/>
            <a:ext cx="87995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 pitchFamily="-112" charset="0"/>
              <a:ea typeface="+mn-ea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00" y="198438"/>
            <a:ext cx="6524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0"/>
            <a:ext cx="7772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008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2125" y="6361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532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fld id="{1CB0A756-374B-4043-BE3B-2F99CED671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81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07" charset="-128"/>
          <a:cs typeface="ヒラギノ角ゴ Pro W3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07" charset="-128"/>
          <a:cs typeface="ヒラギノ角ゴ Pro W3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7" charset="-128"/>
          <a:cs typeface="ヒラギノ角ゴ Pro W3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17"/>
          <p:cNvSpPr txBox="1">
            <a:spLocks noChangeArrowheads="1"/>
          </p:cNvSpPr>
          <p:nvPr/>
        </p:nvSpPr>
        <p:spPr bwMode="auto">
          <a:xfrm>
            <a:off x="2768600" y="2222500"/>
            <a:ext cx="3295650" cy="25545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itchFamily="26" charset="0"/>
              </a:rPr>
              <a:t>SOFIA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itchFamily="26" charset="0"/>
              </a:rPr>
              <a:t>SITR/SSSC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itchFamily="26" charset="0"/>
              </a:rPr>
              <a:t>Program Status</a:t>
            </a:r>
            <a:endParaRPr lang="en-US" sz="2800" dirty="0" smtClean="0">
              <a:solidFill>
                <a:schemeClr val="bg1"/>
              </a:solidFill>
              <a:latin typeface="Calibri" pitchFamily="26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26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26" charset="0"/>
              </a:rPr>
              <a:t>Robert Meyer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26" charset="0"/>
              </a:rPr>
              <a:t>Program Manager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26" charset="0"/>
              </a:rPr>
              <a:t>May 10/11, 2011</a:t>
            </a:r>
            <a:endParaRPr lang="en-US" sz="1000" dirty="0">
              <a:solidFill>
                <a:schemeClr val="bg1"/>
              </a:solidFill>
              <a:latin typeface="Calibri" pitchFamily="26" charset="0"/>
            </a:endParaRPr>
          </a:p>
        </p:txBody>
      </p:sp>
      <p:pic>
        <p:nvPicPr>
          <p:cNvPr id="15" name="Content Placeholder 3" descr="SOFIA_TACFL_images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7155" y="0"/>
            <a:ext cx="3276600" cy="219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842000" y="4768850"/>
            <a:ext cx="171450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3" descr="459529main_M82_labeledHR_full_black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8150" y="4792509"/>
            <a:ext cx="3077158" cy="20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781300" y="4794250"/>
            <a:ext cx="247650" cy="2063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ED10-0325-1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0"/>
            <a:ext cx="2743200" cy="2209800"/>
          </a:xfrm>
          <a:prstGeom prst="rect">
            <a:avLst/>
          </a:prstGeom>
        </p:spPr>
      </p:pic>
      <p:pic>
        <p:nvPicPr>
          <p:cNvPr id="25" name="Picture 15" descr="SOFIA Telescope Close up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62" y="2216945"/>
            <a:ext cx="2718849" cy="252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471436main_ED10-0182-02_full_full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000" y="4745916"/>
            <a:ext cx="3048000" cy="211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FORCAST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963" y="4786299"/>
            <a:ext cx="2745104" cy="207170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>
            <a:off x="-677068" y="3429794"/>
            <a:ext cx="6858000" cy="1587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36044" y="3429794"/>
            <a:ext cx="6858000" cy="1588"/>
          </a:xfrm>
          <a:prstGeom prst="line">
            <a:avLst/>
          </a:prstGeom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16845" y="4732338"/>
            <a:ext cx="9175750" cy="55562"/>
          </a:xfrm>
          <a:prstGeom prst="line">
            <a:avLst/>
          </a:prstGeom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2220913"/>
            <a:ext cx="9144000" cy="6350"/>
          </a:xfrm>
          <a:prstGeom prst="line">
            <a:avLst/>
          </a:prstGeom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6085635" y="2227451"/>
            <a:ext cx="3050642" cy="2493818"/>
            <a:chOff x="6093358" y="2232561"/>
            <a:chExt cx="3050642" cy="2493818"/>
          </a:xfrm>
        </p:grpSpPr>
        <p:pic>
          <p:nvPicPr>
            <p:cNvPr id="29" name="Picture 28" descr="SS1 M42 Orion Image.jp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6093358" y="2232561"/>
              <a:ext cx="3050642" cy="249381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031678" y="2427350"/>
              <a:ext cx="95891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SS1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Orion Image</a:t>
              </a:r>
            </a:p>
            <a:p>
              <a:endParaRPr lang="en-US" sz="11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Picture 30" descr="ED11-0019-140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93718" y="0"/>
            <a:ext cx="3050282" cy="2184456"/>
          </a:xfrm>
          <a:prstGeom prst="rect">
            <a:avLst/>
          </a:prstGeom>
        </p:spPr>
      </p:pic>
      <p:pic>
        <p:nvPicPr>
          <p:cNvPr id="640003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2238375"/>
            <a:ext cx="272268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45" y="1029250"/>
            <a:ext cx="9014824" cy="421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Phase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5263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408DF7-95A0-44AD-8DD7-BB25BFBAFC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72920" y="5551502"/>
          <a:ext cx="3213100" cy="847725"/>
        </p:xfrm>
        <a:graphic>
          <a:graphicData uri="http://schemas.openxmlformats.org/drawingml/2006/table">
            <a:tbl>
              <a:tblPr/>
              <a:tblGrid>
                <a:gridCol w="279400"/>
                <a:gridCol w="2933700"/>
              </a:tblGrid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Observing Flights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Instrumentation Commissioning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4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Platform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Flights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Aircraft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maintenance / Observatory upgrade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>
            <a:off x="6470153" y="2617966"/>
            <a:ext cx="284664" cy="2734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6835" y="1654678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7972640" y="1663868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5072399" y="2381880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718842" y="3077914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6951911" y="3096106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3596198" y="3801126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250961" y="4503003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5860113" y="4503656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5333" y="5449791"/>
            <a:ext cx="155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Hours</a:t>
            </a:r>
          </a:p>
          <a:p>
            <a:r>
              <a:rPr lang="en-US" dirty="0" smtClean="0"/>
              <a:t>CY2015 – 961</a:t>
            </a:r>
          </a:p>
          <a:p>
            <a:r>
              <a:rPr lang="en-US" dirty="0" smtClean="0"/>
              <a:t>CY2016 – 961</a:t>
            </a:r>
          </a:p>
          <a:p>
            <a:r>
              <a:rPr lang="en-US" dirty="0" smtClean="0"/>
              <a:t>CY2017 – 992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559" y="913779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4466" y="934881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5789707" y="2314260"/>
            <a:ext cx="2448106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2 week southern hemisphere deployment</a:t>
            </a:r>
            <a:endParaRPr lang="en-US" sz="900" b="1" dirty="0"/>
          </a:p>
        </p:txBody>
      </p:sp>
      <p:sp>
        <p:nvSpPr>
          <p:cNvPr id="24" name="Date Placeholder 2"/>
          <p:cNvSpPr txBox="1">
            <a:spLocks/>
          </p:cNvSpPr>
          <p:nvPr/>
        </p:nvSpPr>
        <p:spPr bwMode="auto">
          <a:xfrm>
            <a:off x="0" y="6400800"/>
            <a:ext cx="33131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1200" b="1" dirty="0" smtClean="0">
                <a:latin typeface="Arial" charset="0"/>
                <a:ea typeface="ＭＳ Ｐゴシック" pitchFamily="-112" charset="-128"/>
              </a:rPr>
              <a:t>IMS Reference: SOFIA_IMS110404JP.mpp</a:t>
            </a:r>
          </a:p>
          <a:p>
            <a:pPr lvl="0" eaLnBrk="0" hangingPunct="0">
              <a:defRPr/>
            </a:pPr>
            <a:r>
              <a:rPr lang="en-US" sz="1200" b="1" dirty="0" smtClean="0">
                <a:latin typeface="Arial" charset="0"/>
                <a:ea typeface="ＭＳ Ｐゴシック" pitchFamily="-112" charset="-128"/>
              </a:rPr>
              <a:t>Created April 4th, 2011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SOFIA – Go </a:t>
            </a:r>
            <a:r>
              <a:rPr lang="en-US" smtClean="0"/>
              <a:t>For</a:t>
            </a:r>
            <a:r>
              <a:rPr lang="en-US" smtClean="0"/>
              <a:t> Early Science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8D08-01D2-4230-8C55-9828214EA5C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3" descr="ED09-0279-3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863" y="1286934"/>
            <a:ext cx="7484533" cy="511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9" charset="-128"/>
              </a:rPr>
              <a:t>Significant Progress!!! 1 of 2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290" y="795954"/>
            <a:ext cx="8897420" cy="5732067"/>
          </a:xfrm>
        </p:spPr>
        <p:txBody>
          <a:bodyPr/>
          <a:lstStyle/>
          <a:p>
            <a:r>
              <a:rPr lang="en-US" sz="1400" dirty="0" smtClean="0">
                <a:ea typeface="ＭＳ Ｐゴシック" pitchFamily="-109" charset="-128"/>
              </a:rPr>
              <a:t>Short Science I (FORCAST) &amp; Short Science II (GREAT) completed on schedule!</a:t>
            </a:r>
          </a:p>
          <a:p>
            <a:endParaRPr lang="en-US" sz="1400" dirty="0" smtClean="0">
              <a:ea typeface="ＭＳ Ｐゴシック" pitchFamily="-109" charset="-128"/>
            </a:endParaRPr>
          </a:p>
          <a:p>
            <a:r>
              <a:rPr lang="en-US" sz="1400" dirty="0" smtClean="0">
                <a:ea typeface="ＭＳ Ｐゴシック" pitchFamily="-109" charset="-128"/>
              </a:rPr>
              <a:t>Flew German journalist and had a visit from NBC national reporter, Tom Costello</a:t>
            </a:r>
          </a:p>
          <a:p>
            <a:pPr lvl="1"/>
            <a:r>
              <a:rPr lang="en-US" sz="1400" dirty="0" smtClean="0">
                <a:ea typeface="ＭＳ Ｐゴシック" pitchFamily="-109" charset="-128"/>
              </a:rPr>
              <a:t>Article in major German newspaper</a:t>
            </a:r>
          </a:p>
          <a:p>
            <a:pPr lvl="1"/>
            <a:r>
              <a:rPr lang="en-US" sz="1400" dirty="0" smtClean="0">
                <a:ea typeface="ＭＳ Ｐゴシック" pitchFamily="-109" charset="-128"/>
              </a:rPr>
              <a:t>Expect coverage from NBC on National news and Today show</a:t>
            </a:r>
          </a:p>
          <a:p>
            <a:endParaRPr lang="en-US" sz="1400" dirty="0" smtClean="0">
              <a:ea typeface="ＭＳ Ｐゴシック" pitchFamily="-109" charset="-128"/>
            </a:endParaRPr>
          </a:p>
          <a:p>
            <a:r>
              <a:rPr lang="en-US" sz="1400" dirty="0" smtClean="0">
                <a:ea typeface="ＭＳ Ｐゴシック" pitchFamily="-109" charset="-128"/>
              </a:rPr>
              <a:t>RVSM certification received, can now fly in National Airspace System (NAS)!</a:t>
            </a:r>
          </a:p>
          <a:p>
            <a:pPr lvl="1"/>
            <a:r>
              <a:rPr lang="en-US" sz="1400" dirty="0" smtClean="0">
                <a:ea typeface="ＭＳ Ｐゴシック" pitchFamily="-109" charset="-128"/>
              </a:rPr>
              <a:t>Not constrained to Whiskey area.  Have been flying in CONUS</a:t>
            </a:r>
          </a:p>
          <a:p>
            <a:endParaRPr lang="en-US" sz="1400" dirty="0" smtClean="0">
              <a:ea typeface="ＭＳ Ｐゴシック" pitchFamily="-109" charset="-128"/>
            </a:endParaRPr>
          </a:p>
          <a:p>
            <a:r>
              <a:rPr lang="en-US" sz="1400" dirty="0" smtClean="0">
                <a:ea typeface="ＭＳ Ｐゴシック" pitchFamily="-109" charset="-128"/>
              </a:rPr>
              <a:t>Basic Science I, first competed science with FORCAST started ahead of schedule on </a:t>
            </a:r>
            <a:r>
              <a:rPr lang="en-US" sz="1400" dirty="0" smtClean="0">
                <a:ea typeface="ＭＳ Ｐゴシック" pitchFamily="-109" charset="-128"/>
              </a:rPr>
              <a:t>May 5</a:t>
            </a:r>
            <a:r>
              <a:rPr lang="en-US" sz="1400" dirty="0" smtClean="0">
                <a:ea typeface="ＭＳ Ｐゴシック" pitchFamily="-109" charset="-128"/>
              </a:rPr>
              <a:t>, 2011!</a:t>
            </a:r>
          </a:p>
          <a:p>
            <a:endParaRPr lang="en-US" sz="1400" dirty="0" smtClean="0">
              <a:ea typeface="ＭＳ Ｐゴシック" pitchFamily="-109" charset="-128"/>
            </a:endParaRPr>
          </a:p>
          <a:p>
            <a:r>
              <a:rPr lang="en-US" sz="1400" dirty="0" smtClean="0">
                <a:ea typeface="ＭＳ Ｐゴシック" pitchFamily="-109" charset="-128"/>
              </a:rPr>
              <a:t>Next generation science instrument AO release very soon</a:t>
            </a:r>
          </a:p>
          <a:p>
            <a:endParaRPr lang="en-US" sz="1400" dirty="0" smtClean="0">
              <a:ea typeface="ＭＳ Ｐゴシック" pitchFamily="-109" charset="-128"/>
            </a:endParaRPr>
          </a:p>
          <a:p>
            <a:r>
              <a:rPr lang="en-US" sz="1400" dirty="0" smtClean="0">
                <a:ea typeface="ＭＳ Ｐゴシック" pitchFamily="-109" charset="-128"/>
              </a:rPr>
              <a:t>Airborne Ambassador program accelerated, first teachers fly this summer</a:t>
            </a:r>
          </a:p>
          <a:p>
            <a:endParaRPr lang="en-US" sz="1400" dirty="0" smtClean="0">
              <a:ea typeface="ＭＳ Ｐゴシック" pitchFamily="-109" charset="-128"/>
            </a:endParaRPr>
          </a:p>
          <a:p>
            <a:r>
              <a:rPr lang="en-US" sz="1400" dirty="0" smtClean="0">
                <a:ea typeface="ＭＳ Ｐゴシック" pitchFamily="-109" charset="-128"/>
              </a:rPr>
              <a:t>June 8</a:t>
            </a:r>
            <a:r>
              <a:rPr lang="en-US" sz="1400" baseline="30000" dirty="0" smtClean="0">
                <a:ea typeface="ＭＳ Ｐゴシック" pitchFamily="-109" charset="-128"/>
              </a:rPr>
              <a:t>th</a:t>
            </a:r>
            <a:r>
              <a:rPr lang="en-US" sz="1400" dirty="0" smtClean="0">
                <a:ea typeface="ＭＳ Ｐゴシック" pitchFamily="-109" charset="-128"/>
              </a:rPr>
              <a:t> media event at DAOF (science &amp; education theme)</a:t>
            </a:r>
          </a:p>
          <a:p>
            <a:endParaRPr lang="en-US" sz="1400" dirty="0" smtClean="0">
              <a:ea typeface="ＭＳ Ｐゴシック" pitchFamily="-109" charset="-128"/>
            </a:endParaRPr>
          </a:p>
          <a:p>
            <a:r>
              <a:rPr lang="en-US" sz="1400" dirty="0" smtClean="0">
                <a:ea typeface="ＭＳ Ｐゴシック" pitchFamily="-109" charset="-128"/>
              </a:rPr>
              <a:t>Considering Pluto occultation late June, if schedule holds</a:t>
            </a:r>
          </a:p>
          <a:p>
            <a:pPr lvl="1"/>
            <a:r>
              <a:rPr lang="en-US" sz="1400" dirty="0" smtClean="0">
                <a:ea typeface="ＭＳ Ｐゴシック" pitchFamily="-109" charset="-128"/>
              </a:rPr>
              <a:t>Ted Dunham to use GTO</a:t>
            </a:r>
          </a:p>
          <a:p>
            <a:endParaRPr lang="en-US" sz="1400" dirty="0" smtClean="0">
              <a:ea typeface="ＭＳ Ｐゴシック" pitchFamily="-109" charset="-128"/>
            </a:endParaRPr>
          </a:p>
          <a:p>
            <a:r>
              <a:rPr lang="en-US" sz="1400" dirty="0" smtClean="0">
                <a:ea typeface="ＭＳ Ｐゴシック" pitchFamily="-109" charset="-128"/>
              </a:rPr>
              <a:t>Image size measured at about 4 1/2 </a:t>
            </a:r>
            <a:r>
              <a:rPr lang="en-US" sz="1400" dirty="0" err="1" smtClean="0">
                <a:ea typeface="ＭＳ Ｐゴシック" pitchFamily="-109" charset="-128"/>
              </a:rPr>
              <a:t>arcsec</a:t>
            </a:r>
            <a:r>
              <a:rPr lang="en-US" sz="1400" dirty="0" smtClean="0">
                <a:ea typeface="ＭＳ Ｐゴシック" pitchFamily="-109" charset="-128"/>
              </a:rPr>
              <a:t> D80, exceeds early science requirement</a:t>
            </a:r>
          </a:p>
          <a:p>
            <a:endParaRPr lang="en-US" sz="1400" dirty="0" smtClean="0">
              <a:ea typeface="ＭＳ Ｐゴシック" pitchFamily="-109" charset="-128"/>
            </a:endParaRPr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9" charset="-128"/>
              </a:rPr>
              <a:t>Significant Progress!!! 2 of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ea typeface="ＭＳ Ｐゴシック" pitchFamily="-109" charset="-128"/>
              </a:rPr>
              <a:t>Working on initial pre-cooling (LN2) for late in Basic Science I</a:t>
            </a:r>
          </a:p>
          <a:p>
            <a:pPr lvl="1"/>
            <a:r>
              <a:rPr lang="en-US" sz="1400" dirty="0" smtClean="0">
                <a:ea typeface="ＭＳ Ｐゴシック" pitchFamily="-109" charset="-128"/>
              </a:rPr>
              <a:t>Cooling to about 0 deg C, until after segment III downtime (additional insulation)</a:t>
            </a:r>
          </a:p>
          <a:p>
            <a:endParaRPr lang="en-US" sz="1400" dirty="0" smtClean="0">
              <a:ea typeface="ＭＳ Ｐゴシック" pitchFamily="-109" charset="-128"/>
            </a:endParaRPr>
          </a:p>
          <a:p>
            <a:r>
              <a:rPr lang="en-US" sz="1400" dirty="0" smtClean="0">
                <a:ea typeface="ＭＳ Ｐゴシック" pitchFamily="-109" charset="-128"/>
              </a:rPr>
              <a:t>Deployment to Germany scheduled for mid September.</a:t>
            </a:r>
          </a:p>
          <a:p>
            <a:pPr lvl="1"/>
            <a:r>
              <a:rPr lang="en-US" sz="1400" dirty="0" smtClean="0">
                <a:ea typeface="ＭＳ Ｐゴシック" pitchFamily="-109" charset="-128"/>
              </a:rPr>
              <a:t>Possible stop in Washington DC on return</a:t>
            </a:r>
          </a:p>
          <a:p>
            <a:endParaRPr lang="en-US" sz="1400" dirty="0" smtClean="0">
              <a:ea typeface="ＭＳ Ｐゴシック" pitchFamily="-109" charset="-128"/>
            </a:endParaRPr>
          </a:p>
          <a:p>
            <a:r>
              <a:rPr lang="en-US" sz="1400" dirty="0" smtClean="0">
                <a:ea typeface="ＭＳ Ｐゴシック" pitchFamily="-109" charset="-128"/>
              </a:rPr>
              <a:t>Active mass dampers will be ground tested this summer and flown in Fall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1400" dirty="0" smtClean="0"/>
              <a:t>Accelerated HIPO &amp; FLITCAM commissioning and they are to be used this fall for TA characterization and V&amp;V flights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1400" dirty="0" smtClean="0"/>
              <a:t>Segment 3 Planning is progressing well</a:t>
            </a:r>
          </a:p>
          <a:p>
            <a:pPr lvl="1"/>
            <a:r>
              <a:rPr lang="en-US" sz="1400" dirty="0" smtClean="0"/>
              <a:t>Many procurements awarded</a:t>
            </a:r>
          </a:p>
          <a:p>
            <a:pPr lvl="1"/>
            <a:r>
              <a:rPr lang="en-US" sz="1400" dirty="0" smtClean="0"/>
              <a:t>Down time starts mid November 2011</a:t>
            </a:r>
          </a:p>
          <a:p>
            <a:pPr>
              <a:buNone/>
            </a:pPr>
            <a:endParaRPr lang="en-US" sz="1400" dirty="0" smtClean="0">
              <a:ea typeface="ＭＳ Ｐゴシック" pitchFamily="-109" charset="-128"/>
            </a:endParaRPr>
          </a:p>
          <a:p>
            <a:r>
              <a:rPr lang="en-US" sz="1800" b="1" dirty="0" smtClean="0">
                <a:ea typeface="ＭＳ Ｐゴシック" pitchFamily="-109" charset="-128"/>
              </a:rPr>
              <a:t>Program making excellent progress, full summer of science flights!!!!</a:t>
            </a:r>
          </a:p>
          <a:p>
            <a:pPr>
              <a:buNone/>
            </a:pPr>
            <a:r>
              <a:rPr lang="en-US" sz="1800" dirty="0" smtClean="0"/>
              <a:t> </a:t>
            </a:r>
            <a:endParaRPr lang="en-US" sz="1400" dirty="0" smtClean="0"/>
          </a:p>
          <a:p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A95A-B9B1-40E1-8184-D2C8AF91B02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293064"/>
            <a:ext cx="7772400" cy="874713"/>
          </a:xfrm>
        </p:spPr>
        <p:txBody>
          <a:bodyPr/>
          <a:lstStyle/>
          <a:p>
            <a:r>
              <a:rPr lang="en-US" dirty="0" smtClean="0"/>
              <a:t>FORCAST Short Science I Image, December 2010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02/04/2010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9C39-4D27-463A-8F92-95D82818996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27"/>
          <p:cNvGrpSpPr/>
          <p:nvPr/>
        </p:nvGrpSpPr>
        <p:grpSpPr>
          <a:xfrm>
            <a:off x="1469365" y="1592480"/>
            <a:ext cx="6163355" cy="4891558"/>
            <a:chOff x="6093358" y="2232561"/>
            <a:chExt cx="3050642" cy="2493818"/>
          </a:xfrm>
        </p:grpSpPr>
        <p:pic>
          <p:nvPicPr>
            <p:cNvPr id="6" name="Picture 5" descr="SS1 M42 Orion Image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093358" y="2232561"/>
              <a:ext cx="3050642" cy="24938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31678" y="2427350"/>
              <a:ext cx="958917" cy="305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SS1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Orion Image</a:t>
              </a:r>
            </a:p>
            <a:p>
              <a:endParaRPr lang="en-US" sz="11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9050"/>
            <a:ext cx="9144000" cy="645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85950" y="6276975"/>
            <a:ext cx="535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INTERNAL PROGRAM USE ONLY.  DO NOT DISTRIBUTE.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	</a:t>
            </a:r>
            <a:r>
              <a:rPr lang="en-US" sz="1200" b="0" smtClean="0">
                <a:latin typeface="Times New Roman" charset="0"/>
              </a:rPr>
              <a:t>						 </a:t>
            </a:r>
            <a:r>
              <a:rPr lang="en-US" smtClean="0">
                <a:latin typeface="Times New Roman" charset="0"/>
              </a:rPr>
              <a:t>Page </a:t>
            </a:r>
            <a:fld id="{5B52A421-E89B-D243-B273-30BABAEA17F9}" type="slidenum">
              <a:rPr lang="en-US" smtClean="0">
                <a:latin typeface="Times New Roman" charset="0"/>
              </a:rPr>
              <a:pPr/>
              <a:t>6</a:t>
            </a:fld>
            <a:r>
              <a:rPr lang="en-US" smtClean="0">
                <a:latin typeface="Times New Roman" charset="0"/>
              </a:rPr>
              <a:t> </a:t>
            </a:r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0"/>
            <a:ext cx="6286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9" charset="-128"/>
              </a:rPr>
              <a:t>Recent and Upcoming Events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793750"/>
            <a:ext cx="9144000" cy="559435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sz="1800" dirty="0" smtClean="0"/>
          </a:p>
          <a:p>
            <a:pPr>
              <a:buFont typeface="Wingdings" charset="2"/>
              <a:buChar char="ü"/>
            </a:pPr>
            <a:r>
              <a:rPr lang="en-US" sz="1800" dirty="0" smtClean="0"/>
              <a:t>Ground turn loads test with aircraft at Dryden, March 14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Additional open Door Envelope Expansion flight; March 15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Re-install GREAT; March 18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Tech Brief for Short Science 2 flight series; March 24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RVSM certification; March 31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Observatory Characterization Flight with GREAT; March 31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Short Science #2 flights start; April 5</a:t>
            </a:r>
          </a:p>
          <a:p>
            <a:pPr lvl="0">
              <a:buFont typeface="Wingdings" charset="2"/>
              <a:buChar char="ü"/>
            </a:pPr>
            <a:r>
              <a:rPr lang="en-US" sz="1800" dirty="0" smtClean="0"/>
              <a:t>LN2 pre-cooling independent safety review; April 13</a:t>
            </a:r>
          </a:p>
          <a:p>
            <a:pPr lvl="0">
              <a:buFont typeface="Wingdings" charset="2"/>
              <a:buChar char="ü"/>
            </a:pPr>
            <a:r>
              <a:rPr lang="en-US" sz="1800" dirty="0" smtClean="0"/>
              <a:t>Remove GREAT; April 14</a:t>
            </a:r>
          </a:p>
          <a:p>
            <a:pPr lvl="0">
              <a:buFont typeface="Wingdings" charset="2"/>
              <a:buChar char="ü"/>
            </a:pPr>
            <a:r>
              <a:rPr lang="en-US" sz="1800" dirty="0" smtClean="0"/>
              <a:t>FORCAST testing with SS#2 MCCS build</a:t>
            </a:r>
            <a:r>
              <a:rPr lang="en-US" sz="1800" dirty="0" smtClean="0">
                <a:solidFill>
                  <a:srgbClr val="000000"/>
                </a:solidFill>
              </a:rPr>
              <a:t>; mid April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PPBE Submission to SMD; May 5, 2011</a:t>
            </a:r>
          </a:p>
          <a:p>
            <a:pPr lvl="0">
              <a:buFont typeface="Wingdings" charset="2"/>
              <a:buChar char="ü"/>
            </a:pPr>
            <a:r>
              <a:rPr lang="en-US" sz="1800" dirty="0" smtClean="0"/>
              <a:t>Start of Basic Science #1 with FORCAST; early May</a:t>
            </a:r>
          </a:p>
          <a:p>
            <a:pPr lvl="0"/>
            <a:r>
              <a:rPr lang="en-US" sz="1800" dirty="0" smtClean="0"/>
              <a:t>Second Generation Instrument AO released; early Summer</a:t>
            </a:r>
          </a:p>
          <a:p>
            <a:pPr lvl="0"/>
            <a:r>
              <a:rPr lang="en-US" sz="1800" dirty="0" smtClean="0"/>
              <a:t>Occultation June 23</a:t>
            </a:r>
            <a:r>
              <a:rPr lang="en-US" sz="1800" baseline="30000" dirty="0" smtClean="0"/>
              <a:t>  </a:t>
            </a:r>
            <a:r>
              <a:rPr lang="en-US" sz="1800" dirty="0" smtClean="0"/>
              <a:t>and June 27</a:t>
            </a: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Start of BS#2 with GREAT; early July</a:t>
            </a: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Germany Deployment; mid September</a:t>
            </a: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Possible Washington DC stop</a:t>
            </a: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HIPO/FLITCAM commissioning and telescope V&amp;V Fall 2011</a:t>
            </a: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Segment III downtime start, mid November </a:t>
            </a:r>
          </a:p>
          <a:p>
            <a:pPr lvl="0"/>
            <a:endParaRPr lang="en-US" sz="1800" dirty="0" smtClean="0"/>
          </a:p>
          <a:p>
            <a:pPr>
              <a:buNone/>
            </a:pPr>
            <a:endParaRPr lang="en-US" sz="1800" dirty="0" smtClean="0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25" y="1258112"/>
            <a:ext cx="8797925" cy="38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09" y="0"/>
            <a:ext cx="8391664" cy="874713"/>
          </a:xfrm>
        </p:spPr>
        <p:txBody>
          <a:bodyPr/>
          <a:lstStyle/>
          <a:p>
            <a:r>
              <a:rPr lang="en-US" sz="3200" dirty="0" smtClean="0"/>
              <a:t>Segment 2 – With Occultation, 2 attempts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5263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408DF7-95A0-44AD-8DD7-BB25BFBAFC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942859" y="3984768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 smtClean="0">
                <a:ea typeface="Arial" charset="0"/>
                <a:cs typeface="Arial" charset="0"/>
              </a:rPr>
              <a:t>Avionics </a:t>
            </a:r>
            <a:r>
              <a:rPr lang="en-US" sz="1200" dirty="0">
                <a:ea typeface="Arial" charset="0"/>
                <a:cs typeface="Arial" charset="0"/>
              </a:rPr>
              <a:t>Upgrade</a:t>
            </a:r>
            <a:endParaRPr lang="en-US" sz="1200" dirty="0" smtClean="0"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 smtClean="0">
                <a:ea typeface="Arial" charset="0"/>
                <a:cs typeface="Arial" charset="0"/>
              </a:rPr>
              <a:t>Cavity Insulation</a:t>
            </a:r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665094" y="3992337"/>
            <a:ext cx="13847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>
                <a:ea typeface="Arial" charset="0"/>
                <a:cs typeface="Arial" charset="0"/>
              </a:rPr>
              <a:t>Mirror Coating</a:t>
            </a:r>
            <a:endParaRPr lang="en-US" sz="1200" dirty="0" smtClean="0"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 smtClean="0">
                <a:ea typeface="Arial" charset="0"/>
                <a:cs typeface="Arial" charset="0"/>
              </a:rPr>
              <a:t>MCCS Upgrade</a:t>
            </a:r>
          </a:p>
        </p:txBody>
      </p:sp>
      <p:grpSp>
        <p:nvGrpSpPr>
          <p:cNvPr id="3" name="Group 29"/>
          <p:cNvGrpSpPr>
            <a:grpSpLocks noChangeAspect="1"/>
          </p:cNvGrpSpPr>
          <p:nvPr/>
        </p:nvGrpSpPr>
        <p:grpSpPr bwMode="auto">
          <a:xfrm>
            <a:off x="7469977" y="4459039"/>
            <a:ext cx="723646" cy="661378"/>
            <a:chOff x="5060805" y="5219252"/>
            <a:chExt cx="977900" cy="893763"/>
          </a:xfrm>
        </p:grpSpPr>
        <p:sp>
          <p:nvSpPr>
            <p:cNvPr id="15" name="Parallelogram 14"/>
            <p:cNvSpPr/>
            <p:nvPr/>
          </p:nvSpPr>
          <p:spPr>
            <a:xfrm>
              <a:off x="5073505" y="5219252"/>
              <a:ext cx="952500" cy="838201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ヒラギノ角ゴ Pro W3" pitchFamily="-108" charset="-128"/>
                <a:cs typeface="ヒラギノ角ゴ Pro W3" pitchFamily="-108" charset="-128"/>
              </a:endParaRPr>
            </a:p>
          </p:txBody>
        </p:sp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730605" y="5549452"/>
              <a:ext cx="893763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Straight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5475142" y="5549453"/>
              <a:ext cx="893763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5198918" y="5460552"/>
              <a:ext cx="733425" cy="347663"/>
            </a:xfrm>
            <a:custGeom>
              <a:avLst/>
              <a:gdLst>
                <a:gd name="T0" fmla="*/ 0 w 733646"/>
                <a:gd name="T1" fmla="*/ 149450 h 347316"/>
                <a:gd name="T2" fmla="*/ 233636 w 733646"/>
                <a:gd name="T3" fmla="*/ 149450 h 347316"/>
                <a:gd name="T4" fmla="*/ 244252 w 733646"/>
                <a:gd name="T5" fmla="*/ 0 h 347316"/>
                <a:gd name="T6" fmla="*/ 318592 w 733646"/>
                <a:gd name="T7" fmla="*/ 245527 h 347316"/>
                <a:gd name="T8" fmla="*/ 339833 w 733646"/>
                <a:gd name="T9" fmla="*/ 138776 h 347316"/>
                <a:gd name="T10" fmla="*/ 732762 w 733646"/>
                <a:gd name="T11" fmla="*/ 138776 h 347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3646"/>
                <a:gd name="T19" fmla="*/ 0 h 347316"/>
                <a:gd name="T20" fmla="*/ 733646 w 733646"/>
                <a:gd name="T21" fmla="*/ 347316 h 347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3646" h="347316">
                  <a:moveTo>
                    <a:pt x="0" y="148856"/>
                  </a:moveTo>
                  <a:lnTo>
                    <a:pt x="233916" y="148856"/>
                  </a:lnTo>
                  <a:lnTo>
                    <a:pt x="244548" y="0"/>
                  </a:lnTo>
                  <a:cubicBezTo>
                    <a:pt x="310193" y="273520"/>
                    <a:pt x="267595" y="347316"/>
                    <a:pt x="318976" y="244549"/>
                  </a:cubicBezTo>
                  <a:lnTo>
                    <a:pt x="340241" y="138223"/>
                  </a:lnTo>
                  <a:lnTo>
                    <a:pt x="733646" y="13822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502342" y="5327895"/>
          <a:ext cx="3213100" cy="1051807"/>
        </p:xfrm>
        <a:graphic>
          <a:graphicData uri="http://schemas.openxmlformats.org/drawingml/2006/table">
            <a:tbl>
              <a:tblPr/>
              <a:tblGrid>
                <a:gridCol w="279400"/>
                <a:gridCol w="2933700"/>
              </a:tblGrid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Observing Flights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Instrumentation Commissioning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4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Platform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Flights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Aircraft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maintenance / Observatory upgrade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Fixed Dates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Date Placeholder 2"/>
          <p:cNvSpPr txBox="1">
            <a:spLocks/>
          </p:cNvSpPr>
          <p:nvPr/>
        </p:nvSpPr>
        <p:spPr bwMode="auto">
          <a:xfrm>
            <a:off x="41415" y="6148705"/>
            <a:ext cx="33131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010336" y="840274"/>
            <a:ext cx="19229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ea typeface="Arial" charset="0"/>
                <a:cs typeface="Arial" charset="0"/>
              </a:rPr>
              <a:t>GREAT Line Ops 3/29/11</a:t>
            </a:r>
          </a:p>
          <a:p>
            <a:pPr algn="ctr"/>
            <a:r>
              <a:rPr lang="en-US" sz="1100" b="1" dirty="0" smtClean="0">
                <a:ea typeface="Arial" charset="0"/>
                <a:cs typeface="Arial" charset="0"/>
              </a:rPr>
              <a:t>(Completed)</a:t>
            </a:r>
            <a:endParaRPr lang="en-US" sz="1100" b="1" dirty="0">
              <a:ea typeface="Arial" charset="0"/>
              <a:cs typeface="Arial" charset="0"/>
            </a:endParaRPr>
          </a:p>
        </p:txBody>
      </p:sp>
      <p:cxnSp>
        <p:nvCxnSpPr>
          <p:cNvPr id="24" name="Straight Arrow Connector 8"/>
          <p:cNvCxnSpPr>
            <a:cxnSpLocks noChangeShapeType="1"/>
          </p:cNvCxnSpPr>
          <p:nvPr/>
        </p:nvCxnSpPr>
        <p:spPr bwMode="auto">
          <a:xfrm rot="16200000" flipH="1">
            <a:off x="3661599" y="1125554"/>
            <a:ext cx="177973" cy="6494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4087907" y="857010"/>
            <a:ext cx="23666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ea typeface="Arial" charset="0"/>
                <a:cs typeface="Arial" charset="0"/>
              </a:rPr>
              <a:t>Short Science 2 Start 4/5/11</a:t>
            </a:r>
          </a:p>
          <a:p>
            <a:pPr algn="ctr"/>
            <a:r>
              <a:rPr lang="en-US" sz="1100" b="1" dirty="0" smtClean="0">
                <a:ea typeface="Arial" charset="0"/>
                <a:cs typeface="Arial" charset="0"/>
              </a:rPr>
              <a:t>(Completed)</a:t>
            </a:r>
            <a:endParaRPr lang="en-US" sz="1100" b="1" dirty="0">
              <a:ea typeface="Arial" charset="0"/>
              <a:cs typeface="Arial" charset="0"/>
            </a:endParaRPr>
          </a:p>
        </p:txBody>
      </p:sp>
      <p:cxnSp>
        <p:nvCxnSpPr>
          <p:cNvPr id="27" name="Straight Arrow Connector 8"/>
          <p:cNvCxnSpPr>
            <a:cxnSpLocks noChangeShapeType="1"/>
          </p:cNvCxnSpPr>
          <p:nvPr/>
        </p:nvCxnSpPr>
        <p:spPr bwMode="auto">
          <a:xfrm rot="5400000">
            <a:off x="4518217" y="1136279"/>
            <a:ext cx="194981" cy="336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6620436" y="854769"/>
            <a:ext cx="23666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ea typeface="Arial" charset="0"/>
                <a:cs typeface="Arial" charset="0"/>
              </a:rPr>
              <a:t>Basic Science Start 5/5/11</a:t>
            </a:r>
            <a:endParaRPr lang="en-US" sz="1100" b="1" dirty="0">
              <a:ea typeface="Arial" charset="0"/>
              <a:cs typeface="Arial" charset="0"/>
            </a:endParaRPr>
          </a:p>
        </p:txBody>
      </p:sp>
      <p:cxnSp>
        <p:nvCxnSpPr>
          <p:cNvPr id="33" name="Straight Arrow Connector 8"/>
          <p:cNvCxnSpPr>
            <a:cxnSpLocks noChangeShapeType="1"/>
          </p:cNvCxnSpPr>
          <p:nvPr/>
        </p:nvCxnSpPr>
        <p:spPr bwMode="auto">
          <a:xfrm rot="16200000" flipH="1">
            <a:off x="8302299" y="1136256"/>
            <a:ext cx="172568" cy="3223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1017494" y="2970439"/>
            <a:ext cx="392429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ea typeface="Arial" charset="0"/>
                <a:cs typeface="Arial" charset="0"/>
              </a:rPr>
              <a:t> TA V&amp;V A/C Performance Flights Start 8/24/11</a:t>
            </a:r>
            <a:endParaRPr lang="en-US" sz="1100" b="1" dirty="0">
              <a:ea typeface="Arial" charset="0"/>
              <a:cs typeface="Arial" charset="0"/>
            </a:endParaRPr>
          </a:p>
        </p:txBody>
      </p:sp>
      <p:cxnSp>
        <p:nvCxnSpPr>
          <p:cNvPr id="35" name="Straight Arrow Connector 8"/>
          <p:cNvCxnSpPr>
            <a:cxnSpLocks noChangeShapeType="1"/>
          </p:cNvCxnSpPr>
          <p:nvPr/>
        </p:nvCxnSpPr>
        <p:spPr bwMode="auto">
          <a:xfrm>
            <a:off x="4442298" y="3203643"/>
            <a:ext cx="298315" cy="22049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716308" y="4252392"/>
            <a:ext cx="30457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ea typeface="Arial" charset="0"/>
                <a:cs typeface="Arial" charset="0"/>
              </a:rPr>
              <a:t> Open Door Flight Test Complete 11/10/11</a:t>
            </a:r>
            <a:endParaRPr lang="en-US" sz="1100" b="1" dirty="0">
              <a:ea typeface="Arial" charset="0"/>
              <a:cs typeface="Arial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rot="16200000" flipH="1">
            <a:off x="5644406" y="4474511"/>
            <a:ext cx="188259" cy="15464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11312" y="1922929"/>
            <a:ext cx="207084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ea typeface="Arial" charset="0"/>
                <a:cs typeface="Arial" charset="0"/>
              </a:rPr>
              <a:t>Occultation Decision Point</a:t>
            </a:r>
            <a:endParaRPr lang="en-US" sz="1100" b="1" dirty="0">
              <a:ea typeface="Arial" charset="0"/>
              <a:cs typeface="Arial" charset="0"/>
            </a:endParaRPr>
          </a:p>
        </p:txBody>
      </p:sp>
      <p:cxnSp>
        <p:nvCxnSpPr>
          <p:cNvPr id="28" name="Straight Arrow Connector 8"/>
          <p:cNvCxnSpPr>
            <a:cxnSpLocks noChangeShapeType="1"/>
          </p:cNvCxnSpPr>
          <p:nvPr/>
        </p:nvCxnSpPr>
        <p:spPr bwMode="auto">
          <a:xfrm rot="16200000" flipH="1">
            <a:off x="1664076" y="2181788"/>
            <a:ext cx="174812" cy="605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5852087" y="1790698"/>
            <a:ext cx="16024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Remove HIPO/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Install GREAT</a:t>
            </a:r>
            <a:endParaRPr lang="en-US" sz="11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cxnSp>
        <p:nvCxnSpPr>
          <p:cNvPr id="50" name="Straight Arrow Connector 8"/>
          <p:cNvCxnSpPr>
            <a:cxnSpLocks noChangeShapeType="1"/>
          </p:cNvCxnSpPr>
          <p:nvPr/>
        </p:nvCxnSpPr>
        <p:spPr bwMode="auto">
          <a:xfrm rot="16200000" flipH="1">
            <a:off x="6384587" y="2344366"/>
            <a:ext cx="252920" cy="1297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4773706" y="2839475"/>
            <a:ext cx="21022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Occultation Opportunities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6/22/11 &amp; 6/26/11(Sunday)</a:t>
            </a:r>
            <a:endParaRPr lang="en-US" sz="11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cxnSp>
        <p:nvCxnSpPr>
          <p:cNvPr id="53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5514847" y="2778893"/>
            <a:ext cx="188783" cy="77058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6" name="Straight Arrow Connector 8"/>
          <p:cNvCxnSpPr>
            <a:cxnSpLocks noChangeShapeType="1"/>
          </p:cNvCxnSpPr>
          <p:nvPr/>
        </p:nvCxnSpPr>
        <p:spPr bwMode="auto">
          <a:xfrm rot="16200000" flipV="1">
            <a:off x="6063577" y="2788598"/>
            <a:ext cx="201039" cy="45391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7" name="TextBox 6"/>
          <p:cNvSpPr txBox="1">
            <a:spLocks noChangeArrowheads="1"/>
          </p:cNvSpPr>
          <p:nvPr/>
        </p:nvSpPr>
        <p:spPr bwMode="auto">
          <a:xfrm>
            <a:off x="7330888" y="2870945"/>
            <a:ext cx="18131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Germany Deployment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9/15/11</a:t>
            </a:r>
            <a:endParaRPr lang="en-US" sz="11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cxnSp>
        <p:nvCxnSpPr>
          <p:cNvPr id="58" name="Straight Arrow Connector 8"/>
          <p:cNvCxnSpPr>
            <a:cxnSpLocks noChangeShapeType="1"/>
          </p:cNvCxnSpPr>
          <p:nvPr/>
        </p:nvCxnSpPr>
        <p:spPr bwMode="auto">
          <a:xfrm rot="5400000">
            <a:off x="7548283" y="3146615"/>
            <a:ext cx="331696" cy="192738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0" name="TextBox 6"/>
          <p:cNvSpPr txBox="1">
            <a:spLocks noChangeArrowheads="1"/>
          </p:cNvSpPr>
          <p:nvPr/>
        </p:nvSpPr>
        <p:spPr bwMode="auto">
          <a:xfrm>
            <a:off x="80683" y="4038598"/>
            <a:ext cx="16248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Remove GREAT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7/29/11</a:t>
            </a:r>
            <a:endParaRPr lang="en-US" sz="11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cxnSp>
        <p:nvCxnSpPr>
          <p:cNvPr id="61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1428748" y="3894044"/>
            <a:ext cx="266702" cy="12999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1875864" y="4016186"/>
            <a:ext cx="16069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Maint</a:t>
            </a:r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. Req. 8/1/11</a:t>
            </a:r>
            <a:endParaRPr lang="en-US" sz="11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cxnSp>
        <p:nvCxnSpPr>
          <p:cNvPr id="41" name="Straight Arrow Connector 8"/>
          <p:cNvCxnSpPr>
            <a:cxnSpLocks noChangeShapeType="1"/>
          </p:cNvCxnSpPr>
          <p:nvPr/>
        </p:nvCxnSpPr>
        <p:spPr bwMode="auto">
          <a:xfrm rot="10800000">
            <a:off x="1822080" y="3818967"/>
            <a:ext cx="235321" cy="221874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4303059" y="3980326"/>
            <a:ext cx="18288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Maint</a:t>
            </a:r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. Req. 11/11/11</a:t>
            </a:r>
            <a:endParaRPr lang="en-US" sz="11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cxnSp>
        <p:nvCxnSpPr>
          <p:cNvPr id="55" name="Straight Arrow Connector 8"/>
          <p:cNvCxnSpPr>
            <a:cxnSpLocks noChangeShapeType="1"/>
          </p:cNvCxnSpPr>
          <p:nvPr/>
        </p:nvCxnSpPr>
        <p:spPr bwMode="auto">
          <a:xfrm rot="16200000" flipH="1">
            <a:off x="5745256" y="4272802"/>
            <a:ext cx="268940" cy="127747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4277936" y="1813036"/>
            <a:ext cx="16024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Install HIPO/FDC</a:t>
            </a:r>
            <a:endParaRPr lang="en-US" sz="11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cxnSp>
        <p:nvCxnSpPr>
          <p:cNvPr id="43" name="Straight Arrow Connector 8"/>
          <p:cNvCxnSpPr>
            <a:cxnSpLocks noChangeShapeType="1"/>
          </p:cNvCxnSpPr>
          <p:nvPr/>
        </p:nvCxnSpPr>
        <p:spPr bwMode="auto">
          <a:xfrm rot="16200000" flipH="1">
            <a:off x="4555787" y="2266544"/>
            <a:ext cx="438826" cy="21618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6" name="TextBox 45"/>
          <p:cNvSpPr txBox="1"/>
          <p:nvPr/>
        </p:nvSpPr>
        <p:spPr>
          <a:xfrm>
            <a:off x="5511558" y="6333849"/>
            <a:ext cx="333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 </a:t>
            </a:r>
            <a:r>
              <a:rPr lang="en-US" dirty="0" smtClean="0"/>
              <a:t>- Holiday</a:t>
            </a:r>
            <a:endParaRPr lang="en-US" b="1" i="1" dirty="0" smtClean="0"/>
          </a:p>
          <a:p>
            <a:r>
              <a:rPr lang="en-US" b="1" i="1" dirty="0" smtClean="0"/>
              <a:t>T </a:t>
            </a:r>
            <a:r>
              <a:rPr lang="en-US" dirty="0" smtClean="0"/>
              <a:t>– Flight day is highlighted</a:t>
            </a:r>
            <a:endParaRPr lang="en-US" b="1" i="1" dirty="0"/>
          </a:p>
        </p:txBody>
      </p:sp>
      <p:sp>
        <p:nvSpPr>
          <p:cNvPr id="47" name="Date Placeholder 2"/>
          <p:cNvSpPr txBox="1">
            <a:spLocks/>
          </p:cNvSpPr>
          <p:nvPr/>
        </p:nvSpPr>
        <p:spPr bwMode="auto">
          <a:xfrm>
            <a:off x="0" y="6400800"/>
            <a:ext cx="33131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1200" b="1" dirty="0" smtClean="0">
                <a:latin typeface="Arial" charset="0"/>
                <a:ea typeface="ＭＳ Ｐゴシック" pitchFamily="-112" charset="-128"/>
              </a:rPr>
              <a:t>IMS Reference: SOFIA_IMS110404JP.mpp</a:t>
            </a:r>
          </a:p>
          <a:p>
            <a:pPr lvl="0" eaLnBrk="0" hangingPunct="0">
              <a:defRPr/>
            </a:pPr>
            <a:r>
              <a:rPr lang="en-US" sz="1200" b="1" dirty="0" smtClean="0">
                <a:latin typeface="Arial" charset="0"/>
                <a:ea typeface="ＭＳ Ｐゴシック" pitchFamily="-112" charset="-128"/>
              </a:rPr>
              <a:t>Created April 4th, 2011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2632336" y="1837372"/>
            <a:ext cx="11436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Media Day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6/8/11</a:t>
            </a:r>
            <a:endParaRPr lang="en-US" sz="11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cxnSp>
        <p:nvCxnSpPr>
          <p:cNvPr id="63" name="Straight Arrow Connector 8"/>
          <p:cNvCxnSpPr>
            <a:cxnSpLocks noChangeShapeType="1"/>
          </p:cNvCxnSpPr>
          <p:nvPr/>
        </p:nvCxnSpPr>
        <p:spPr bwMode="auto">
          <a:xfrm>
            <a:off x="3450080" y="2153055"/>
            <a:ext cx="453050" cy="319214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85" y="1073009"/>
            <a:ext cx="8980227" cy="34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5263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408DF7-95A0-44AD-8DD7-BB25BFBAFC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90807" y="5143500"/>
          <a:ext cx="3213100" cy="847725"/>
        </p:xfrm>
        <a:graphic>
          <a:graphicData uri="http://schemas.openxmlformats.org/drawingml/2006/table">
            <a:tbl>
              <a:tblPr/>
              <a:tblGrid>
                <a:gridCol w="279400"/>
                <a:gridCol w="2933700"/>
              </a:tblGrid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Observing Flights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Instrumentation Commissioning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4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Platform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Flights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Aircraft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maintenance / Observatory upgrade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705600" y="812187"/>
            <a:ext cx="2438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ea typeface="Arial" charset="0"/>
                <a:cs typeface="Arial" charset="0"/>
              </a:rPr>
              <a:t>FOC  September 25, 2012</a:t>
            </a:r>
            <a:endParaRPr lang="en-US" sz="1100" b="1" dirty="0">
              <a:ea typeface="Arial" charset="0"/>
              <a:cs typeface="Arial" charset="0"/>
            </a:endParaRPr>
          </a:p>
        </p:txBody>
      </p:sp>
      <p:cxnSp>
        <p:nvCxnSpPr>
          <p:cNvPr id="12" name="Straight Arrow Connector 8"/>
          <p:cNvCxnSpPr>
            <a:cxnSpLocks noChangeShapeType="1"/>
          </p:cNvCxnSpPr>
          <p:nvPr/>
        </p:nvCxnSpPr>
        <p:spPr bwMode="auto">
          <a:xfrm rot="16200000" flipH="1">
            <a:off x="7342229" y="1162033"/>
            <a:ext cx="299804" cy="44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"/>
          <p:cNvSpPr txBox="1"/>
          <p:nvPr/>
        </p:nvSpPr>
        <p:spPr>
          <a:xfrm>
            <a:off x="5646486" y="2336672"/>
            <a:ext cx="118494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0000"/>
                </a:solidFill>
              </a:rPr>
              <a:t> Heading </a:t>
            </a:r>
            <a:r>
              <a:rPr lang="en-US" sz="900" dirty="0" smtClean="0">
                <a:solidFill>
                  <a:srgbClr val="FF0000"/>
                </a:solidFill>
              </a:rPr>
              <a:t>Turner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TA Improvements?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3237402" y="1623145"/>
            <a:ext cx="1064715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smtClean="0">
                <a:solidFill>
                  <a:srgbClr val="FF0000"/>
                </a:solidFill>
              </a:rPr>
              <a:t>OBDMA</a:t>
            </a:r>
            <a:endParaRPr lang="en-US" sz="9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FF0000"/>
                </a:solidFill>
              </a:rPr>
              <a:t> Ground Cooling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1172592" y="3703031"/>
            <a:ext cx="1351652" cy="4462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SATCOM </a:t>
            </a:r>
            <a:r>
              <a:rPr lang="en-US" sz="900" dirty="0" smtClean="0">
                <a:solidFill>
                  <a:srgbClr val="FF0000"/>
                </a:solidFill>
              </a:rPr>
              <a:t>installation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 TA Improvements?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396649" y="3403812"/>
            <a:ext cx="269561" cy="4274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"/>
          <p:cNvSpPr txBox="1"/>
          <p:nvPr/>
        </p:nvSpPr>
        <p:spPr>
          <a:xfrm>
            <a:off x="2624663" y="999198"/>
            <a:ext cx="1343638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000" dirty="0">
                <a:solidFill>
                  <a:srgbClr val="FF0000"/>
                </a:solidFill>
              </a:rPr>
              <a:t> TA Improvements?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3769726" y="1571303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36" name="TextBox 8"/>
          <p:cNvSpPr txBox="1"/>
          <p:nvPr/>
        </p:nvSpPr>
        <p:spPr>
          <a:xfrm>
            <a:off x="7558158" y="1002286"/>
            <a:ext cx="1343638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000" dirty="0">
                <a:solidFill>
                  <a:srgbClr val="FF0000"/>
                </a:solidFill>
              </a:rPr>
              <a:t> TA Improvements?</a:t>
            </a:r>
          </a:p>
        </p:txBody>
      </p:sp>
      <p:sp>
        <p:nvSpPr>
          <p:cNvPr id="37" name="TextBox 10"/>
          <p:cNvSpPr txBox="1"/>
          <p:nvPr/>
        </p:nvSpPr>
        <p:spPr>
          <a:xfrm>
            <a:off x="112249" y="2421455"/>
            <a:ext cx="127150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900" dirty="0">
                <a:solidFill>
                  <a:srgbClr val="FF0000"/>
                </a:solidFill>
              </a:rPr>
              <a:t>TA Improvements?</a:t>
            </a:r>
          </a:p>
        </p:txBody>
      </p:sp>
      <p:sp>
        <p:nvSpPr>
          <p:cNvPr id="39" name="TextBox 10"/>
          <p:cNvSpPr txBox="1"/>
          <p:nvPr/>
        </p:nvSpPr>
        <p:spPr>
          <a:xfrm>
            <a:off x="2050874" y="3041876"/>
            <a:ext cx="1465809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WVM Upgrade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TA </a:t>
            </a:r>
            <a:r>
              <a:rPr lang="en-US" sz="900" dirty="0">
                <a:solidFill>
                  <a:srgbClr val="FF0000"/>
                </a:solidFill>
              </a:rPr>
              <a:t>Improvements?</a:t>
            </a:r>
          </a:p>
        </p:txBody>
      </p:sp>
      <p:sp>
        <p:nvSpPr>
          <p:cNvPr id="43" name="TextBox 10"/>
          <p:cNvSpPr txBox="1"/>
          <p:nvPr/>
        </p:nvSpPr>
        <p:spPr>
          <a:xfrm>
            <a:off x="6695894" y="3051380"/>
            <a:ext cx="2448106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2 week southern hemisphere deployment</a:t>
            </a:r>
            <a:endParaRPr lang="en-US" sz="9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22281" y="5119200"/>
            <a:ext cx="1557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Hours</a:t>
            </a:r>
          </a:p>
          <a:p>
            <a:r>
              <a:rPr lang="en-US" dirty="0" smtClean="0"/>
              <a:t>CY2012 – 245</a:t>
            </a:r>
          </a:p>
          <a:p>
            <a:r>
              <a:rPr lang="en-US" dirty="0" smtClean="0"/>
              <a:t>CY2013 – 640</a:t>
            </a:r>
          </a:p>
          <a:p>
            <a:r>
              <a:rPr lang="en-US" dirty="0" smtClean="0"/>
              <a:t>CY2014 – 836</a:t>
            </a: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3104866" y="787166"/>
            <a:ext cx="2438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ea typeface="Arial" charset="0"/>
                <a:cs typeface="Arial" charset="0"/>
              </a:rPr>
              <a:t>SS3SO 7/13/12</a:t>
            </a:r>
            <a:endParaRPr lang="en-US" sz="1100" b="1" dirty="0">
              <a:ea typeface="Arial" charset="0"/>
              <a:cs typeface="Arial" charset="0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3571165" y="3744181"/>
            <a:ext cx="2438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 smtClean="0">
                <a:ea typeface="Arial" charset="0"/>
                <a:cs typeface="Arial" charset="0"/>
              </a:rPr>
              <a:t>RSSO 9/8/14</a:t>
            </a:r>
          </a:p>
          <a:p>
            <a:pPr algn="ctr"/>
            <a:endParaRPr lang="en-US" sz="1100" b="1" dirty="0">
              <a:ea typeface="Arial" charset="0"/>
              <a:cs typeface="Arial" charset="0"/>
            </a:endParaRPr>
          </a:p>
        </p:txBody>
      </p:sp>
      <p:cxnSp>
        <p:nvCxnSpPr>
          <p:cNvPr id="41" name="Straight Arrow Connector 8"/>
          <p:cNvCxnSpPr>
            <a:cxnSpLocks noChangeShapeType="1"/>
          </p:cNvCxnSpPr>
          <p:nvPr/>
        </p:nvCxnSpPr>
        <p:spPr bwMode="auto">
          <a:xfrm rot="16200000" flipH="1">
            <a:off x="4012158" y="1139303"/>
            <a:ext cx="355181" cy="8211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8"/>
          <p:cNvCxnSpPr>
            <a:cxnSpLocks noChangeShapeType="1"/>
          </p:cNvCxnSpPr>
          <p:nvPr/>
        </p:nvCxnSpPr>
        <p:spPr bwMode="auto">
          <a:xfrm rot="5400000">
            <a:off x="4222561" y="3995326"/>
            <a:ext cx="298317" cy="19993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" name="Date Placeholder 2"/>
          <p:cNvSpPr txBox="1">
            <a:spLocks/>
          </p:cNvSpPr>
          <p:nvPr/>
        </p:nvSpPr>
        <p:spPr bwMode="auto">
          <a:xfrm>
            <a:off x="0" y="6400800"/>
            <a:ext cx="33131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1200" b="1" dirty="0" smtClean="0">
                <a:latin typeface="Arial" charset="0"/>
                <a:ea typeface="ＭＳ Ｐゴシック" pitchFamily="-112" charset="-128"/>
              </a:rPr>
              <a:t>IMS Reference: SOFIA_IMS110404JP.mpp</a:t>
            </a:r>
          </a:p>
          <a:p>
            <a:pPr lvl="0" eaLnBrk="0" hangingPunct="0">
              <a:defRPr/>
            </a:pPr>
            <a:r>
              <a:rPr lang="en-US" sz="1200" b="1" dirty="0" smtClean="0">
                <a:latin typeface="Arial" charset="0"/>
                <a:ea typeface="ＭＳ Ｐゴシック" pitchFamily="-112" charset="-128"/>
              </a:rPr>
              <a:t>Created April 4th, 2011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14065</TotalTime>
  <Words>872</Words>
  <Application>Microsoft Macintosh PowerPoint</Application>
  <PresentationFormat>On-screen Show (4:3)</PresentationFormat>
  <Paragraphs>180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Significant Progress!!! 1 of 2</vt:lpstr>
      <vt:lpstr>Significant Progress!!! 2 of 2</vt:lpstr>
      <vt:lpstr>FORCAST Short Science I Image, December 2010</vt:lpstr>
      <vt:lpstr>Slide 5</vt:lpstr>
      <vt:lpstr>Slide 6</vt:lpstr>
      <vt:lpstr>Recent and Upcoming Events</vt:lpstr>
      <vt:lpstr>Segment 2 – With Occultation, 2 attempts</vt:lpstr>
      <vt:lpstr>Segment 3</vt:lpstr>
      <vt:lpstr>Operational Phase</vt:lpstr>
      <vt:lpstr>SOFIA – Go For Early Science!</vt:lpstr>
    </vt:vector>
  </TitlesOfParts>
  <Company>ACS-GS/CETI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ODIN Enterprise</dc:creator>
  <cp:lastModifiedBy>ODIN</cp:lastModifiedBy>
  <cp:revision>688</cp:revision>
  <cp:lastPrinted>2009-08-06T15:26:23Z</cp:lastPrinted>
  <dcterms:created xsi:type="dcterms:W3CDTF">2011-05-11T15:23:44Z</dcterms:created>
  <dcterms:modified xsi:type="dcterms:W3CDTF">2011-05-11T15:25:12Z</dcterms:modified>
</cp:coreProperties>
</file>