
<file path=[Content_Types].xml><?xml version="1.0" encoding="utf-8"?>
<Types xmlns="http://schemas.openxmlformats.org/package/2006/content-types">
  <Override PartName="/ppt/slides/slide3.xml" ContentType="application/vnd.openxmlformats-officedocument.presentationml.slide+xml"/>
  <Default Extension="jpeg" ContentType="image/jpeg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Default Extension="rels" ContentType="application/vnd.openxmlformats-package.relationships+xml"/>
  <Override PartName="/ppt/slideLayouts/slideLayout8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slideLayouts/slideLayout12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4.xml" ContentType="application/vnd.openxmlformats-officedocument.presentationml.slideLayout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49" r:id="rId1"/>
  </p:sldMasterIdLst>
  <p:notesMasterIdLst>
    <p:notesMasterId r:id="rId5"/>
  </p:notesMasterIdLst>
  <p:handoutMasterIdLst>
    <p:handoutMasterId r:id="rId6"/>
  </p:handoutMasterIdLst>
  <p:sldIdLst>
    <p:sldId id="651" r:id="rId2"/>
    <p:sldId id="644" r:id="rId3"/>
    <p:sldId id="645" r:id="rId4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20000"/>
      </a:spcBef>
      <a:spcAft>
        <a:spcPct val="0"/>
      </a:spcAft>
      <a:defRPr sz="1200" b="1" i="1" kern="1200">
        <a:solidFill>
          <a:schemeClr val="tx1"/>
        </a:solidFill>
        <a:latin typeface="WP Phonetic" pitchFamily="34" charset="2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20000"/>
      </a:spcBef>
      <a:spcAft>
        <a:spcPct val="0"/>
      </a:spcAft>
      <a:defRPr sz="1200" b="1" i="1" kern="1200">
        <a:solidFill>
          <a:schemeClr val="tx1"/>
        </a:solidFill>
        <a:latin typeface="WP Phonetic" pitchFamily="34" charset="2"/>
        <a:ea typeface="ＭＳ Ｐゴシック" charset="-128"/>
        <a:cs typeface="ＭＳ Ｐゴシック" charset="-128"/>
      </a:defRPr>
    </a:lvl2pPr>
    <a:lvl3pPr marL="914400" algn="l" rtl="0" eaLnBrk="0" fontAlgn="base" hangingPunct="0">
      <a:spcBef>
        <a:spcPct val="20000"/>
      </a:spcBef>
      <a:spcAft>
        <a:spcPct val="0"/>
      </a:spcAft>
      <a:defRPr sz="1200" b="1" i="1" kern="1200">
        <a:solidFill>
          <a:schemeClr val="tx1"/>
        </a:solidFill>
        <a:latin typeface="WP Phonetic" pitchFamily="34" charset="2"/>
        <a:ea typeface="ＭＳ Ｐゴシック" charset="-128"/>
        <a:cs typeface="ＭＳ Ｐゴシック" charset="-128"/>
      </a:defRPr>
    </a:lvl3pPr>
    <a:lvl4pPr marL="1371600" algn="l" rtl="0" eaLnBrk="0" fontAlgn="base" hangingPunct="0">
      <a:spcBef>
        <a:spcPct val="20000"/>
      </a:spcBef>
      <a:spcAft>
        <a:spcPct val="0"/>
      </a:spcAft>
      <a:defRPr sz="1200" b="1" i="1" kern="1200">
        <a:solidFill>
          <a:schemeClr val="tx1"/>
        </a:solidFill>
        <a:latin typeface="WP Phonetic" pitchFamily="34" charset="2"/>
        <a:ea typeface="ＭＳ Ｐゴシック" charset="-128"/>
        <a:cs typeface="ＭＳ Ｐゴシック" charset="-128"/>
      </a:defRPr>
    </a:lvl4pPr>
    <a:lvl5pPr marL="1828800" algn="l" rtl="0" eaLnBrk="0" fontAlgn="base" hangingPunct="0">
      <a:spcBef>
        <a:spcPct val="20000"/>
      </a:spcBef>
      <a:spcAft>
        <a:spcPct val="0"/>
      </a:spcAft>
      <a:defRPr sz="1200" b="1" i="1" kern="1200">
        <a:solidFill>
          <a:schemeClr val="tx1"/>
        </a:solidFill>
        <a:latin typeface="WP Phonetic" pitchFamily="34" charset="2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1200" b="1" i="1" kern="1200">
        <a:solidFill>
          <a:schemeClr val="tx1"/>
        </a:solidFill>
        <a:latin typeface="WP Phonetic" pitchFamily="34" charset="2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1200" b="1" i="1" kern="1200">
        <a:solidFill>
          <a:schemeClr val="tx1"/>
        </a:solidFill>
        <a:latin typeface="WP Phonetic" pitchFamily="34" charset="2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1200" b="1" i="1" kern="1200">
        <a:solidFill>
          <a:schemeClr val="tx1"/>
        </a:solidFill>
        <a:latin typeface="WP Phonetic" pitchFamily="34" charset="2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1200" b="1" i="1" kern="1200">
        <a:solidFill>
          <a:schemeClr val="tx1"/>
        </a:solidFill>
        <a:latin typeface="WP Phonetic" pitchFamily="34" charset="2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CC0000"/>
    <a:srgbClr val="FC1A02"/>
    <a:srgbClr val="FF0000"/>
    <a:srgbClr val="FD0101"/>
    <a:srgbClr val="FC0128"/>
    <a:srgbClr val="006600"/>
    <a:srgbClr val="00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0478" autoAdjust="0"/>
    <p:restoredTop sz="94660"/>
  </p:normalViewPr>
  <p:slideViewPr>
    <p:cSldViewPr>
      <p:cViewPr varScale="1">
        <p:scale>
          <a:sx n="147" d="100"/>
          <a:sy n="147" d="100"/>
        </p:scale>
        <p:origin x="-184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2" d="100"/>
          <a:sy n="72" d="100"/>
        </p:scale>
        <p:origin x="-3144" y="-96"/>
      </p:cViewPr>
      <p:guideLst>
        <p:guide orient="horz" pos="3024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6" Type="http://schemas.openxmlformats.org/officeDocument/2006/relationships/handoutMaster" Target="handoutMasters/handoutMaster1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449711E-CB2F-E546-B93F-EF181169C9B4}" type="datetime1">
              <a:rPr lang="en-US"/>
              <a:pPr>
                <a:defRPr/>
              </a:pPr>
              <a:t>8/23/12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A933044-35C1-7B4F-90F9-023AA0AF1E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spcBef>
                <a:spcPct val="0"/>
              </a:spcBef>
              <a:defRPr sz="1300" b="0" i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spcBef>
                <a:spcPct val="0"/>
              </a:spcBef>
              <a:defRPr sz="1300" b="0" i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spcBef>
                <a:spcPct val="0"/>
              </a:spcBef>
              <a:defRPr sz="1300" b="0" i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spcBef>
                <a:spcPct val="0"/>
              </a:spcBef>
              <a:defRPr sz="1300" b="0" i="0">
                <a:latin typeface="Arial" charset="0"/>
              </a:defRPr>
            </a:lvl1pPr>
          </a:lstStyle>
          <a:p>
            <a:pPr>
              <a:defRPr/>
            </a:pPr>
            <a:fld id="{145E2E0E-4F05-F84E-92E4-282DF187F7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blind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blind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31813"/>
            <a:ext cx="2286000" cy="58689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531813"/>
            <a:ext cx="6705600" cy="58689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blinds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1813"/>
            <a:ext cx="9144000" cy="5349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82600" y="1143000"/>
            <a:ext cx="4017963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963" y="1143000"/>
            <a:ext cx="401955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blind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blind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blind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2600" y="1143000"/>
            <a:ext cx="4017963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963" y="1143000"/>
            <a:ext cx="401955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blind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blind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blind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blind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blind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blinds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531813"/>
            <a:ext cx="9144000" cy="53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2600" y="1143000"/>
            <a:ext cx="8189913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8933" name="Text Box 21"/>
          <p:cNvSpPr txBox="1">
            <a:spLocks noChangeArrowheads="1"/>
          </p:cNvSpPr>
          <p:nvPr/>
        </p:nvSpPr>
        <p:spPr bwMode="auto">
          <a:xfrm>
            <a:off x="63500" y="6540500"/>
            <a:ext cx="331788" cy="2444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  <a:defRPr/>
            </a:pPr>
            <a:fld id="{FCF17B93-1198-B74D-A9A0-DFAA1C95F6F2}" type="slidenum">
              <a:rPr lang="en-US" sz="1000" b="0">
                <a:latin typeface="Times New Roman" charset="0"/>
              </a:rPr>
              <a:pPr>
                <a:spcBef>
                  <a:spcPct val="0"/>
                </a:spcBef>
                <a:defRPr/>
              </a:pPr>
              <a:t>‹#›</a:t>
            </a:fld>
            <a:endParaRPr lang="en-US" sz="1000" b="0">
              <a:latin typeface="Times New Roman" charset="0"/>
            </a:endParaRPr>
          </a:p>
        </p:txBody>
      </p:sp>
      <p:sp>
        <p:nvSpPr>
          <p:cNvPr id="38934" name="Rectangle 22"/>
          <p:cNvSpPr>
            <a:spLocks noChangeArrowheads="1"/>
          </p:cNvSpPr>
          <p:nvPr/>
        </p:nvSpPr>
        <p:spPr bwMode="auto">
          <a:xfrm>
            <a:off x="838200" y="6400800"/>
            <a:ext cx="21336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  <a:defRPr/>
            </a:pPr>
            <a:endParaRPr lang="en-US" sz="2400" b="0" i="0">
              <a:latin typeface="Times New Roman" charset="0"/>
            </a:endParaRPr>
          </a:p>
        </p:txBody>
      </p:sp>
      <p:pic>
        <p:nvPicPr>
          <p:cNvPr id="1030" name="Picture 48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5365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38961" name="Rectangle 4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43000" y="6534150"/>
            <a:ext cx="6858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ransition>
    <p:blinds/>
  </p:transition>
  <p:timing>
    <p:tnLst>
      <p:par>
        <p:cTn id="1" dur="indefinite" restart="never" nodeType="tmRoot"/>
      </p:par>
    </p:tnLst>
  </p:timing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1813"/>
            <a:ext cx="9144000" cy="687387"/>
          </a:xfrm>
        </p:spPr>
        <p:txBody>
          <a:bodyPr/>
          <a:lstStyle/>
          <a:p>
            <a:r>
              <a:rPr lang="en-US" dirty="0" smtClean="0"/>
              <a:t>Probing MHD Shocks with high-J CO observations: W28F</a:t>
            </a:r>
            <a:br>
              <a:rPr lang="en-US" dirty="0" smtClean="0"/>
            </a:br>
            <a:r>
              <a:rPr lang="en-US" dirty="0" smtClean="0"/>
              <a:t>SOFIA Observations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2487" y="1447800"/>
            <a:ext cx="4176713" cy="33528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W28 is a  mature supernova remnant (&gt;2x10</a:t>
            </a:r>
            <a:r>
              <a:rPr lang="en-US" baseline="30000" dirty="0" smtClean="0"/>
              <a:t>4</a:t>
            </a:r>
            <a:r>
              <a:rPr lang="en-US" dirty="0" smtClean="0"/>
              <a:t> yr old) located in the Inner Galaxy (G6.4)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Shocked CO gas interacting molecular clouds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Magnetic field: 2mG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High energy (</a:t>
            </a:r>
            <a:r>
              <a:rPr lang="en-US" dirty="0" err="1" smtClean="0"/>
              <a:t>TeV</a:t>
            </a:r>
            <a:r>
              <a:rPr lang="en-US" dirty="0" smtClean="0"/>
              <a:t>) </a:t>
            </a:r>
            <a:r>
              <a:rPr lang="en-US" dirty="0" err="1" smtClean="0"/>
              <a:t>γ</a:t>
            </a:r>
            <a:r>
              <a:rPr lang="en-US" dirty="0" smtClean="0"/>
              <a:t>-ray emission from acceleration of </a:t>
            </a:r>
            <a:r>
              <a:rPr lang="en-US" dirty="0" err="1" smtClean="0"/>
              <a:t>hardronic</a:t>
            </a:r>
            <a:r>
              <a:rPr lang="en-US" dirty="0" smtClean="0"/>
              <a:t> particles.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4495801"/>
            <a:ext cx="76962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Observations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 APEX observations</a:t>
            </a:r>
          </a:p>
          <a:p>
            <a:r>
              <a:rPr lang="en-US" sz="2000" dirty="0" smtClean="0"/>
              <a:t>13CO (3-2), CO (3-2), (4-3), (6-5)</a:t>
            </a:r>
          </a:p>
          <a:p>
            <a:pPr>
              <a:buFont typeface="Arial"/>
              <a:buChar char="•"/>
            </a:pPr>
            <a:r>
              <a:rPr lang="en-US" sz="2000" dirty="0"/>
              <a:t> </a:t>
            </a:r>
            <a:r>
              <a:rPr lang="en-US" sz="2000" dirty="0" smtClean="0"/>
              <a:t>SOFIA observations:</a:t>
            </a:r>
          </a:p>
          <a:p>
            <a:r>
              <a:rPr lang="en-US" sz="2000" dirty="0" smtClean="0"/>
              <a:t>CO (11-10) data at 1267 GHz were taken during German deployment flight (Sep 1, 2011)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 </a:t>
            </a:r>
            <a:endParaRPr lang="en-US" sz="2000" dirty="0"/>
          </a:p>
        </p:txBody>
      </p:sp>
      <p:pic>
        <p:nvPicPr>
          <p:cNvPr id="7" name="Picture 6" descr="W28GREATpictur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1600"/>
            <a:ext cx="4748231" cy="3200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843883" y="6477000"/>
            <a:ext cx="1300117" cy="49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Gusdorf</a:t>
            </a:r>
            <a:r>
              <a:rPr lang="en-US" dirty="0" smtClean="0"/>
              <a:t>, et al.</a:t>
            </a:r>
          </a:p>
          <a:p>
            <a:endParaRPr lang="en-US" dirty="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295400"/>
            <a:ext cx="6629400" cy="36076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0" y="4876800"/>
            <a:ext cx="8267298" cy="22344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400" dirty="0" smtClean="0"/>
              <a:t> CO line profiles of W28: CO (11-10) profile differs from </a:t>
            </a:r>
          </a:p>
          <a:p>
            <a:r>
              <a:rPr lang="en-US" sz="2400" dirty="0" smtClean="0"/>
              <a:t>other low J CO  lines.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 Vs (shock velocity): 20 to 25 km/</a:t>
            </a:r>
            <a:r>
              <a:rPr lang="en-US" sz="2400" dirty="0" err="1" smtClean="0"/>
              <a:t>s</a:t>
            </a:r>
            <a:endParaRPr lang="en-US" sz="2400" dirty="0" smtClean="0"/>
          </a:p>
          <a:p>
            <a:pPr>
              <a:buFont typeface="Arial"/>
              <a:buChar char="•"/>
            </a:pPr>
            <a:r>
              <a:rPr lang="en-US" sz="2400" dirty="0" smtClean="0"/>
              <a:t> Density of 10</a:t>
            </a:r>
            <a:r>
              <a:rPr lang="en-US" sz="2400" baseline="30000" dirty="0" smtClean="0"/>
              <a:t>4</a:t>
            </a:r>
            <a:r>
              <a:rPr lang="en-US" sz="2400" dirty="0" smtClean="0"/>
              <a:t> to 10</a:t>
            </a:r>
            <a:r>
              <a:rPr lang="en-US" sz="2400" baseline="30000" dirty="0" smtClean="0"/>
              <a:t>5</a:t>
            </a:r>
            <a:r>
              <a:rPr lang="en-US" sz="2400" dirty="0" smtClean="0"/>
              <a:t> cm</a:t>
            </a:r>
            <a:r>
              <a:rPr lang="en-US" sz="2400" baseline="30000" dirty="0" smtClean="0"/>
              <a:t>-3</a:t>
            </a:r>
          </a:p>
          <a:p>
            <a:endParaRPr lang="en-US" sz="2400" dirty="0" smtClean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 spectra profiles</a:t>
            </a:r>
            <a:endParaRPr lang="en-US" dirty="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4419600" y="685800"/>
            <a:ext cx="4419600" cy="990600"/>
          </a:xfrm>
        </p:spPr>
        <p:txBody>
          <a:bodyPr/>
          <a:lstStyle/>
          <a:p>
            <a:r>
              <a:rPr lang="en-US" dirty="0" smtClean="0"/>
              <a:t>Implication from Shock Model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4572000" y="1828800"/>
            <a:ext cx="3784600" cy="3581400"/>
          </a:xfrm>
        </p:spPr>
        <p:txBody>
          <a:bodyPr/>
          <a:lstStyle/>
          <a:p>
            <a:r>
              <a:rPr lang="en-US" dirty="0" smtClean="0"/>
              <a:t>C-shock (blue) and warm CO layer model (green) can produce the observed CO data.</a:t>
            </a:r>
          </a:p>
          <a:p>
            <a:r>
              <a:rPr lang="en-US" dirty="0" smtClean="0"/>
              <a:t>The shock model requires</a:t>
            </a:r>
          </a:p>
          <a:p>
            <a:pPr>
              <a:buNone/>
            </a:pPr>
            <a:r>
              <a:rPr lang="en-US" dirty="0" smtClean="0"/>
              <a:t>cosmic ray ionization rate of</a:t>
            </a:r>
          </a:p>
          <a:p>
            <a:pPr>
              <a:buNone/>
            </a:pPr>
            <a:r>
              <a:rPr lang="en-US" dirty="0" smtClean="0"/>
              <a:t>(0.5-3.4) </a:t>
            </a:r>
            <a:r>
              <a:rPr lang="en-US" dirty="0" err="1" smtClean="0"/>
              <a:t>x</a:t>
            </a:r>
            <a:r>
              <a:rPr lang="en-US" dirty="0" smtClean="0"/>
              <a:t> 10</a:t>
            </a:r>
            <a:r>
              <a:rPr lang="en-US" baseline="30000" dirty="0" smtClean="0"/>
              <a:t>-16</a:t>
            </a:r>
            <a:r>
              <a:rPr lang="en-US" dirty="0" smtClean="0"/>
              <a:t> s</a:t>
            </a:r>
            <a:r>
              <a:rPr lang="en-US" baseline="30000" dirty="0" smtClean="0"/>
              <a:t>-1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Data show that </a:t>
            </a:r>
          </a:p>
          <a:p>
            <a:pPr>
              <a:buNone/>
            </a:pPr>
            <a:r>
              <a:rPr lang="en-US" dirty="0" smtClean="0"/>
              <a:t>radiation effect is important.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609600"/>
            <a:ext cx="3271829" cy="57912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SD Sample Mar 2006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ISD Sample Mar 2006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hlink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1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1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WP Phonetic" pitchFamily="34" charset="2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hlink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1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1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WP Phonetic" pitchFamily="34" charset="2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ISD Sample Mar 2006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D Sample Mar 2006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D Sample Mar 2006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D Sample Mar 2006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D Sample Mar 2006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D Sample Mar 2006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D Sample Mar 2006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27670</TotalTime>
  <Words>222</Words>
  <Application>Microsoft Macintosh PowerPoint</Application>
  <PresentationFormat>On-screen Show (4:3)</PresentationFormat>
  <Paragraphs>27</Paragraphs>
  <Slides>3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ISD Sample Mar 2006</vt:lpstr>
      <vt:lpstr>Probing MHD Shocks with high-J CO observations: W28F SOFIA Observations</vt:lpstr>
      <vt:lpstr>CO spectra profiles</vt:lpstr>
      <vt:lpstr>Implication from Shock Model</vt:lpstr>
    </vt:vector>
  </TitlesOfParts>
  <Company>Carol Carroll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 Workpackage Monthly Status Report</dc:title>
  <dc:creator>Carol Carroll</dc:creator>
  <cp:lastModifiedBy>L. Andrew Helton</cp:lastModifiedBy>
  <cp:revision>487</cp:revision>
  <cp:lastPrinted>2011-04-06T21:53:57Z</cp:lastPrinted>
  <dcterms:created xsi:type="dcterms:W3CDTF">2012-08-23T20:33:32Z</dcterms:created>
  <dcterms:modified xsi:type="dcterms:W3CDTF">2012-08-23T21:12:26Z</dcterms:modified>
</cp:coreProperties>
</file>