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5C8"/>
    <a:srgbClr val="035AD4"/>
    <a:srgbClr val="0523C2"/>
    <a:srgbClr val="032ADD"/>
    <a:srgbClr val="051997"/>
    <a:srgbClr val="041BA1"/>
    <a:srgbClr val="0532FF"/>
    <a:srgbClr val="0425C7"/>
    <a:srgbClr val="0329D9"/>
    <a:srgbClr val="03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/>
    <p:restoredTop sz="95122"/>
  </p:normalViewPr>
  <p:slideViewPr>
    <p:cSldViewPr snapToGrid="0" snapToObjects="1">
      <p:cViewPr varScale="1">
        <p:scale>
          <a:sx n="108" d="100"/>
          <a:sy n="108" d="100"/>
        </p:scale>
        <p:origin x="7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1012-22A8-7443-AE64-55DD027AD68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8958-B94F-CF40-B88B-31F64106C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958-B94F-CF40-B88B-31F64106C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 txBox="1">
            <a:spLocks/>
          </p:cNvSpPr>
          <p:nvPr/>
        </p:nvSpPr>
        <p:spPr>
          <a:xfrm>
            <a:off x="0" y="6455230"/>
            <a:ext cx="12192000" cy="3932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1" name="Picture 20" descr="sofialogoprin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84"/>
          <a:stretch/>
        </p:blipFill>
        <p:spPr>
          <a:xfrm>
            <a:off x="1050946" y="6483350"/>
            <a:ext cx="1384418" cy="35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0619"/>
            <a:ext cx="12192000" cy="562437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HDO and H</a:t>
            </a:r>
            <a:r>
              <a:rPr lang="en-US" sz="3300" b="1" baseline="-25000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2</a:t>
            </a:r>
            <a:r>
              <a:rPr lang="en-US" sz="3300" b="1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O on Mars</a:t>
            </a:r>
            <a:endParaRPr lang="en-US" sz="33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7" y="3484110"/>
            <a:ext cx="3074121" cy="27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410357" y="4090027"/>
            <a:ext cx="3036094" cy="16252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endParaRPr lang="en-US" sz="14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0207" y="1350360"/>
            <a:ext cx="4183117" cy="2020763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1440" tIns="45720" rIns="91440" bIns="45720" anchor="ctr"/>
          <a:lstStyle/>
          <a:p>
            <a:pPr algn="just"/>
            <a:r>
              <a:rPr lang="en-US" sz="1400" i="1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A map </a:t>
            </a:r>
            <a:r>
              <a:rPr lang="en-US" sz="1400" i="1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of D/H on Mars in T</a:t>
            </a:r>
            <a:r>
              <a:rPr lang="en-US" sz="1400" i="1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he </a:t>
            </a:r>
            <a:r>
              <a:rPr lang="en-US" sz="1400" i="1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T</a:t>
            </a:r>
            <a:r>
              <a:rPr lang="en-US" sz="1400" i="1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hermal </a:t>
            </a:r>
            <a:r>
              <a:rPr lang="en-US" sz="1400" i="1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I</a:t>
            </a:r>
            <a:r>
              <a:rPr lang="en-US" sz="1400" i="1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nfrared </a:t>
            </a:r>
          </a:p>
          <a:p>
            <a:pPr algn="just"/>
            <a:r>
              <a:rPr lang="en-US" sz="1400" dirty="0" err="1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Encrenaz</a:t>
            </a:r>
            <a:r>
              <a:rPr lang="en-US" sz="1400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et al. 2016, A&amp;A, 586, </a:t>
            </a:r>
            <a:r>
              <a:rPr lang="en-US" sz="1400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A62</a:t>
            </a:r>
          </a:p>
          <a:p>
            <a:pPr algn="just"/>
            <a:endParaRPr lang="en-US" sz="800" dirty="0">
              <a:solidFill>
                <a:schemeClr val="bg2"/>
              </a:solidFill>
              <a:ea typeface="ＭＳ Ｐゴシック" charset="0"/>
              <a:cs typeface="Hoefler Text" charset="0"/>
              <a:sym typeface="Hoefler Text" charset="0"/>
            </a:endParaRPr>
          </a:p>
          <a:p>
            <a:pPr algn="just"/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Instrument: </a:t>
            </a:r>
            <a:r>
              <a:rPr lang="en-US" sz="1400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EXES, R ~ 100,000</a:t>
            </a:r>
          </a:p>
          <a:p>
            <a:pPr algn="just"/>
            <a:endParaRPr lang="en-US" sz="800" dirty="0">
              <a:solidFill>
                <a:schemeClr val="bg2"/>
              </a:solidFill>
              <a:ea typeface="ＭＳ Ｐゴシック" charset="0"/>
              <a:cs typeface="Hoefler Text" charset="0"/>
              <a:sym typeface="Hoefler Text" charset="0"/>
            </a:endParaRPr>
          </a:p>
          <a:p>
            <a:pPr algn="just"/>
            <a:r>
              <a:rPr lang="en-US" sz="1400" b="1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Background:</a:t>
            </a:r>
            <a:endParaRPr lang="en-US" sz="1400" b="1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  <a:p>
            <a:pPr algn="just"/>
            <a:endParaRPr lang="en-US" sz="8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  <a:p>
            <a:pPr algn="just"/>
            <a:r>
              <a:rPr lang="en-US" sz="14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Deuterium enrichment in the Martian atmosphere is expected due to fractionation through differential escape rates of the heavier HDO and lighter H2O </a:t>
            </a:r>
            <a:r>
              <a:rPr lang="en-US" sz="140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  <a:sym typeface="Hoefler Text" charset="0"/>
              </a:rPr>
              <a:t>molecules.</a:t>
            </a:r>
            <a:endParaRPr lang="en-US" sz="14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  <a:sym typeface="Hoefler Tex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0314" y="1350360"/>
            <a:ext cx="4404549" cy="2979903"/>
            <a:chOff x="4722701" y="1392400"/>
            <a:chExt cx="4023360" cy="272200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701" y="1392400"/>
              <a:ext cx="4023360" cy="272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553390" y="1469038"/>
              <a:ext cx="2651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ea typeface="ＭＳ Ｐゴシック" charset="0"/>
                  <a:cs typeface="Times" charset="0"/>
                  <a:sym typeface="Hoefler Text" charset="0"/>
                </a:rPr>
                <a:t>EXES Spectrum of Mars at 7.2 μm 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10" y="1346533"/>
            <a:ext cx="2743200" cy="38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4560313" y="4414162"/>
            <a:ext cx="4404549" cy="112947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1440" tIns="45720" rIns="91440" bIns="45720" anchor="ctr"/>
          <a:lstStyle/>
          <a:p>
            <a:pPr algn="just"/>
            <a:r>
              <a:rPr lang="en-US" sz="1400" dirty="0" smtClean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Disk-integrated D/H ratio is 4.4 times the standard Earth’s oceans value, consistent with the requirement that most of the water originally present on the Martian surface has been destroyed and has escaped.</a:t>
            </a:r>
            <a:endParaRPr lang="en-US" sz="1400" dirty="0">
              <a:solidFill>
                <a:schemeClr val="bg2"/>
              </a:solidFill>
              <a:ea typeface="ＭＳ Ｐゴシック" charset="0"/>
              <a:cs typeface="Hoefler Text" charset="0"/>
              <a:sym typeface="Hoefler T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99010" y="5292779"/>
            <a:ext cx="2743200" cy="1169551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D/H is low in the high-altitude </a:t>
            </a:r>
            <a:r>
              <a:rPr lang="en-US" sz="1400" dirty="0" err="1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Tharsis</a:t>
            </a:r>
            <a:r>
              <a:rPr lang="en-US" sz="1400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 Plateau. The variation of D/H with location confirms the vapor pressure isotopic effect (VPIE) fractionation mechanism.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6545" y="5743433"/>
            <a:ext cx="5379212" cy="52322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2"/>
                </a:solidFill>
                <a:ea typeface="Calibri" charset="0"/>
                <a:cs typeface="Calibri" charset="0"/>
                <a:sym typeface="Hoefler Text" charset="0"/>
              </a:rPr>
              <a:t>EXES permits simultaneous detection of CO2, H2O and HDO. </a:t>
            </a:r>
            <a:r>
              <a:rPr lang="en-US" sz="1400" dirty="0">
                <a:solidFill>
                  <a:schemeClr val="bg2"/>
                </a:solidFill>
                <a:ea typeface="ＭＳ Ｐゴシック" charset="0"/>
                <a:cs typeface="Hoefler Text" charset="0"/>
                <a:sym typeface="Hoefler Text" charset="0"/>
              </a:rPr>
              <a:t>More EXES observations are required to study seasonal variations.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66813" y="6488896"/>
            <a:ext cx="2505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bg2"/>
                </a:solidFill>
              </a:rPr>
              <a:t>Background Image Credit: Sebastian </a:t>
            </a:r>
            <a:r>
              <a:rPr lang="en-US" sz="1000" i="1" dirty="0" err="1" smtClean="0">
                <a:solidFill>
                  <a:schemeClr val="bg2"/>
                </a:solidFill>
              </a:rPr>
              <a:t>Voltmer</a:t>
            </a:r>
            <a:endParaRPr lang="en-US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9FEFA"/>
      </a:hlink>
      <a:folHlink>
        <a:srgbClr val="FFF9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23741</TotalTime>
  <Words>155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Hoefler Text</vt:lpstr>
      <vt:lpstr>ＭＳ Ｐゴシック</vt:lpstr>
      <vt:lpstr>Times</vt:lpstr>
      <vt:lpstr>Arial</vt:lpstr>
      <vt:lpstr>Office Theme</vt:lpstr>
      <vt:lpstr>HDO and H2O on Mars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274</cp:revision>
  <cp:lastPrinted>2017-12-29T20:17:50Z</cp:lastPrinted>
  <dcterms:created xsi:type="dcterms:W3CDTF">2017-12-20T23:56:12Z</dcterms:created>
  <dcterms:modified xsi:type="dcterms:W3CDTF">2018-01-25T23:52:04Z</dcterms:modified>
</cp:coreProperties>
</file>