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FF00"/>
    <a:srgbClr val="FF8000"/>
    <a:srgbClr val="FF0000"/>
    <a:srgbClr val="800080"/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984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20A71B-7A8F-F84D-BEE6-B07E84481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B7A30A-2B31-FB40-ACFA-E21793F06BAA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charset="-128"/>
                <a:cs typeface="ＭＳ Ｐゴシック" charset="-128"/>
              </a:rPr>
              <a:t>The color map is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a CO (J=6-5) map from APEX/CHAMP.  While contours show 6cm radio-continuum emission (ionized gas).  The two back circles indicate the </a:t>
            </a:r>
            <a:r>
              <a:rPr lang="en-US" baseline="0" dirty="0" err="1" smtClean="0">
                <a:latin typeface="Arial" charset="0"/>
                <a:ea typeface="ＭＳ Ｐゴシック" charset="-128"/>
                <a:cs typeface="ＭＳ Ｐゴシック" charset="-128"/>
              </a:rPr>
              <a:t>pointings</a:t>
            </a:r>
            <a:r>
              <a:rPr lang="en-US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for CND-S and CND-N with sizes corresponding to the GREAT CO (J=11-10) beam of 22.5” </a:t>
            </a:r>
          </a:p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Left figure: All observations have been</a:t>
            </a:r>
            <a:r>
              <a:rPr lang="en-US" baseline="0" dirty="0" smtClean="0"/>
              <a:t> convolved to a common angular resolution of 22.5”.  Towards CND-S Galactic foreground gas cause absorption lines.  Towards CND-N, unrelated Galactic Center region clouds add emission.   Both the foreground material and the GC clouds are much cooler than the CND gas and hence their influence goes away for high-J lines.</a:t>
            </a:r>
          </a:p>
          <a:p>
            <a:r>
              <a:rPr lang="en-US" baseline="0" dirty="0" smtClean="0"/>
              <a:t>The model used is an LGV code with three free parameters: n(H2), </a:t>
            </a:r>
            <a:r>
              <a:rPr lang="en-US" baseline="0" dirty="0" err="1" smtClean="0"/>
              <a:t>T_kin</a:t>
            </a:r>
            <a:r>
              <a:rPr lang="en-US" baseline="0" dirty="0" smtClean="0"/>
              <a:t> and r_0 - the effective equivalent clump radius (in the diluted beam  - filling factor).  </a:t>
            </a:r>
            <a:r>
              <a:rPr lang="en-US" baseline="0" dirty="0" err="1" smtClean="0"/>
              <a:t>T_kin</a:t>
            </a:r>
            <a:r>
              <a:rPr lang="en-US" baseline="0" dirty="0" smtClean="0"/>
              <a:t> and r_0 are somewhat degenerate.</a:t>
            </a:r>
          </a:p>
          <a:p>
            <a:r>
              <a:rPr lang="en-US" baseline="0" dirty="0" smtClean="0"/>
              <a:t>The line fluxes for the two model components are shown as full drawn lines in the figure (lower right) over-plotted on observations color coded by observatory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20A71B-7A8F-F84D-BEE6-B07E844814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87D67-B8F5-EC47-9F64-32D29A0F86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E25B2-A235-B745-B9EC-8D875AA2FC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1813"/>
            <a:ext cx="2286000" cy="7164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1813"/>
            <a:ext cx="6705600" cy="7164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F5187-6FC0-204C-9157-9C7CD9521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33732-129D-E347-ABF3-44BEEF05E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0E27-85D3-C043-B305-FD822D2318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438400"/>
            <a:ext cx="40179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2438400"/>
            <a:ext cx="401955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EA18D-4ADE-C34A-A997-CD38477AA7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3C284-CCD8-2846-82E4-2D068F81CE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BC322-3F8C-B041-93E4-EF8C5A013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F8895-CA6D-0549-B624-162CCE8E2A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8E09F-F965-AD42-BA2C-E81EFC582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786D4-4B97-5F4D-B618-3E80EEAD12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531813"/>
            <a:ext cx="91440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438400"/>
            <a:ext cx="818991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57" name="Rectangle 45"/>
          <p:cNvSpPr>
            <a:spLocks noChangeArrowheads="1"/>
          </p:cNvSpPr>
          <p:nvPr userDrawn="1"/>
        </p:nvSpPr>
        <p:spPr bwMode="auto">
          <a:xfrm>
            <a:off x="838200" y="6400800"/>
            <a:ext cx="2133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4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36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8959" name="Rectangle 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381750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60" name="Rectangle 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6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C0B3EC4-4832-C847-BC34-1D3B31C248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pitchFamily="64" charset="-128"/>
          <a:cs typeface="ＭＳ Ｐゴシック" pitchFamily="6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  <a:ea typeface="ＭＳ Ｐゴシック" pitchFamily="64" charset="-128"/>
          <a:cs typeface="ＭＳ Ｐゴシック" pitchFamily="6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64" charset="-128"/>
          <a:cs typeface="ＭＳ Ｐゴシック" pitchFamily="6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6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6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6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pitchFamily="6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4" Type="http://schemas.openxmlformats.org/officeDocument/2006/relationships/image" Target="../media/image4.gif"/><Relationship Id="rId5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95BBB9-0663-024E-A472-3A02DBCD274C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8458200" cy="60960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SOFIA studies the Galactic </a:t>
            </a:r>
            <a:r>
              <a:rPr lang="en-US" b="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Circumnuclear</a:t>
            </a:r>
            <a:r>
              <a:rPr lang="en-US" b="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Disk </a:t>
            </a:r>
            <a:br>
              <a:rPr lang="en-US" b="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</a:br>
            <a:r>
              <a:rPr lang="en-US" sz="1800" b="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Temperature and</a:t>
            </a:r>
            <a:r>
              <a:rPr lang="en-US" sz="1800" b="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density measurements using multi-transition observations of CO</a:t>
            </a:r>
            <a:endParaRPr lang="en-US" b="0" dirty="0" smtClean="0">
              <a:solidFill>
                <a:schemeClr val="tx1"/>
              </a:solidFill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400800"/>
            <a:ext cx="6400800" cy="304800"/>
          </a:xfrm>
        </p:spPr>
        <p:txBody>
          <a:bodyPr/>
          <a:lstStyle/>
          <a:p>
            <a:r>
              <a:rPr lang="en-US" sz="1600" dirty="0" smtClean="0">
                <a:ea typeface="ＭＳ Ｐゴシック" charset="-128"/>
                <a:cs typeface="ＭＳ Ｐゴシック" charset="-128"/>
              </a:rPr>
              <a:t>“</a:t>
            </a:r>
            <a:r>
              <a:rPr lang="en-US" sz="1400" i="1" dirty="0" smtClean="0">
                <a:ea typeface="ＭＳ Ｐゴシック" charset="-128"/>
                <a:cs typeface="ＭＳ Ｐゴシック" charset="-128"/>
              </a:rPr>
              <a:t>GREAT confirms transient nature of the </a:t>
            </a:r>
            <a:r>
              <a:rPr lang="en-US" sz="1400" i="1" dirty="0" err="1" smtClean="0">
                <a:ea typeface="ＭＳ Ｐゴシック" charset="-128"/>
                <a:cs typeface="ＭＳ Ｐゴシック" charset="-128"/>
              </a:rPr>
              <a:t>circumnuclear</a:t>
            </a:r>
            <a:r>
              <a:rPr lang="en-US" sz="1400" i="1" dirty="0" smtClean="0">
                <a:ea typeface="ＭＳ Ｐゴシック" charset="-128"/>
                <a:cs typeface="ＭＳ Ｐゴシック" charset="-128"/>
              </a:rPr>
              <a:t> disk”</a:t>
            </a:r>
          </a:p>
          <a:p>
            <a:r>
              <a:rPr lang="en-US" sz="1400" dirty="0" err="1" smtClean="0">
                <a:ea typeface="ＭＳ Ｐゴシック" charset="-128"/>
                <a:cs typeface="ＭＳ Ｐゴシック" charset="-128"/>
              </a:rPr>
              <a:t>Requena</a:t>
            </a:r>
            <a:r>
              <a:rPr lang="en-US" sz="1400" dirty="0" smtClean="0">
                <a:ea typeface="ＭＳ Ｐゴシック" charset="-128"/>
                <a:cs typeface="ＭＳ Ｐゴシック" charset="-128"/>
              </a:rPr>
              <a:t>-Torres et al., 2012, A&amp;A, Special Issue 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551363" y="32162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1600200"/>
            <a:ext cx="4829247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The Galactic Center provides a </a:t>
            </a:r>
            <a:br>
              <a:rPr lang="en-US" dirty="0" smtClean="0"/>
            </a:br>
            <a:r>
              <a:rPr lang="en-US" dirty="0" smtClean="0"/>
              <a:t>nearby laboratory for the physics of active galactic nuclei</a:t>
            </a:r>
          </a:p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dirty="0" smtClean="0"/>
              <a:t>Tells us about processes around super-massive black holes</a:t>
            </a:r>
          </a:p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What is the state of the “</a:t>
            </a:r>
            <a:r>
              <a:rPr lang="en-US" dirty="0" err="1" smtClean="0">
                <a:solidFill>
                  <a:srgbClr val="FF0000"/>
                </a:solidFill>
              </a:rPr>
              <a:t>Circumnuclear</a:t>
            </a:r>
            <a:r>
              <a:rPr lang="en-US" dirty="0" smtClean="0">
                <a:solidFill>
                  <a:srgbClr val="FF0000"/>
                </a:solidFill>
              </a:rPr>
              <a:t> Disk” (CND)?</a:t>
            </a:r>
          </a:p>
          <a:p>
            <a:pPr marL="403225" lvl="1" indent="-1588">
              <a:spcAft>
                <a:spcPts val="600"/>
              </a:spcAft>
            </a:pPr>
            <a:r>
              <a:rPr lang="en-US" i="1" dirty="0" smtClean="0"/>
              <a:t>Combining ground, space, and airborne observations allows tight constraints on the density and temperature of the gas in the CND   </a:t>
            </a:r>
          </a:p>
        </p:txBody>
      </p:sp>
      <p:pic>
        <p:nvPicPr>
          <p:cNvPr id="9" name="Picture 8" descr="fig1_BG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989" y="1295399"/>
            <a:ext cx="4419600" cy="3872827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ea typeface="ＭＳ Ｐゴシック" charset="-128"/>
                <a:cs typeface="ＭＳ Ｐゴシック" charset="-128"/>
              </a:rPr>
              <a:t>“</a:t>
            </a:r>
            <a:r>
              <a:rPr lang="en-US" sz="1600" i="1" dirty="0" smtClean="0">
                <a:ea typeface="ＭＳ Ｐゴシック" charset="-128"/>
                <a:cs typeface="ＭＳ Ｐゴシック" charset="-128"/>
              </a:rPr>
              <a:t>GREAT confirms transient nature of the </a:t>
            </a:r>
            <a:r>
              <a:rPr lang="en-US" sz="1600" i="1" dirty="0" err="1" smtClean="0">
                <a:ea typeface="ＭＳ Ｐゴシック" charset="-128"/>
                <a:cs typeface="ＭＳ Ｐゴシック" charset="-128"/>
              </a:rPr>
              <a:t>circumnuclear</a:t>
            </a:r>
            <a:r>
              <a:rPr lang="en-US" sz="1600" i="1" dirty="0" smtClean="0">
                <a:ea typeface="ＭＳ Ｐゴシック" charset="-128"/>
                <a:cs typeface="ＭＳ Ｐゴシック" charset="-128"/>
              </a:rPr>
              <a:t> disk”</a:t>
            </a:r>
            <a:br>
              <a:rPr lang="en-US" sz="1600" i="1" dirty="0" smtClean="0">
                <a:ea typeface="ＭＳ Ｐゴシック" charset="-128"/>
                <a:cs typeface="ＭＳ Ｐゴシック" charset="-128"/>
              </a:rPr>
            </a:br>
            <a:r>
              <a:rPr lang="en-US" sz="1600" dirty="0" err="1" smtClean="0">
                <a:ea typeface="ＭＳ Ｐゴシック" charset="-128"/>
                <a:cs typeface="ＭＳ Ｐゴシック" charset="-128"/>
              </a:rPr>
              <a:t>Requena</a:t>
            </a:r>
            <a:r>
              <a:rPr lang="en-US" sz="1600" dirty="0" smtClean="0">
                <a:ea typeface="ＭＳ Ｐゴシック" charset="-128"/>
                <a:cs typeface="ＭＳ Ｐゴシック" charset="-128"/>
              </a:rPr>
              <a:t>-Torres et al., 2012, A&amp;A, Special Issue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33732-129D-E347-ABF3-44BEEF05E0F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" name="Picture 9" descr="fig3_BG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4572821"/>
            <a:ext cx="4572000" cy="220897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62679" y="1125646"/>
            <a:ext cx="4724121" cy="3370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SOFIA/GREAT observations provide a critical set of high-J CO lines, showing the need for a second, high temperature gas component </a:t>
            </a:r>
          </a:p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The LVG modeling of the CO spectral energy distribution indicates clouds heated by shocks</a:t>
            </a:r>
          </a:p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The relatively low space densities derived imply that the gas is not gravitationally stable against tidal shear, which suggests that the CND clumps are transient features</a:t>
            </a:r>
          </a:p>
          <a:p>
            <a:pPr marL="176213" indent="-176213"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The mass of the clumpy inner CND affects the accretion rate onto the central </a:t>
            </a:r>
            <a:r>
              <a:rPr lang="en-US" sz="1800" dirty="0"/>
              <a:t>b</a:t>
            </a:r>
            <a:r>
              <a:rPr lang="en-US" sz="1800" dirty="0" smtClean="0"/>
              <a:t>lack hole.</a:t>
            </a:r>
            <a:endParaRPr lang="en-US" sz="1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6238" y="5029200"/>
            <a:ext cx="3749962" cy="1512332"/>
            <a:chOff x="136238" y="5040868"/>
            <a:chExt cx="3749962" cy="1512332"/>
          </a:xfrm>
        </p:grpSpPr>
        <p:pic>
          <p:nvPicPr>
            <p:cNvPr id="12" name="Picture 11" descr="Tab2_BGA.gi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6238" y="5334000"/>
              <a:ext cx="3749962" cy="12192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28600" y="5040868"/>
              <a:ext cx="1932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LVG model results</a:t>
              </a:r>
              <a:endParaRPr lang="en-US" sz="1800" dirty="0"/>
            </a:p>
          </p:txBody>
        </p:sp>
      </p:grpSp>
      <p:pic>
        <p:nvPicPr>
          <p:cNvPr id="15" name="Picture 14" descr="fig2_BGA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192913"/>
            <a:ext cx="3581400" cy="3760087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D Sample Mar 200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ISD Sample Mar 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ISD Sample Mar 2006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D Sample Mar 2006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D Sample Mar 2006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Settings\jkephart\Desktop\ISD Sample Mar 2006.ppt</Template>
  <TotalTime>49776</TotalTime>
  <Words>428</Words>
  <Application>Microsoft Macintosh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ISD Sample Mar 2006</vt:lpstr>
      <vt:lpstr>SOFIA studies the Galactic Circumnuclear Disk  Temperature and density measurements using multi-transition observations of CO</vt:lpstr>
      <vt:lpstr>“GREAT confirms transient nature of the circumnuclear disk” Requena-Torres et al., 2012, A&amp;A, Special Issue </vt:lpstr>
    </vt:vector>
  </TitlesOfParts>
  <Company>Carol Carroll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Workpackage Monthly Status Report</dc:title>
  <dc:creator>Carol Carroll</dc:creator>
  <cp:lastModifiedBy>L. Andrew Helton</cp:lastModifiedBy>
  <cp:revision>386</cp:revision>
  <cp:lastPrinted>2012-03-06T19:45:36Z</cp:lastPrinted>
  <dcterms:created xsi:type="dcterms:W3CDTF">2012-08-23T20:34:14Z</dcterms:created>
  <dcterms:modified xsi:type="dcterms:W3CDTF">2012-08-23T21:01:51Z</dcterms:modified>
</cp:coreProperties>
</file>