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df" ContentType="application/pdf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70235-00F6-084A-9D18-80B3D88718C6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F1E6E-CBC4-3948-910A-D19709E6E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1E6E-CBC4-3948-910A-D19709E6EA8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B2586-01FB-8B4F-933C-A3FD75171144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087B-5A77-0742-9F4B-55481FF78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1.png"/><Relationship Id="rId5" Type="http://schemas.openxmlformats.org/officeDocument/2006/relationships/image" Target="../media/image2.png"/><Relationship Id="rId6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0766" y="-3336"/>
            <a:ext cx="8973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SOFIA/GREAT discovery of interstellar </a:t>
            </a:r>
            <a:r>
              <a:rPr lang="en-US" sz="2800" dirty="0" err="1" smtClean="0"/>
              <a:t>mercapto</a:t>
            </a:r>
            <a:r>
              <a:rPr lang="en-US" sz="2800" dirty="0" smtClean="0"/>
              <a:t> radicals (SH)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282964" y="740912"/>
            <a:ext cx="4861036" cy="6001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SH has been  detected in absorption toward W49N and W31C (G10.62 – 0.4)</a:t>
            </a:r>
          </a:p>
          <a:p>
            <a:endParaRPr lang="en-US" dirty="0" smtClean="0"/>
          </a:p>
          <a:p>
            <a:r>
              <a:rPr lang="en-US" dirty="0" smtClean="0"/>
              <a:t>Its 1.383 THz ground state transition lies in the gap between Herschel/HIFI Bands 5 and 6.</a:t>
            </a:r>
          </a:p>
          <a:p>
            <a:endParaRPr lang="en-US" dirty="0" smtClean="0"/>
          </a:p>
          <a:p>
            <a:r>
              <a:rPr lang="en-US" dirty="0" smtClean="0"/>
              <a:t>SH is a key hydride, for which astronomical data was conspicuously missing until now.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Its presence suggests a “warm chemistry”, driven by shocks or turbulent dissipation, that can enable endothermic formation paths.</a:t>
            </a:r>
          </a:p>
          <a:p>
            <a:endParaRPr lang="en-US" dirty="0"/>
          </a:p>
          <a:p>
            <a:r>
              <a:rPr lang="en-US" b="1" dirty="0" smtClean="0"/>
              <a:t>Eight neutral diatomic hydrides have now been detected in the ISM: </a:t>
            </a:r>
          </a:p>
          <a:p>
            <a:endParaRPr lang="en-US" dirty="0" smtClean="0"/>
          </a:p>
          <a:p>
            <a:r>
              <a:rPr lang="en-US" sz="1600" dirty="0" smtClean="0"/>
              <a:t>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 err="1" smtClean="0"/>
              <a:t>Carruthers</a:t>
            </a:r>
            <a:r>
              <a:rPr lang="en-US" sz="1600" dirty="0" smtClean="0"/>
              <a:t> 1970)	</a:t>
            </a:r>
          </a:p>
          <a:p>
            <a:r>
              <a:rPr lang="en-US" sz="1600" dirty="0" smtClean="0"/>
              <a:t>CH (Swings &amp; Rosenfeld 1937)    </a:t>
            </a:r>
            <a:r>
              <a:rPr lang="en-US" sz="1600" dirty="0" err="1" smtClean="0"/>
              <a:t>SiH</a:t>
            </a:r>
            <a:r>
              <a:rPr lang="en-US" sz="1600" dirty="0" smtClean="0"/>
              <a:t>  (tentative;</a:t>
            </a:r>
          </a:p>
          <a:p>
            <a:r>
              <a:rPr lang="en-US" sz="1600" dirty="0" smtClean="0"/>
              <a:t>NH (Meyer &amp; Roth 1991) 		   </a:t>
            </a:r>
            <a:r>
              <a:rPr lang="en-US" sz="1600" dirty="0" err="1" smtClean="0"/>
              <a:t>Schilke</a:t>
            </a:r>
            <a:r>
              <a:rPr lang="en-US" sz="1600" dirty="0" smtClean="0"/>
              <a:t> et al. 2001)</a:t>
            </a:r>
          </a:p>
          <a:p>
            <a:r>
              <a:rPr lang="en-US" sz="1600" dirty="0" smtClean="0"/>
              <a:t>OH (</a:t>
            </a:r>
            <a:r>
              <a:rPr lang="en-US" sz="1600" dirty="0" err="1" smtClean="0"/>
              <a:t>Weinreb</a:t>
            </a:r>
            <a:r>
              <a:rPr lang="en-US" sz="1600" dirty="0" smtClean="0"/>
              <a:t> 1963) 		        </a:t>
            </a:r>
            <a:r>
              <a:rPr lang="en-US" sz="1600" b="1" dirty="0" smtClean="0"/>
              <a:t>SH (SOFIA/GREAT 2011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HF (Neufeld et al. 1995) 	        </a:t>
            </a:r>
            <a:r>
              <a:rPr lang="en-US" sz="1600" dirty="0" err="1" smtClean="0"/>
              <a:t>HCl</a:t>
            </a:r>
            <a:r>
              <a:rPr lang="en-US" sz="1600" dirty="0" smtClean="0"/>
              <a:t> (Blake et al. 1985) </a:t>
            </a:r>
          </a:p>
          <a:p>
            <a:r>
              <a:rPr lang="en-US" sz="1600" dirty="0" smtClean="0"/>
              <a:t>						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-49262" y="457538"/>
            <a:ext cx="4316832" cy="6276565"/>
            <a:chOff x="-33868" y="511417"/>
            <a:chExt cx="4316832" cy="6276565"/>
          </a:xfrm>
        </p:grpSpPr>
        <p:pic>
          <p:nvPicPr>
            <p:cNvPr id="28" name="Picture 27" descr="fig3.eps"/>
            <p:cNvPicPr>
              <a:picLocks noChangeAspect="1"/>
            </p:cNvPicPr>
            <p:nvPr/>
          </p:nvPicPr>
          <mc:AlternateContent xmlns:ma="http://schemas.microsoft.com/office/mac/drawingml/2008/main">
            <mc:Choice Requires="ma">
              <p:blipFill>
                <a:blip r:embed="rId3"/>
                <a:stretch>
                  <a:fillRect/>
                </a:stretch>
              </p:blipFill>
            </mc:Choice>
  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  <p:blipFill>
                <a:blip r:embed="rId4"/>
                <a:stretch>
                  <a:fillRect/>
                </a:stretch>
              </p:blipFill>
            </mc:Fallback>
          </mc:AlternateContent>
          <p:spPr>
            <a:xfrm>
              <a:off x="-33868" y="696597"/>
              <a:ext cx="4049054" cy="5369655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395177" y="6049318"/>
              <a:ext cx="388778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Neufeld, </a:t>
              </a:r>
              <a:r>
                <a:rPr lang="en-US" sz="1400" b="1" dirty="0" err="1" smtClean="0"/>
                <a:t>Falgarone</a:t>
              </a:r>
              <a:r>
                <a:rPr lang="en-US" sz="1400" b="1" dirty="0" smtClean="0"/>
                <a:t>, </a:t>
              </a:r>
              <a:r>
                <a:rPr lang="en-US" sz="1400" b="1" dirty="0" err="1" smtClean="0"/>
                <a:t>Gerin</a:t>
              </a:r>
              <a:r>
                <a:rPr lang="en-US" sz="1400" b="1" dirty="0" smtClean="0"/>
                <a:t>, Godard, </a:t>
              </a:r>
              <a:r>
                <a:rPr lang="en-US" sz="1400" b="1" dirty="0" err="1" smtClean="0"/>
                <a:t>Herbst</a:t>
              </a:r>
              <a:r>
                <a:rPr lang="en-US" sz="1400" b="1" dirty="0" smtClean="0"/>
                <a:t>,   </a:t>
              </a:r>
              <a:r>
                <a:rPr lang="en-US" sz="1400" b="1" dirty="0" err="1" smtClean="0"/>
                <a:t>Pineau</a:t>
              </a:r>
              <a:r>
                <a:rPr lang="en-US" sz="1400" b="1" dirty="0" smtClean="0"/>
                <a:t> des </a:t>
              </a:r>
              <a:r>
                <a:rPr lang="en-US" sz="1400" b="1" dirty="0" err="1" smtClean="0"/>
                <a:t>Forêts</a:t>
              </a:r>
              <a:r>
                <a:rPr lang="en-US" sz="1400" b="1" dirty="0" smtClean="0"/>
                <a:t> and the GREAT Team (2011)</a:t>
              </a:r>
            </a:p>
            <a:p>
              <a:r>
                <a:rPr lang="en-US" sz="1400" b="1" dirty="0" smtClean="0">
                  <a:solidFill>
                    <a:srgbClr val="FF0000"/>
                  </a:solidFill>
                </a:rPr>
                <a:t>QUICK-LOOK data reduction: not fully-calibrated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1554024" y="1303278"/>
              <a:ext cx="1304123" cy="432642"/>
              <a:chOff x="1788823" y="1489987"/>
              <a:chExt cx="1208374" cy="421386"/>
            </a:xfrm>
          </p:grpSpPr>
          <p:cxnSp>
            <p:nvCxnSpPr>
              <p:cNvPr id="15" name="Elbow Connector 14"/>
              <p:cNvCxnSpPr/>
              <p:nvPr/>
            </p:nvCxnSpPr>
            <p:spPr>
              <a:xfrm>
                <a:off x="2018915" y="1489987"/>
                <a:ext cx="978282" cy="415828"/>
              </a:xfrm>
              <a:prstGeom prst="bentConnector3">
                <a:avLst>
                  <a:gd name="adj1" fmla="val 99723"/>
                </a:avLst>
              </a:prstGeom>
              <a:ln>
                <a:solidFill>
                  <a:schemeClr val="accent2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Elbow Connector 23"/>
              <p:cNvCxnSpPr/>
              <p:nvPr/>
            </p:nvCxnSpPr>
            <p:spPr>
              <a:xfrm rot="16200000" flipH="1" flipV="1">
                <a:off x="1824770" y="1454041"/>
                <a:ext cx="421385" cy="493280"/>
              </a:xfrm>
              <a:prstGeom prst="bentConnector3">
                <a:avLst>
                  <a:gd name="adj1" fmla="val -95"/>
                </a:avLst>
              </a:prstGeom>
              <a:ln>
                <a:solidFill>
                  <a:schemeClr val="accent2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1897583" y="511417"/>
              <a:ext cx="84169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W49N</a:t>
              </a:r>
              <a:endParaRPr lang="en-US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580599" y="981765"/>
              <a:ext cx="1189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Symbol"/>
                </a:rPr>
                <a:t>L</a:t>
              </a:r>
              <a:r>
                <a:rPr lang="en-US" sz="1600" dirty="0" smtClean="0">
                  <a:solidFill>
                    <a:srgbClr val="FF0000"/>
                  </a:solidFill>
                </a:rPr>
                <a:t> doubling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 flipV="1">
              <a:off x="2021652" y="2747818"/>
              <a:ext cx="1304123" cy="152746"/>
              <a:chOff x="1788823" y="1489987"/>
              <a:chExt cx="1208374" cy="421386"/>
            </a:xfrm>
          </p:grpSpPr>
          <p:cxnSp>
            <p:nvCxnSpPr>
              <p:cNvPr id="25" name="Elbow Connector 24"/>
              <p:cNvCxnSpPr/>
              <p:nvPr/>
            </p:nvCxnSpPr>
            <p:spPr>
              <a:xfrm>
                <a:off x="2018915" y="1489987"/>
                <a:ext cx="978282" cy="415828"/>
              </a:xfrm>
              <a:prstGeom prst="bentConnector3">
                <a:avLst>
                  <a:gd name="adj1" fmla="val 99723"/>
                </a:avLst>
              </a:prstGeom>
              <a:ln>
                <a:solidFill>
                  <a:schemeClr val="accent2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Elbow Connector 25"/>
              <p:cNvCxnSpPr/>
              <p:nvPr/>
            </p:nvCxnSpPr>
            <p:spPr>
              <a:xfrm rot="16200000" flipH="1" flipV="1">
                <a:off x="1824770" y="1454041"/>
                <a:ext cx="421385" cy="493280"/>
              </a:xfrm>
              <a:prstGeom prst="bentConnector3">
                <a:avLst>
                  <a:gd name="adj1" fmla="val -95"/>
                </a:avLst>
              </a:prstGeom>
              <a:ln>
                <a:solidFill>
                  <a:schemeClr val="accent2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5124" y="954618"/>
              <a:ext cx="918900" cy="326210"/>
            </a:xfrm>
            <a:prstGeom prst="rect">
              <a:avLst/>
            </a:prstGeom>
          </p:spPr>
        </p:pic>
        <p:pic>
          <p:nvPicPr>
            <p:cNvPr id="30" name="Picture 29" descr="great_logo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75375" y="954617"/>
              <a:ext cx="751434" cy="400765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58921" y="4761402"/>
              <a:ext cx="906581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 H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r>
                <a:rPr lang="en-US" dirty="0" smtClean="0">
                  <a:solidFill>
                    <a:srgbClr val="FF0000"/>
                  </a:solidFill>
                </a:rPr>
                <a:t>O</a:t>
              </a:r>
            </a:p>
            <a:p>
              <a:r>
                <a:rPr lang="en-US" sz="900" dirty="0" smtClean="0">
                  <a:solidFill>
                    <a:srgbClr val="FF0000"/>
                  </a:solidFill>
                </a:rPr>
                <a:t>from Herschel</a:t>
              </a:r>
            </a:p>
            <a:p>
              <a:r>
                <a:rPr lang="en-US" sz="900" dirty="0" smtClean="0">
                  <a:solidFill>
                    <a:srgbClr val="FF0000"/>
                  </a:solidFill>
                </a:rPr>
                <a:t>(</a:t>
              </a:r>
              <a:r>
                <a:rPr lang="en-US" sz="900" dirty="0" err="1" smtClean="0">
                  <a:solidFill>
                    <a:srgbClr val="FF0000"/>
                  </a:solidFill>
                </a:rPr>
                <a:t>Sonnentrucker</a:t>
              </a:r>
              <a:endParaRPr lang="en-US" sz="900" dirty="0" smtClean="0">
                <a:solidFill>
                  <a:srgbClr val="FF0000"/>
                </a:solidFill>
              </a:endParaRPr>
            </a:p>
            <a:p>
              <a:r>
                <a:rPr lang="en-US" sz="900" dirty="0" smtClean="0">
                  <a:solidFill>
                    <a:srgbClr val="FF0000"/>
                  </a:solidFill>
                </a:rPr>
                <a:t> et al. </a:t>
              </a:r>
              <a:r>
                <a:rPr lang="en-US" sz="900" smtClean="0">
                  <a:solidFill>
                    <a:srgbClr val="FF0000"/>
                  </a:solidFill>
                </a:rPr>
                <a:t>2010)</a:t>
              </a:r>
              <a:endParaRPr lang="en-US" sz="9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97406" y="2134280"/>
              <a:ext cx="1411618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 smtClean="0"/>
                <a:t>  </a:t>
              </a:r>
              <a:r>
                <a:rPr lang="en-US" sz="2100" dirty="0" smtClean="0">
                  <a:solidFill>
                    <a:srgbClr val="0000FF"/>
                  </a:solidFill>
                </a:rPr>
                <a:t>SH </a:t>
              </a:r>
            </a:p>
            <a:p>
              <a:r>
                <a:rPr lang="en-US" sz="1300" baseline="30000" dirty="0" smtClean="0">
                  <a:solidFill>
                    <a:srgbClr val="0000FF"/>
                  </a:solidFill>
                </a:rPr>
                <a:t>2</a:t>
              </a:r>
              <a:r>
                <a:rPr lang="en-US" sz="1300" dirty="0" smtClean="0">
                  <a:solidFill>
                    <a:srgbClr val="0000FF"/>
                  </a:solidFill>
                  <a:latin typeface="Symbol" charset="2"/>
                  <a:cs typeface="Symbol" charset="2"/>
                </a:rPr>
                <a:t>P</a:t>
              </a:r>
              <a:r>
                <a:rPr lang="en-US" sz="1300" baseline="-25000" dirty="0" smtClean="0">
                  <a:solidFill>
                    <a:srgbClr val="0000FF"/>
                  </a:solidFill>
                </a:rPr>
                <a:t>3/2  </a:t>
              </a:r>
              <a:r>
                <a:rPr lang="en-US" sz="1300" dirty="0" smtClean="0">
                  <a:solidFill>
                    <a:srgbClr val="0000FF"/>
                  </a:solidFill>
                </a:rPr>
                <a:t>J = 5/2 – 3/2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10034" y="3525212"/>
              <a:ext cx="326243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 smtClean="0"/>
                <a:t>  </a:t>
              </a:r>
              <a:r>
                <a:rPr lang="en-US" sz="2100" dirty="0" smtClean="0">
                  <a:solidFill>
                    <a:srgbClr val="0000FF"/>
                  </a:solidFill>
                </a:rPr>
                <a:t>SH                            </a:t>
              </a:r>
              <a:r>
                <a:rPr lang="en-US" sz="1300" dirty="0" smtClean="0">
                  <a:solidFill>
                    <a:srgbClr val="0000FF"/>
                  </a:solidFill>
                </a:rPr>
                <a:t>J = 5/2</a:t>
              </a:r>
              <a:r>
                <a:rPr lang="en-US" sz="1300" baseline="30000" dirty="0" smtClean="0">
                  <a:solidFill>
                    <a:srgbClr val="0000FF"/>
                  </a:solidFill>
                </a:rPr>
                <a:t>+</a:t>
              </a:r>
              <a:r>
                <a:rPr lang="en-US" sz="1300" dirty="0" smtClean="0">
                  <a:solidFill>
                    <a:srgbClr val="0000FF"/>
                  </a:solidFill>
                </a:rPr>
                <a:t> – 3/2</a:t>
              </a:r>
              <a:r>
                <a:rPr lang="en-US" sz="1300" baseline="30000" dirty="0" smtClean="0">
                  <a:solidFill>
                    <a:srgbClr val="0000FF"/>
                  </a:solidFill>
                </a:rPr>
                <a:t>–</a:t>
              </a:r>
              <a:r>
                <a:rPr lang="en-US" sz="1300" dirty="0" smtClean="0">
                  <a:solidFill>
                    <a:srgbClr val="0000FF"/>
                  </a:solidFill>
                </a:rPr>
                <a:t> </a:t>
              </a:r>
              <a:endParaRPr lang="en-US" sz="13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56216" y="3946867"/>
              <a:ext cx="3223959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 smtClean="0"/>
                <a:t>                            </a:t>
              </a:r>
              <a:r>
                <a:rPr lang="en-US" sz="1300" baseline="30000" dirty="0" smtClean="0">
                  <a:solidFill>
                    <a:srgbClr val="0000FF"/>
                  </a:solidFill>
                </a:rPr>
                <a:t>               </a:t>
              </a:r>
              <a:r>
                <a:rPr lang="en-US" sz="1300" dirty="0" smtClean="0">
                  <a:solidFill>
                    <a:srgbClr val="0000FF"/>
                  </a:solidFill>
                </a:rPr>
                <a:t>J = 5/2</a:t>
              </a:r>
              <a:r>
                <a:rPr lang="en-US" sz="1300" baseline="30000" dirty="0" smtClean="0">
                  <a:solidFill>
                    <a:srgbClr val="0000FF"/>
                  </a:solidFill>
                </a:rPr>
                <a:t>–</a:t>
              </a:r>
              <a:r>
                <a:rPr lang="en-US" sz="1300" dirty="0" smtClean="0">
                  <a:solidFill>
                    <a:srgbClr val="0000FF"/>
                  </a:solidFill>
                </a:rPr>
                <a:t> – 3/2</a:t>
              </a:r>
              <a:r>
                <a:rPr lang="en-US" sz="1300" baseline="30000" dirty="0" smtClean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2653297" y="4814760"/>
              <a:ext cx="25471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Note vertical offsets: </a:t>
              </a:r>
              <a:r>
                <a:rPr lang="en-US" sz="1200" dirty="0" smtClean="0">
                  <a:solidFill>
                    <a:srgbClr val="FF0000"/>
                  </a:solidFill>
                </a:rPr>
                <a:t>0</a:t>
              </a:r>
              <a:r>
                <a:rPr lang="en-US" sz="1200" dirty="0" smtClean="0"/>
                <a:t>    </a:t>
              </a:r>
              <a:r>
                <a:rPr lang="en-US" sz="1200" dirty="0" smtClean="0">
                  <a:solidFill>
                    <a:srgbClr val="0000FF"/>
                  </a:solidFill>
                </a:rPr>
                <a:t>+0.5</a:t>
              </a:r>
              <a:r>
                <a:rPr lang="en-US" sz="1200" dirty="0" smtClean="0"/>
                <a:t>      </a:t>
              </a:r>
              <a:r>
                <a:rPr lang="en-US" sz="1200" dirty="0" smtClean="0">
                  <a:solidFill>
                    <a:srgbClr val="0000FF"/>
                  </a:solidFill>
                </a:rPr>
                <a:t>+1.0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263</Words>
  <Application>Microsoft Macintosh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Neufeld</dc:creator>
  <cp:lastModifiedBy>L. Andrew Helton</cp:lastModifiedBy>
  <cp:revision>13</cp:revision>
  <dcterms:created xsi:type="dcterms:W3CDTF">2012-08-23T20:32:58Z</dcterms:created>
  <dcterms:modified xsi:type="dcterms:W3CDTF">2012-08-23T21:14:21Z</dcterms:modified>
</cp:coreProperties>
</file>