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31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4144"/>
    <a:srgbClr val="B22F2B"/>
    <a:srgbClr val="A01E21"/>
    <a:srgbClr val="A05F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83" autoAdjust="0"/>
    <p:restoredTop sz="79184" autoAdjust="0"/>
  </p:normalViewPr>
  <p:slideViewPr>
    <p:cSldViewPr snapToGrid="0" snapToObjects="1">
      <p:cViewPr varScale="1">
        <p:scale>
          <a:sx n="100" d="100"/>
          <a:sy n="100" d="100"/>
        </p:scale>
        <p:origin x="13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6B3A6-FA45-4375-8008-2B6A0FE4B0DD}" type="datetimeFigureOut">
              <a:rPr lang="en-US" smtClean="0"/>
              <a:t>7/22/21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AA3C6-7FD5-4B98-A369-436189BB4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59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Paper DOI: http://</a:t>
            </a:r>
            <a:r>
              <a:rPr lang="en-US" dirty="0" err="1"/>
              <a:t>doi.org</a:t>
            </a:r>
            <a:r>
              <a:rPr lang="en-US" dirty="0"/>
              <a:t>/10.3847/1538-4357/abb402</a:t>
            </a:r>
          </a:p>
          <a:p>
            <a:r>
              <a:rPr lang="en-US" dirty="0"/>
              <a:t>High-res image link: https://</a:t>
            </a:r>
            <a:r>
              <a:rPr lang="en-US" dirty="0" err="1"/>
              <a:t>www.sofia.usra.edu</a:t>
            </a:r>
            <a:r>
              <a:rPr lang="en-US" dirty="0"/>
              <a:t>/sites/default/files/Public/SCI2021_010.png</a:t>
            </a:r>
          </a:p>
          <a:p>
            <a:r>
              <a:rPr lang="en-US" dirty="0"/>
              <a:t>Science Spotlight: https://</a:t>
            </a:r>
            <a:r>
              <a:rPr lang="en-US" dirty="0" err="1"/>
              <a:t>www.sofia.usra.edu</a:t>
            </a:r>
            <a:r>
              <a:rPr lang="en-US" dirty="0"/>
              <a:t>/multimedia/science-results-archive/galactic-chimneys-unseen-component-disk-halo-interaction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AA3C6-7FD5-4B98-A369-436189BB46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31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6F299CC-8742-DC45-8759-6D3277B7EC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1019F-39EC-1849-8FED-1D0605908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A0CD7C9-4A29-5F49-B790-15F10A9094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76364" y="6061354"/>
            <a:ext cx="777240" cy="6824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DEF66FE-D07C-A24D-B835-45EE954D6EE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73308" y="6061354"/>
            <a:ext cx="859536" cy="6876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28F1E72-0EC3-834B-9EF4-9A7F2234A9F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246207" y="6061354"/>
            <a:ext cx="914400" cy="685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EFFDD09-0E77-8043-8194-8FAAB824389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273970" y="6061354"/>
            <a:ext cx="804672" cy="68971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CF40FD0-5630-694A-A5E6-43E0359B6AB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4474" y="6085821"/>
            <a:ext cx="2311400" cy="76200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BD6DA7E7-855A-3D49-A8B1-12E968B2E8E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Click to add 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DDE12B98-0CD1-B84B-9FD1-A764BBF652C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35429" y="4383313"/>
            <a:ext cx="10232571" cy="116114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Speaker</a:t>
            </a:r>
          </a:p>
          <a:p>
            <a:pPr algn="l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Month Year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261B528-6675-224E-81EE-229D08F1461F}"/>
              </a:ext>
            </a:extLst>
          </p:cNvPr>
          <p:cNvCxnSpPr/>
          <p:nvPr userDrawn="1"/>
        </p:nvCxnSpPr>
        <p:spPr>
          <a:xfrm>
            <a:off x="0" y="5870073"/>
            <a:ext cx="12192000" cy="0"/>
          </a:xfrm>
          <a:prstGeom prst="line">
            <a:avLst/>
          </a:prstGeom>
          <a:ln w="63500" cmpd="sng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4000">
                  <a:schemeClr val="accent1"/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863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A1B58-8ADB-0B47-A512-9A6F93B74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E90CBD-4BB8-2A4B-8BA6-6B0028CD3A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AF73E5-CEEA-094D-A3AD-128033391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66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F20010-A7C9-9641-9A66-7B3106E691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008AFD-2DB5-A24C-BA41-2D6A569D09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A615-CFF1-7748-AB57-085D3DFB9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1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FF747-E954-624D-A1F6-533CD2014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A499D-DF3D-3D4C-8CD2-7194E32E8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6C146E-44B2-FC4E-88F1-C78860B41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4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762EB-BC98-6D46-965B-90C21B427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ACA877-4C11-D24D-8FE4-32025F7D0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5944B-45FA-7947-9011-3A0A3FA21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758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1D284-2AD7-6F40-87A8-5E6B84721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2515E-13A4-0747-A383-663268831D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11625E-E66A-4C46-84A3-F4C3BBB34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E54E88-8CB2-4844-9860-53092D75A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124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48354-F916-AC44-8652-0C710AF3E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A1D1B-8F84-B742-8FF7-D0FB829D1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1748A5-FE1B-AD47-A47F-CD85429B45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A43FC8-3400-BE4C-B169-212C04BFDB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CCAB5F-A3C3-9046-9C58-2983A3BCD6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A10C7E-2B11-AB4B-99B4-F20877108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78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37486-71E3-374F-8FCC-386970B7F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3E1951-08FA-ED4C-846E-EB5C43749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644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4EDB3E-4808-EC47-80E4-AE11EA088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02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0E2E3-B410-0E4D-84D0-98489C769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D3D92-0E80-1149-B2E5-DF993B9BB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68CA94-917E-7543-9BB9-F790291843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60DCCA-D981-7A4F-A203-8FE9876DF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4A362-2FCD-244E-9AE2-1A661F14B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9B9FFC-0006-8641-B68D-F65F318963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3C9C11-3A4B-4F4D-A776-CEE8DD0048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862271-EE5A-DC4F-ADE5-C21CE4BAA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39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5ED364-356D-5A4B-948D-479A25F2B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19A00-8CED-C44C-9AC3-A703A8675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6A1A8-A276-C24C-A304-6FEFBA792F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1"/>
            <a:ext cx="10515600" cy="2425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0B662815-6E7C-AF49-A41C-CEAF29F470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965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350000"/>
            <a:ext cx="12192000" cy="5120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0000">
                <a:schemeClr val="accent1"/>
              </a:gs>
              <a:gs pos="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4"/>
          <p:cNvSpPr txBox="1">
            <a:spLocks/>
          </p:cNvSpPr>
          <p:nvPr/>
        </p:nvSpPr>
        <p:spPr>
          <a:xfrm>
            <a:off x="550517" y="365125"/>
            <a:ext cx="11206056" cy="7957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2400" dirty="0"/>
              <a:t>Galactic Chimneys: An Unseen Component of the Disk-Halo Interaction</a:t>
            </a: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4216400" y="1290376"/>
            <a:ext cx="7540173" cy="370072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Spiral galaxies are relatively thin, but when viewed edge-on, observers can discern emission extending above and below their midplanes. Vertical protrusions called chimneys can be produced by powerful winds from supernovae or intense star formation in star clusters. </a:t>
            </a:r>
          </a:p>
          <a:p>
            <a:r>
              <a:rPr lang="en-US" sz="1800" dirty="0"/>
              <a:t>SOFIA/FIFI-LS [C II] observations of the edge-on galaxy, NGC 891, show significant mass transport in the chimneys, revealing a formerly unseen component of the galactic disk-halo interaction</a:t>
            </a:r>
          </a:p>
          <a:p>
            <a:r>
              <a:rPr lang="en-US" sz="1800" dirty="0"/>
              <a:t>Researchers find that the spatial distribution of [C II] is best described by a two-component model. The galaxy has a thinner disk with a scale-height of about 0.3 kpc. The central and active star-forming regions are supplemented by a thicker disk with a scale height of about 2 kpc.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5F98034-EDC8-F340-B568-3A5E76D38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5116" y="6420820"/>
            <a:ext cx="466344" cy="409474"/>
          </a:xfrm>
          <a:prstGeom prst="rect">
            <a:avLst/>
          </a:prstGeom>
        </p:spPr>
      </p:pic>
      <p:pic>
        <p:nvPicPr>
          <p:cNvPr id="20" name="Content Placeholder 10">
            <a:extLst>
              <a:ext uri="{FF2B5EF4-FFF2-40B4-BE49-F238E27FC236}">
                <a16:creationId xmlns:a16="http://schemas.microsoft.com/office/drawing/2014/main" id="{16CD0C89-342C-5646-827F-D6CC72244F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5396" y="6420820"/>
            <a:ext cx="557784" cy="41489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D00CF4-FACB-DF48-AFB6-4B5195D82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18260" y="6417716"/>
            <a:ext cx="484632" cy="41468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4B8ADB0-21F2-854C-98F9-18BA726C40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76540" y="6418715"/>
            <a:ext cx="493776" cy="410580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550517" y="1125275"/>
            <a:ext cx="1120605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C6B078BB-5D8F-6749-A770-F11DA34731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146" y="6401675"/>
            <a:ext cx="1642440" cy="5360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7672B1-4574-9344-AC89-F86A61BC21FE}"/>
              </a:ext>
            </a:extLst>
          </p:cNvPr>
          <p:cNvSpPr txBox="1"/>
          <p:nvPr/>
        </p:nvSpPr>
        <p:spPr>
          <a:xfrm>
            <a:off x="4216400" y="5280498"/>
            <a:ext cx="754017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Paper: “Extraplanar Gas in Edge-on Galaxies Traced by SOFIA Observations of [C II]”</a:t>
            </a:r>
          </a:p>
          <a:p>
            <a:r>
              <a:rPr lang="en-US" sz="1400" dirty="0"/>
              <a:t>Reach, William T., et al., 2020/10, </a:t>
            </a:r>
            <a:r>
              <a:rPr lang="en-US" sz="1400" dirty="0" err="1"/>
              <a:t>ApJ</a:t>
            </a:r>
            <a:r>
              <a:rPr lang="en-US" sz="1400" dirty="0"/>
              <a:t>, 902, 28.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328397-B499-C34C-8D14-B3AB7BF6BA51}"/>
              </a:ext>
            </a:extLst>
          </p:cNvPr>
          <p:cNvSpPr txBox="1"/>
          <p:nvPr/>
        </p:nvSpPr>
        <p:spPr>
          <a:xfrm>
            <a:off x="4216400" y="5897767"/>
            <a:ext cx="75401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Image credit: Adam Block/Mount Lemmon </a:t>
            </a:r>
            <a:r>
              <a:rPr lang="en-US" sz="1200" dirty="0" err="1"/>
              <a:t>SkyCenter</a:t>
            </a:r>
            <a:r>
              <a:rPr lang="en-US" sz="1200" dirty="0"/>
              <a:t>/University of Arizona</a:t>
            </a:r>
          </a:p>
        </p:txBody>
      </p:sp>
      <p:pic>
        <p:nvPicPr>
          <p:cNvPr id="10" name="Picture 9" descr="A galaxy in space&#10;&#10;Description automatically generated with low confidence">
            <a:extLst>
              <a:ext uri="{FF2B5EF4-FFF2-40B4-BE49-F238E27FC236}">
                <a16:creationId xmlns:a16="http://schemas.microsoft.com/office/drawing/2014/main" id="{909BCD0C-9458-E842-83B7-17AF0922FB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517" y="1254572"/>
            <a:ext cx="3443164" cy="498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356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7372</TotalTime>
  <Words>242</Words>
  <Application>Microsoft Macintosh PowerPoint</Application>
  <PresentationFormat>Widescreen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Proudfit, Leslie W. (ARC-PX)[Universities Space Research Association (USRA)]</cp:lastModifiedBy>
  <cp:revision>81</cp:revision>
  <dcterms:created xsi:type="dcterms:W3CDTF">2018-05-07T19:18:22Z</dcterms:created>
  <dcterms:modified xsi:type="dcterms:W3CDTF">2021-07-22T17:50:53Z</dcterms:modified>
</cp:coreProperties>
</file>