
<file path=[Content_Types].xml><?xml version="1.0" encoding="utf-8"?>
<Types xmlns="http://schemas.openxmlformats.org/package/2006/content-types">
  <Default Extension="xml" ContentType="application/xml"/>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255C8"/>
    <a:srgbClr val="035AD4"/>
    <a:srgbClr val="0523C2"/>
    <a:srgbClr val="032ADD"/>
    <a:srgbClr val="051997"/>
    <a:srgbClr val="041BA1"/>
    <a:srgbClr val="0532FF"/>
    <a:srgbClr val="0425C7"/>
    <a:srgbClr val="0329D9"/>
    <a:srgbClr val="032A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4"/>
    <p:restoredTop sz="95122"/>
  </p:normalViewPr>
  <p:slideViewPr>
    <p:cSldViewPr snapToGrid="0" snapToObjects="1">
      <p:cViewPr varScale="1">
        <p:scale>
          <a:sx n="108" d="100"/>
          <a:sy n="108" d="100"/>
        </p:scale>
        <p:origin x="792"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F1012-22A8-7443-AE64-55DD027AD68E}" type="datetimeFigureOut">
              <a:rPr lang="en-US" smtClean="0"/>
              <a:t>1/25/18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08958-B94F-CF40-B88B-31F64106C011}" type="slidenum">
              <a:rPr lang="en-US" smtClean="0"/>
              <a:t>‹#›</a:t>
            </a:fld>
            <a:endParaRPr lang="en-US"/>
          </a:p>
        </p:txBody>
      </p:sp>
    </p:spTree>
    <p:extLst>
      <p:ext uri="{BB962C8B-B14F-4D97-AF65-F5344CB8AC3E}">
        <p14:creationId xmlns:p14="http://schemas.microsoft.com/office/powerpoint/2010/main" val="1149741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908958-B94F-CF40-B88B-31F64106C011}" type="slidenum">
              <a:rPr lang="en-US" smtClean="0"/>
              <a:t>1</a:t>
            </a:fld>
            <a:endParaRPr lang="en-US"/>
          </a:p>
        </p:txBody>
      </p:sp>
    </p:spTree>
    <p:extLst>
      <p:ext uri="{BB962C8B-B14F-4D97-AF65-F5344CB8AC3E}">
        <p14:creationId xmlns:p14="http://schemas.microsoft.com/office/powerpoint/2010/main" val="185341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63253"/>
      </p:ext>
    </p:extLst>
  </p:cSld>
  <p:clrMapOvr>
    <a:masterClrMapping/>
  </p:clrMapOvr>
  <mc:AlternateContent xmlns:mc="http://schemas.openxmlformats.org/markup-compatibility/2006" xmlns:p14="http://schemas.microsoft.com/office/powerpoint/2010/main">
    <mc:Choice Requires="p14">
      <p:transition spd="slow" p14:dur="1500" advTm="20000">
        <p:random/>
      </p:transition>
    </mc:Choice>
    <mc:Fallback xmlns="">
      <p:transition spd="slow" advTm="20000">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5818397"/>
      </p:ext>
    </p:extLst>
  </p:cSld>
  <p:clrMap bg1="lt1" tx1="dk1" bg2="lt2" tx2="dk2" accent1="accent1" accent2="accent2" accent3="accent3" accent4="accent4" accent5="accent5" accent6="accent6" hlink="hlink" folHlink="folHlink"/>
  <p:sldLayoutIdLst>
    <p:sldLayoutId id="2147483650" r:id="rId1"/>
  </p:sldLayoutIdLst>
  <mc:AlternateContent xmlns:mc="http://schemas.openxmlformats.org/markup-compatibility/2006" xmlns:p14="http://schemas.microsoft.com/office/powerpoint/2010/main">
    <mc:Choice Requires="p14">
      <p:transition spd="slow" p14:dur="1500" advTm="20000">
        <p:random/>
      </p:transition>
    </mc:Choice>
    <mc:Fallback xmlns="">
      <p:transition spd="slow" advTm="20000">
        <p:random/>
      </p:transition>
    </mc:Fallback>
  </mc:AlternateConten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8000" r="-48000"/>
          </a:stretch>
        </a:blipFill>
        <a:effectLst/>
      </p:bgPr>
    </p:bg>
    <p:spTree>
      <p:nvGrpSpPr>
        <p:cNvPr id="1" name=""/>
        <p:cNvGrpSpPr/>
        <p:nvPr/>
      </p:nvGrpSpPr>
      <p:grpSpPr>
        <a:xfrm>
          <a:off x="0" y="0"/>
          <a:ext cx="0" cy="0"/>
          <a:chOff x="0" y="0"/>
          <a:chExt cx="0" cy="0"/>
        </a:xfrm>
      </p:grpSpPr>
      <p:sp>
        <p:nvSpPr>
          <p:cNvPr id="12" name="Footer Placeholder 4"/>
          <p:cNvSpPr txBox="1">
            <a:spLocks/>
          </p:cNvSpPr>
          <p:nvPr/>
        </p:nvSpPr>
        <p:spPr>
          <a:xfrm>
            <a:off x="0" y="6455230"/>
            <a:ext cx="12192000" cy="393246"/>
          </a:xfrm>
          <a:prstGeom prst="rect">
            <a:avLst/>
          </a:prstGeom>
          <a:solidFill>
            <a:schemeClr val="tx1"/>
          </a:solidFill>
        </p:spPr>
        <p:txBody>
          <a:bodyPr vert="horz" lIns="91440" tIns="45720" rIns="91440" bIns="45720" rtlCol="0" anchor="ctr"/>
          <a:lstStyle>
            <a:defPPr>
              <a:defRPr lang="en-US"/>
            </a:defPPr>
            <a:lvl1pPr marL="0" algn="ct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13" name="Picture 12" descr="sofialogoprint.jpg"/>
          <p:cNvPicPr>
            <a:picLocks noChangeAspect="1"/>
          </p:cNvPicPr>
          <p:nvPr/>
        </p:nvPicPr>
        <p:blipFill rotWithShape="1">
          <a:blip r:embed="rId4">
            <a:extLst>
              <a:ext uri="{28A0092B-C50C-407E-A947-70E740481C1C}">
                <a14:useLocalDpi xmlns:a14="http://schemas.microsoft.com/office/drawing/2010/main" val="0"/>
              </a:ext>
            </a:extLst>
          </a:blip>
          <a:srcRect t="-1" b="27984"/>
          <a:stretch/>
        </p:blipFill>
        <p:spPr>
          <a:xfrm>
            <a:off x="1050946" y="6483350"/>
            <a:ext cx="1384418" cy="355600"/>
          </a:xfrm>
          <a:prstGeom prst="rect">
            <a:avLst/>
          </a:prstGeom>
        </p:spPr>
      </p:pic>
      <p:sp>
        <p:nvSpPr>
          <p:cNvPr id="2" name="Title 1"/>
          <p:cNvSpPr>
            <a:spLocks noGrp="1"/>
          </p:cNvSpPr>
          <p:nvPr>
            <p:ph type="title" idx="4294967295"/>
          </p:nvPr>
        </p:nvSpPr>
        <p:spPr>
          <a:xfrm>
            <a:off x="0" y="167324"/>
            <a:ext cx="12192000" cy="489098"/>
          </a:xfrm>
          <a:prstGeom prst="rect">
            <a:avLst/>
          </a:prstGeom>
          <a:solidFill>
            <a:schemeClr val="tx1">
              <a:alpha val="25000"/>
            </a:schemeClr>
          </a:solidFill>
        </p:spPr>
        <p:txBody>
          <a:bodyPr>
            <a:normAutofit fontScale="90000"/>
          </a:bodyPr>
          <a:lstStyle/>
          <a:p>
            <a:pPr algn="ctr"/>
            <a:r>
              <a:rPr lang="en-US" sz="3300" b="1" dirty="0" smtClean="0">
                <a:solidFill>
                  <a:schemeClr val="bg2"/>
                </a:solidFill>
              </a:rPr>
              <a:t>W3 Preliminary Polarimetry Data</a:t>
            </a:r>
            <a:endParaRPr lang="en-US" sz="3300" b="1" dirty="0">
              <a:solidFill>
                <a:schemeClr val="bg2"/>
              </a:solidFill>
            </a:endParaRPr>
          </a:p>
        </p:txBody>
      </p:sp>
      <p:sp>
        <p:nvSpPr>
          <p:cNvPr id="8" name="Rectangle 7"/>
          <p:cNvSpPr/>
          <p:nvPr/>
        </p:nvSpPr>
        <p:spPr>
          <a:xfrm>
            <a:off x="255183" y="1609915"/>
            <a:ext cx="4885932" cy="4185761"/>
          </a:xfrm>
          <a:prstGeom prst="rect">
            <a:avLst/>
          </a:prstGeom>
          <a:solidFill>
            <a:schemeClr val="tx1">
              <a:alpha val="25000"/>
            </a:schemeClr>
          </a:solidFill>
        </p:spPr>
        <p:txBody>
          <a:bodyPr wrap="square">
            <a:spAutoFit/>
          </a:bodyPr>
          <a:lstStyle/>
          <a:p>
            <a:pPr algn="just"/>
            <a:r>
              <a:rPr lang="en-US" sz="1400" dirty="0">
                <a:solidFill>
                  <a:schemeClr val="bg2"/>
                </a:solidFill>
              </a:rPr>
              <a:t>Instrument: HAWC+, 89 </a:t>
            </a:r>
            <a:r>
              <a:rPr lang="el-GR" sz="1400" dirty="0">
                <a:solidFill>
                  <a:schemeClr val="bg2"/>
                </a:solidFill>
                <a:latin typeface="Calibri" charset="0"/>
                <a:ea typeface="Calibri" charset="0"/>
                <a:cs typeface="Calibri" charset="0"/>
              </a:rPr>
              <a:t>μ</a:t>
            </a:r>
            <a:r>
              <a:rPr lang="en-US" sz="1400" dirty="0">
                <a:solidFill>
                  <a:schemeClr val="bg2"/>
                </a:solidFill>
                <a:latin typeface="Calibri" charset="0"/>
                <a:ea typeface="Calibri" charset="0"/>
                <a:cs typeface="Calibri" charset="0"/>
              </a:rPr>
              <a:t>m</a:t>
            </a:r>
            <a:endParaRPr lang="en-US" sz="1400" dirty="0">
              <a:solidFill>
                <a:schemeClr val="bg2"/>
              </a:solidFill>
            </a:endParaRPr>
          </a:p>
          <a:p>
            <a:pPr algn="just"/>
            <a:endParaRPr lang="en-US" sz="1400" b="1" dirty="0" smtClean="0">
              <a:solidFill>
                <a:schemeClr val="bg2"/>
              </a:solidFill>
            </a:endParaRPr>
          </a:p>
          <a:p>
            <a:pPr algn="just"/>
            <a:r>
              <a:rPr lang="en-US" sz="1400" b="1" dirty="0" smtClean="0">
                <a:solidFill>
                  <a:schemeClr val="bg2"/>
                </a:solidFill>
              </a:rPr>
              <a:t>Background</a:t>
            </a:r>
          </a:p>
          <a:p>
            <a:pPr algn="just"/>
            <a:endParaRPr lang="en-US" sz="1400" b="1" dirty="0">
              <a:solidFill>
                <a:schemeClr val="bg2"/>
              </a:solidFill>
            </a:endParaRPr>
          </a:p>
          <a:p>
            <a:pPr algn="just"/>
            <a:r>
              <a:rPr lang="en-US" sz="1400" dirty="0" smtClean="0">
                <a:solidFill>
                  <a:schemeClr val="bg2"/>
                </a:solidFill>
              </a:rPr>
              <a:t>In the W3 star-forming region, polarimetry is used to detect the alignment of dust grains within the molecular cloud. These empirical results are then used to test existing theories that aim to model the star formation process.</a:t>
            </a:r>
            <a:endParaRPr lang="en-US" sz="1400" dirty="0">
              <a:solidFill>
                <a:schemeClr val="bg2"/>
              </a:solidFill>
            </a:endParaRPr>
          </a:p>
          <a:p>
            <a:pPr algn="just"/>
            <a:endParaRPr lang="en-US" sz="1400" dirty="0" smtClean="0">
              <a:solidFill>
                <a:schemeClr val="bg2"/>
              </a:solidFill>
            </a:endParaRPr>
          </a:p>
          <a:p>
            <a:pPr algn="just"/>
            <a:r>
              <a:rPr lang="en-US" sz="1400" dirty="0" smtClean="0">
                <a:solidFill>
                  <a:schemeClr val="bg2"/>
                </a:solidFill>
              </a:rPr>
              <a:t>The </a:t>
            </a:r>
            <a:r>
              <a:rPr lang="en-US" sz="1400" dirty="0">
                <a:solidFill>
                  <a:schemeClr val="bg2"/>
                </a:solidFill>
              </a:rPr>
              <a:t>structure of the far-infrared polarization in the W3 star forming region, as observed by HAWC+ at a wavelength of 89 </a:t>
            </a:r>
            <a:r>
              <a:rPr lang="en-US" sz="1400" dirty="0" err="1" smtClean="0">
                <a:solidFill>
                  <a:schemeClr val="bg2"/>
                </a:solidFill>
              </a:rPr>
              <a:t>μm</a:t>
            </a:r>
            <a:r>
              <a:rPr lang="en-US" sz="1400" dirty="0" smtClean="0">
                <a:solidFill>
                  <a:schemeClr val="bg2"/>
                </a:solidFill>
              </a:rPr>
              <a:t> is shown at right. </a:t>
            </a:r>
            <a:r>
              <a:rPr lang="en-US" sz="1400" dirty="0">
                <a:solidFill>
                  <a:schemeClr val="bg2"/>
                </a:solidFill>
              </a:rPr>
              <a:t>Each line segment represents the orientation of polarization at that location overlaid on an image of the total intensity at the same wavelength. Vectors represent the electric field direction. For clarity, only one-quarter of the polarization measurements are shown and the the line segments are set to a fixed length. The polarization </a:t>
            </a:r>
            <a:r>
              <a:rPr lang="en-US" sz="1400" dirty="0" smtClean="0">
                <a:solidFill>
                  <a:schemeClr val="bg2"/>
                </a:solidFill>
              </a:rPr>
              <a:t>arises </a:t>
            </a:r>
            <a:r>
              <a:rPr lang="en-US" sz="1400" dirty="0">
                <a:solidFill>
                  <a:schemeClr val="bg2"/>
                </a:solidFill>
              </a:rPr>
              <a:t>from elongated dust grains that are aligned with the magnetic field in the cloud.</a:t>
            </a:r>
            <a:endParaRPr lang="en-US" sz="1400" dirty="0" smtClean="0">
              <a:solidFill>
                <a:schemeClr val="bg2"/>
              </a:solidFill>
            </a:endParaRPr>
          </a:p>
          <a:p>
            <a:pPr algn="just"/>
            <a:endParaRPr lang="en-US" sz="1400" b="1" dirty="0"/>
          </a:p>
        </p:txBody>
      </p:sp>
      <p:sp>
        <p:nvSpPr>
          <p:cNvPr id="9" name="Rectangle 8"/>
          <p:cNvSpPr/>
          <p:nvPr/>
        </p:nvSpPr>
        <p:spPr>
          <a:xfrm>
            <a:off x="6797842" y="6513353"/>
            <a:ext cx="5394158" cy="276999"/>
          </a:xfrm>
          <a:prstGeom prst="rect">
            <a:avLst/>
          </a:prstGeom>
        </p:spPr>
        <p:txBody>
          <a:bodyPr wrap="square">
            <a:spAutoFit/>
          </a:bodyPr>
          <a:lstStyle/>
          <a:p>
            <a:r>
              <a:rPr lang="en-US" sz="1200" i="1" dirty="0" smtClean="0">
                <a:solidFill>
                  <a:schemeClr val="bg2"/>
                </a:solidFill>
              </a:rPr>
              <a:t>Background Image Credit</a:t>
            </a:r>
            <a:r>
              <a:rPr lang="en-US" sz="1200" i="1" dirty="0">
                <a:solidFill>
                  <a:schemeClr val="bg2"/>
                </a:solidFill>
              </a:rPr>
              <a:t>: </a:t>
            </a:r>
            <a:r>
              <a:rPr lang="en-US" sz="1200" i="1" dirty="0" smtClean="0">
                <a:solidFill>
                  <a:schemeClr val="bg2"/>
                </a:solidFill>
              </a:rPr>
              <a:t>ESA/Herschel/NASA/JPL-Caltech, CC </a:t>
            </a:r>
            <a:r>
              <a:rPr lang="en-US" sz="1200" i="1" dirty="0">
                <a:solidFill>
                  <a:schemeClr val="bg2"/>
                </a:solidFill>
              </a:rPr>
              <a:t>BY-SA 3.0 IGO</a:t>
            </a:r>
            <a:endParaRPr lang="en-US" sz="1200" dirty="0"/>
          </a:p>
        </p:txBody>
      </p:sp>
      <p:pic>
        <p:nvPicPr>
          <p:cNvPr id="11" name="Picture 10"/>
          <p:cNvPicPr>
            <a:picLocks noChangeAspect="1"/>
          </p:cNvPicPr>
          <p:nvPr/>
        </p:nvPicPr>
        <p:blipFill>
          <a:blip r:embed="rId5"/>
          <a:stretch>
            <a:fillRect/>
          </a:stretch>
        </p:blipFill>
        <p:spPr>
          <a:xfrm>
            <a:off x="5562339" y="1609915"/>
            <a:ext cx="6282331" cy="4396383"/>
          </a:xfrm>
          <a:prstGeom prst="rect">
            <a:avLst/>
          </a:prstGeom>
        </p:spPr>
      </p:pic>
    </p:spTree>
    <p:extLst>
      <p:ext uri="{BB962C8B-B14F-4D97-AF65-F5344CB8AC3E}">
        <p14:creationId xmlns:p14="http://schemas.microsoft.com/office/powerpoint/2010/main" val="825329212"/>
      </p:ext>
    </p:extLst>
  </p:cSld>
  <p:clrMapOvr>
    <a:masterClrMapping/>
  </p:clrMapOvr>
  <mc:AlternateContent xmlns:mc="http://schemas.openxmlformats.org/markup-compatibility/2006" xmlns:p14="http://schemas.microsoft.com/office/powerpoint/2010/main">
    <mc:Choice Requires="p14">
      <p:transition spd="slow" p14:dur="1400" advTm="40000">
        <p14:ripple/>
      </p:transition>
    </mc:Choice>
    <mc:Fallback xmlns="">
      <p:transition spd="slow" advTm="4000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9FEFA"/>
      </a:hlink>
      <a:folHlink>
        <a:srgbClr val="FFF9F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23750</TotalTime>
  <Words>164</Words>
  <Application>Microsoft Macintosh PowerPoint</Application>
  <PresentationFormat>Widescreen</PresentationFormat>
  <Paragraphs>10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Calibri Light</vt:lpstr>
      <vt:lpstr>Arial</vt:lpstr>
      <vt:lpstr>Office Theme</vt:lpstr>
      <vt:lpstr>W3 Preliminary Polarimetry Data</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271</cp:revision>
  <cp:lastPrinted>2017-12-29T20:17:50Z</cp:lastPrinted>
  <dcterms:created xsi:type="dcterms:W3CDTF">2017-12-20T23:56:12Z</dcterms:created>
  <dcterms:modified xsi:type="dcterms:W3CDTF">2018-01-25T23:55:05Z</dcterms:modified>
</cp:coreProperties>
</file>