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43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40" userDrawn="1">
          <p15:clr>
            <a:srgbClr val="A4A3A4"/>
          </p15:clr>
        </p15:guide>
        <p15:guide id="2" pos="683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40FF"/>
    <a:srgbClr val="FFFFFF"/>
    <a:srgbClr val="C5E0B4"/>
    <a:srgbClr val="0432FF"/>
    <a:srgbClr val="12FF46"/>
    <a:srgbClr val="A04144"/>
    <a:srgbClr val="B22F2B"/>
    <a:srgbClr val="A01E21"/>
    <a:srgbClr val="A05F6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246" autoAdjust="0"/>
    <p:restoredTop sz="95833" autoAdjust="0"/>
  </p:normalViewPr>
  <p:slideViewPr>
    <p:cSldViewPr snapToGrid="0" snapToObjects="1">
      <p:cViewPr varScale="1">
        <p:scale>
          <a:sx n="118" d="100"/>
          <a:sy n="118" d="100"/>
        </p:scale>
        <p:origin x="208" y="392"/>
      </p:cViewPr>
      <p:guideLst>
        <p:guide orient="horz" pos="2040"/>
        <p:guide pos="6837"/>
      </p:guideLst>
    </p:cSldViewPr>
  </p:slideViewPr>
  <p:notesTextViewPr>
    <p:cViewPr>
      <p:scale>
        <a:sx n="110" d="100"/>
        <a:sy n="110" d="100"/>
      </p:scale>
      <p:origin x="0" y="0"/>
    </p:cViewPr>
  </p:notesTextViewPr>
  <p:sorterViewPr>
    <p:cViewPr>
      <p:scale>
        <a:sx n="66" d="100"/>
        <a:sy n="66" d="100"/>
      </p:scale>
      <p:origin x="0" y="434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7EEB7B-6D6C-2741-B81D-45A566493AFD}" type="datetimeFigureOut">
              <a:rPr lang="en-US" smtClean="0"/>
              <a:t>2/21/19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830DD6-CF44-C84B-98EA-5E2430A5B90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985976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CDA67F-BB73-4F91-B241-123A9A7EB660}" type="datetimeFigureOut">
              <a:rPr lang="en-US" smtClean="0"/>
              <a:t>2/21/19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59CA3E-4232-4A28-BAF7-D628F8CCF8A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368400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itle 1">
            <a:extLst>
              <a:ext uri="{FF2B5EF4-FFF2-40B4-BE49-F238E27FC236}">
                <a16:creationId xmlns:a16="http://schemas.microsoft.com/office/drawing/2014/main" id="{BD6DA7E7-855A-3D49-A8B1-12E968B2E8EC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1524000" y="1122363"/>
            <a:ext cx="9144000" cy="2387600"/>
          </a:xfrm>
        </p:spPr>
        <p:txBody>
          <a:bodyPr/>
          <a:lstStyle/>
          <a:p>
            <a:r>
              <a:rPr lang="en-US" b="1" dirty="0">
                <a:solidFill>
                  <a:schemeClr val="bg1"/>
                </a:solidFill>
                <a:latin typeface="Century Gothic" panose="020B0502020202020204" pitchFamily="34" charset="0"/>
              </a:rPr>
              <a:t>Click to add title</a:t>
            </a:r>
          </a:p>
        </p:txBody>
      </p:sp>
      <p:sp>
        <p:nvSpPr>
          <p:cNvPr id="22" name="Subtitle 2">
            <a:extLst>
              <a:ext uri="{FF2B5EF4-FFF2-40B4-BE49-F238E27FC236}">
                <a16:creationId xmlns:a16="http://schemas.microsoft.com/office/drawing/2014/main" id="{DDE12B98-0CD1-B84B-9FD1-A764BBF652C2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435429" y="4383313"/>
            <a:ext cx="10232571" cy="1161143"/>
          </a:xfrm>
        </p:spPr>
        <p:txBody>
          <a:bodyPr>
            <a:normAutofit/>
          </a:bodyPr>
          <a:lstStyle/>
          <a:p>
            <a:pPr algn="l"/>
            <a:r>
              <a:rPr lang="en-US" dirty="0">
                <a:solidFill>
                  <a:schemeClr val="bg1"/>
                </a:solidFill>
                <a:latin typeface="Century Gothic" panose="020B0502020202020204" pitchFamily="34" charset="0"/>
              </a:rPr>
              <a:t>Speaker</a:t>
            </a:r>
          </a:p>
          <a:p>
            <a:pPr algn="l"/>
            <a:r>
              <a:rPr lang="en-US" dirty="0">
                <a:solidFill>
                  <a:schemeClr val="bg1"/>
                </a:solidFill>
                <a:latin typeface="Century Gothic" panose="020B0502020202020204" pitchFamily="34" charset="0"/>
              </a:rPr>
              <a:t>Month Year</a:t>
            </a:r>
          </a:p>
        </p:txBody>
      </p:sp>
    </p:spTree>
    <p:extLst>
      <p:ext uri="{BB962C8B-B14F-4D97-AF65-F5344CB8AC3E}">
        <p14:creationId xmlns:p14="http://schemas.microsoft.com/office/powerpoint/2010/main" val="16888636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8A1B58-8ADB-0B47-A512-9A6F93B74B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BE90CBD-4BB8-2A4B-8BA6-6B0028CD3A9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AF73E5-CEEA-094D-A3AD-1280333910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62815-6E7C-AF49-A41C-CEAF29F470A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54667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3F20010-A7C9-9641-9A66-7B3106E6914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0008AFD-2DB5-A24C-BA41-2D6A569D098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FEA615-CFF1-7748-AB57-085D3DFB9A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62815-6E7C-AF49-A41C-CEAF29F470A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6018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662815-6E7C-AF49-A41C-CEAF29F470A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39554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97116"/>
            <a:ext cx="10972800" cy="663007"/>
          </a:xfrm>
        </p:spPr>
        <p:txBody>
          <a:bodyPr vert="horz"/>
          <a:lstStyle>
            <a:lvl1pPr>
              <a:defRPr sz="3060">
                <a:latin typeface="Arial"/>
                <a:cs typeface="Arial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>
          <a:xfrm>
            <a:off x="609600" y="1219200"/>
            <a:ext cx="10972800" cy="4805584"/>
          </a:xfrm>
        </p:spPr>
        <p:txBody>
          <a:bodyPr vert="horz"/>
          <a:lstStyle>
            <a:lvl1pPr>
              <a:defRPr sz="2520">
                <a:latin typeface="Arial"/>
                <a:cs typeface="Arial"/>
              </a:defRPr>
            </a:lvl1pPr>
            <a:lvl2pPr>
              <a:defRPr sz="2160">
                <a:latin typeface="Arial"/>
                <a:cs typeface="Arial"/>
              </a:defRPr>
            </a:lvl2pPr>
            <a:lvl3pPr>
              <a:defRPr sz="1800">
                <a:latin typeface="Arial"/>
                <a:cs typeface="Arial"/>
              </a:defRPr>
            </a:lvl3pPr>
            <a:lvl4pPr>
              <a:defRPr sz="1620">
                <a:latin typeface="Arial"/>
                <a:cs typeface="Arial"/>
              </a:defRPr>
            </a:lvl4pPr>
            <a:lvl5pPr>
              <a:defRPr sz="1620">
                <a:latin typeface="Arial"/>
                <a:cs typeface="Arial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D10C0-CD9E-934D-93BD-C8102048BDB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713328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>
            <a:spLocks noGrp="1"/>
          </p:cNvSpPr>
          <p:nvPr>
            <p:ph type="pic" idx="13"/>
          </p:nvPr>
        </p:nvSpPr>
        <p:spPr>
          <a:xfrm>
            <a:off x="1524000" y="0"/>
            <a:ext cx="9144000" cy="68580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21" name="Shape 21"/>
          <p:cNvSpPr>
            <a:spLocks noGrp="1"/>
          </p:cNvSpPr>
          <p:nvPr>
            <p:ph type="title"/>
          </p:nvPr>
        </p:nvSpPr>
        <p:spPr>
          <a:xfrm>
            <a:off x="1988344" y="705445"/>
            <a:ext cx="8215313" cy="1026915"/>
          </a:xfrm>
          <a:prstGeom prst="rect">
            <a:avLst/>
          </a:prstGeom>
        </p:spPr>
        <p:txBody>
          <a:bodyPr/>
          <a:lstStyle>
            <a:lvl1pPr>
              <a:defRPr sz="4300" spc="688"/>
            </a:lvl1pPr>
          </a:lstStyle>
          <a:p>
            <a:r>
              <a:t>Title Text</a:t>
            </a:r>
          </a:p>
        </p:txBody>
      </p:sp>
      <p:sp>
        <p:nvSpPr>
          <p:cNvPr id="22" name="Shape 22"/>
          <p:cNvSpPr>
            <a:spLocks noGrp="1"/>
          </p:cNvSpPr>
          <p:nvPr>
            <p:ph type="body" sz="quarter" idx="1"/>
          </p:nvPr>
        </p:nvSpPr>
        <p:spPr>
          <a:xfrm>
            <a:off x="1988344" y="357188"/>
            <a:ext cx="8215313" cy="357188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buClrTx/>
              <a:buSzTx/>
              <a:buNone/>
              <a:defRPr sz="1600" cap="all" spc="256">
                <a:latin typeface="Avenir Book"/>
                <a:ea typeface="Avenir Book"/>
                <a:cs typeface="Avenir Book"/>
                <a:sym typeface="Avenir Book"/>
              </a:defRPr>
            </a:lvl1pPr>
            <a:lvl2pPr marL="0" indent="114300">
              <a:spcBef>
                <a:spcPts val="0"/>
              </a:spcBef>
              <a:buClrTx/>
              <a:buSzTx/>
              <a:buNone/>
              <a:defRPr sz="1600" cap="all" spc="256">
                <a:latin typeface="Avenir Book"/>
                <a:ea typeface="Avenir Book"/>
                <a:cs typeface="Avenir Book"/>
                <a:sym typeface="Avenir Book"/>
              </a:defRPr>
            </a:lvl2pPr>
            <a:lvl3pPr marL="0" indent="228600">
              <a:spcBef>
                <a:spcPts val="0"/>
              </a:spcBef>
              <a:buClrTx/>
              <a:buSzTx/>
              <a:buNone/>
              <a:defRPr sz="1600" cap="all" spc="256">
                <a:latin typeface="Avenir Book"/>
                <a:ea typeface="Avenir Book"/>
                <a:cs typeface="Avenir Book"/>
                <a:sym typeface="Avenir Book"/>
              </a:defRPr>
            </a:lvl3pPr>
            <a:lvl4pPr marL="0" indent="342900">
              <a:spcBef>
                <a:spcPts val="0"/>
              </a:spcBef>
              <a:buClrTx/>
              <a:buSzTx/>
              <a:buNone/>
              <a:defRPr sz="1600" cap="all" spc="256">
                <a:latin typeface="Avenir Book"/>
                <a:ea typeface="Avenir Book"/>
                <a:cs typeface="Avenir Book"/>
                <a:sym typeface="Avenir Book"/>
              </a:defRPr>
            </a:lvl4pPr>
            <a:lvl5pPr marL="0" indent="457200">
              <a:spcBef>
                <a:spcPts val="0"/>
              </a:spcBef>
              <a:buClrTx/>
              <a:buSzTx/>
              <a:buNone/>
              <a:defRPr sz="1600" cap="all" spc="256">
                <a:latin typeface="Avenir Book"/>
                <a:ea typeface="Avenir Book"/>
                <a:cs typeface="Avenir Book"/>
                <a:sym typeface="Avenir Book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hape 2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9811847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AA499D-DF3D-3D4C-8CD2-7194E32E8D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11393"/>
            <a:ext cx="10515600" cy="506557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6C146E-44B2-FC4E-88F1-C78860B412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711376" y="6426906"/>
            <a:ext cx="457200" cy="347472"/>
          </a:xfrm>
        </p:spPr>
        <p:txBody>
          <a:bodyPr/>
          <a:lstStyle/>
          <a:p>
            <a:fld id="{0B662815-6E7C-AF49-A41C-CEAF29F470A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4743494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1762EB-BC98-6D46-965B-90C21B427F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4ACA877-4C11-D24D-8FE4-32025F7D0F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 noChangeAspect="1"/>
          </p:cNvSpPr>
          <p:nvPr>
            <p:ph type="sldNum" sz="quarter" idx="11"/>
          </p:nvPr>
        </p:nvSpPr>
        <p:spPr>
          <a:xfrm flipH="1">
            <a:off x="11711374" y="6356351"/>
            <a:ext cx="457200" cy="347328"/>
          </a:xfrm>
        </p:spPr>
        <p:txBody>
          <a:bodyPr/>
          <a:lstStyle/>
          <a:p>
            <a:fld id="{0B662815-6E7C-AF49-A41C-CEAF29F470A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17589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91D284-2AD7-6F40-87A8-5E6B847212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A2515E-13A4-0747-A383-663268831DF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076111"/>
            <a:ext cx="5181600" cy="510085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F11625E-E66A-4C46-84A3-F4C3BBB345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076111"/>
            <a:ext cx="5181600" cy="5100852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AE54E88-8CB2-4844-9860-53092D75A6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717162" y="6356351"/>
            <a:ext cx="457200" cy="347472"/>
          </a:xfrm>
        </p:spPr>
        <p:txBody>
          <a:bodyPr/>
          <a:lstStyle/>
          <a:p>
            <a:fld id="{0B662815-6E7C-AF49-A41C-CEAF29F470A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11247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448354-F916-AC44-8652-0C710AF3EF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259280"/>
            <a:ext cx="10515600" cy="446368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FA1D1B-8F84-B742-8FF7-D0FB829D10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081369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31748A5-FE1B-AD47-A47F-CD85429B45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1905281"/>
            <a:ext cx="5157787" cy="423384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1A43FC8-3400-BE4C-B169-212C04BFDB6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081369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0CCAB5F-A3C3-9046-9C58-2983A3BCD6A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1905281"/>
            <a:ext cx="5183188" cy="423384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7A10C7E-2B11-AB4B-99B4-F208771086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717162" y="6356351"/>
            <a:ext cx="457200" cy="347472"/>
          </a:xfrm>
        </p:spPr>
        <p:txBody>
          <a:bodyPr/>
          <a:lstStyle/>
          <a:p>
            <a:fld id="{0B662815-6E7C-AF49-A41C-CEAF29F470A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03782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937486-71E3-374F-8FCC-386970B7F2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C3E1951-08FA-ED4C-846E-EB5C437492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707378" y="6356351"/>
            <a:ext cx="457200" cy="347472"/>
          </a:xfrm>
        </p:spPr>
        <p:txBody>
          <a:bodyPr/>
          <a:lstStyle/>
          <a:p>
            <a:fld id="{0B662815-6E7C-AF49-A41C-CEAF29F470A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76443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A4EDB3E-4808-EC47-80E4-AE11EA0889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717162" y="6356351"/>
            <a:ext cx="457200" cy="347472"/>
          </a:xfrm>
        </p:spPr>
        <p:txBody>
          <a:bodyPr/>
          <a:lstStyle/>
          <a:p>
            <a:fld id="{0B662815-6E7C-AF49-A41C-CEAF29F470A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00024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E0E2E3-B410-0E4D-84D0-98489C769D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2D3D92-0E80-1149-B2E5-DF993B9BBD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668CA94-917E-7543-9BB9-F790291843D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D60DCCA-D981-7A4F-A203-8FE9876DF2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62815-6E7C-AF49-A41C-CEAF29F470A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474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14A362-2FCD-244E-9AE2-1A661F14BD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19B9FFC-0006-8641-B68D-F65F318963F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93C9C11-3A4B-4F4D-A776-CEE8DD00480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2862271-EE5A-DC4F-ADE5-C21CE4BAA8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62815-6E7C-AF49-A41C-CEAF29F470A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06398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3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e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20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4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 userDrawn="1"/>
        </p:nvSpPr>
        <p:spPr>
          <a:xfrm>
            <a:off x="0" y="6350000"/>
            <a:ext cx="12192000" cy="512064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50000">
                <a:schemeClr val="accent1"/>
              </a:gs>
              <a:gs pos="0">
                <a:schemeClr val="bg1">
                  <a:lumMod val="85000"/>
                </a:schemeClr>
              </a:gs>
              <a:gs pos="100000">
                <a:schemeClr val="bg1">
                  <a:lumMod val="8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AE7DB521-B0E5-9E46-BBD9-4559B73E1113}"/>
              </a:ext>
            </a:extLst>
          </p:cNvPr>
          <p:cNvPicPr>
            <a:picLocks noChangeAspect="1"/>
          </p:cNvPicPr>
          <p:nvPr userDrawn="1"/>
        </p:nvPicPr>
        <p:blipFill>
          <a:blip r:embed="rId16"/>
          <a:stretch>
            <a:fillRect/>
          </a:stretch>
        </p:blipFill>
        <p:spPr>
          <a:xfrm>
            <a:off x="9391804" y="6420820"/>
            <a:ext cx="466344" cy="409474"/>
          </a:xfrm>
          <a:prstGeom prst="rect">
            <a:avLst/>
          </a:prstGeom>
        </p:spPr>
      </p:pic>
      <p:pic>
        <p:nvPicPr>
          <p:cNvPr id="20" name="Content Placeholder 10">
            <a:extLst>
              <a:ext uri="{FF2B5EF4-FFF2-40B4-BE49-F238E27FC236}">
                <a16:creationId xmlns:a16="http://schemas.microsoft.com/office/drawing/2014/main" id="{5BA6ED0C-EE28-DC48-A5BC-27224DF168DF}"/>
              </a:ext>
            </a:extLst>
          </p:cNvPr>
          <p:cNvPicPr>
            <a:picLocks noChangeAspect="1"/>
          </p:cNvPicPr>
          <p:nvPr userDrawn="1"/>
        </p:nvPicPr>
        <p:blipFill>
          <a:blip r:embed="rId17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42084" y="6420820"/>
            <a:ext cx="557784" cy="414895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CA317327-A339-9C4C-8639-7E1DB0CE2338}"/>
              </a:ext>
            </a:extLst>
          </p:cNvPr>
          <p:cNvPicPr>
            <a:picLocks noChangeAspect="1"/>
          </p:cNvPicPr>
          <p:nvPr userDrawn="1"/>
        </p:nvPicPr>
        <p:blipFill>
          <a:blip r:embed="rId18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194948" y="6417716"/>
            <a:ext cx="484632" cy="414684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79FA1F71-74FC-E545-8CC7-58EFEDD34C43}"/>
              </a:ext>
            </a:extLst>
          </p:cNvPr>
          <p:cNvPicPr>
            <a:picLocks noChangeAspect="1"/>
          </p:cNvPicPr>
          <p:nvPr userDrawn="1"/>
        </p:nvPicPr>
        <p:blipFill>
          <a:blip r:embed="rId19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953228" y="6418715"/>
            <a:ext cx="493776" cy="410580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C3BA515E-C95F-2148-8A5B-197BE2BFBF01}"/>
              </a:ext>
            </a:extLst>
          </p:cNvPr>
          <p:cNvPicPr>
            <a:picLocks noChangeAspect="1"/>
          </p:cNvPicPr>
          <p:nvPr userDrawn="1"/>
        </p:nvPicPr>
        <p:blipFill>
          <a:blip r:embed="rId20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6146" y="6401675"/>
            <a:ext cx="1642440" cy="536034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B5ED364-356D-5A4B-948D-479A25F2B6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07893"/>
            <a:ext cx="10515600" cy="52615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119A00-8CED-C44C-9AC3-A703A86754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076111"/>
            <a:ext cx="10515600" cy="51008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16A1A8-A276-C24C-A304-6FEFBA792FA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746089" y="6469762"/>
            <a:ext cx="445911" cy="30357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000000"/>
                </a:solidFill>
              </a:defRPr>
            </a:lvl1pPr>
          </a:lstStyle>
          <a:p>
            <a:fld id="{0B662815-6E7C-AF49-A41C-CEAF29F470A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165600" y="6426905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000000"/>
                </a:solidFill>
              </a:defRPr>
            </a:lvl1pPr>
          </a:lstStyle>
          <a:p>
            <a:endParaRPr lang="en-US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287B08A2-977F-0941-BC22-92241F911E9B}"/>
              </a:ext>
            </a:extLst>
          </p:cNvPr>
          <p:cNvCxnSpPr/>
          <p:nvPr userDrawn="1"/>
        </p:nvCxnSpPr>
        <p:spPr>
          <a:xfrm>
            <a:off x="0" y="891280"/>
            <a:ext cx="12192000" cy="0"/>
          </a:xfrm>
          <a:prstGeom prst="line">
            <a:avLst/>
          </a:prstGeom>
          <a:ln w="38100" cmpd="sng"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54000">
                  <a:schemeClr val="accent1"/>
                </a:gs>
                <a:gs pos="100000">
                  <a:schemeClr val="bg1"/>
                </a:gs>
              </a:gsLst>
              <a:lin ang="10800000" scaled="1"/>
              <a:tileRect/>
            </a:gra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049652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b="1" i="0" kern="1200">
          <a:solidFill>
            <a:schemeClr val="tx1"/>
          </a:solidFill>
          <a:latin typeface="Century Gothic" panose="020B05020202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b="0" i="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7106EB6D-A55C-8D41-B02D-EE2411D8A1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75172" y="2600353"/>
            <a:ext cx="3916827" cy="3525144"/>
          </a:xfrm>
          <a:prstGeom prst="rect">
            <a:avLst/>
          </a:prstGeom>
        </p:spPr>
      </p:pic>
      <p:sp>
        <p:nvSpPr>
          <p:cNvPr id="5" name="Title 4">
            <a:extLst>
              <a:ext uri="{FF2B5EF4-FFF2-40B4-BE49-F238E27FC236}">
                <a16:creationId xmlns:a16="http://schemas.microsoft.com/office/drawing/2014/main" id="{27A50FB3-EC85-2F46-8904-2B5C4F2EC7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85396" y="207893"/>
            <a:ext cx="9768403" cy="526155"/>
          </a:xfrm>
        </p:spPr>
        <p:txBody>
          <a:bodyPr/>
          <a:lstStyle/>
          <a:p>
            <a:r>
              <a:rPr lang="en-US" dirty="0"/>
              <a:t>SOFIA’s high-resolution infrared spectrometer</a:t>
            </a:r>
          </a:p>
        </p:txBody>
      </p:sp>
      <p:sp>
        <p:nvSpPr>
          <p:cNvPr id="9" name="Inhaltsplatzhalter 2">
            <a:extLst>
              <a:ext uri="{FF2B5EF4-FFF2-40B4-BE49-F238E27FC236}">
                <a16:creationId xmlns:a16="http://schemas.microsoft.com/office/drawing/2014/main" id="{8A49C62B-1175-1049-AF99-376FAAC4CC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6571" y="1176400"/>
            <a:ext cx="8749335" cy="1979827"/>
          </a:xfrm>
        </p:spPr>
        <p:txBody>
          <a:bodyPr>
            <a:normAutofit lnSpcReduction="10000"/>
          </a:bodyPr>
          <a:lstStyle/>
          <a:p>
            <a:pPr marL="0" indent="0" defTabSz="829431">
              <a:lnSpc>
                <a:spcPct val="110000"/>
              </a:lnSpc>
              <a:spcAft>
                <a:spcPct val="0"/>
              </a:spcAft>
              <a:buNone/>
            </a:pPr>
            <a:r>
              <a:rPr lang="en-US" sz="2000" b="1" dirty="0"/>
              <a:t>HIRMES</a:t>
            </a:r>
            <a:r>
              <a:rPr lang="en-US" sz="2000" dirty="0"/>
              <a:t>: </a:t>
            </a:r>
            <a:r>
              <a:rPr lang="en-US" sz="2000" b="1" dirty="0" err="1"/>
              <a:t>HI</a:t>
            </a:r>
            <a:r>
              <a:rPr lang="en-US" sz="2000" dirty="0" err="1"/>
              <a:t>gh-</a:t>
            </a:r>
            <a:r>
              <a:rPr lang="en-US" sz="2000" b="1" dirty="0" err="1"/>
              <a:t>R</a:t>
            </a:r>
            <a:r>
              <a:rPr lang="en-US" sz="2000" dirty="0" err="1"/>
              <a:t>esolution</a:t>
            </a:r>
            <a:r>
              <a:rPr lang="en-US" sz="2000" dirty="0"/>
              <a:t> </a:t>
            </a:r>
            <a:r>
              <a:rPr lang="en-US" sz="2000" b="1" dirty="0"/>
              <a:t>M</a:t>
            </a:r>
            <a:r>
              <a:rPr lang="en-US" sz="2000" dirty="0"/>
              <a:t>id-</a:t>
            </a:r>
            <a:r>
              <a:rPr lang="en-US" sz="2000" dirty="0" err="1"/>
              <a:t>infrar</a:t>
            </a:r>
            <a:r>
              <a:rPr lang="en-US" sz="2000" b="1" dirty="0" err="1"/>
              <a:t>E</a:t>
            </a:r>
            <a:r>
              <a:rPr lang="en-US" sz="2000" dirty="0" err="1"/>
              <a:t>d</a:t>
            </a:r>
            <a:r>
              <a:rPr lang="en-US" sz="2000" dirty="0"/>
              <a:t> </a:t>
            </a:r>
            <a:r>
              <a:rPr lang="en-US" sz="2000" b="1" dirty="0"/>
              <a:t>S</a:t>
            </a:r>
            <a:r>
              <a:rPr lang="en-US" sz="2000" dirty="0"/>
              <a:t>pectrometer, combining Fabry-Perot Interferometers and traditional gratings with diffraction- &amp; background-limited TES bolometers.</a:t>
            </a:r>
          </a:p>
          <a:p>
            <a:pPr marL="0" indent="0" defTabSz="829431">
              <a:lnSpc>
                <a:spcPct val="110000"/>
              </a:lnSpc>
              <a:spcAft>
                <a:spcPct val="0"/>
              </a:spcAft>
              <a:buNone/>
            </a:pPr>
            <a:r>
              <a:rPr lang="en-US" sz="2100" dirty="0">
                <a:ea typeface="Arial Unicode MS" charset="0"/>
                <a:cs typeface="Arial Unicode MS" charset="0"/>
              </a:rPr>
              <a:t>Range: 25-122 µm;    </a:t>
            </a:r>
            <a:r>
              <a:rPr lang="en-US" sz="2000" dirty="0"/>
              <a:t>Spectral resolutions</a:t>
            </a:r>
            <a:r>
              <a:rPr lang="en-US" sz="2000" dirty="0">
                <a:sym typeface="Wingdings" charset="0"/>
              </a:rPr>
              <a:t>: </a:t>
            </a:r>
            <a:r>
              <a:rPr lang="en-US" sz="2000" dirty="0"/>
              <a:t>R ≈ 2k, 600, 10k, 100k</a:t>
            </a:r>
          </a:p>
          <a:p>
            <a:pPr marL="0" indent="0" defTabSz="829431">
              <a:lnSpc>
                <a:spcPct val="110000"/>
              </a:lnSpc>
              <a:spcAft>
                <a:spcPct val="0"/>
              </a:spcAft>
              <a:buNone/>
            </a:pPr>
            <a:r>
              <a:rPr lang="en-US" sz="2000" dirty="0"/>
              <a:t>Primary science case: </a:t>
            </a:r>
            <a:r>
              <a:rPr lang="en-US" sz="2000"/>
              <a:t>Proto-planetary disk </a:t>
            </a:r>
            <a:endParaRPr lang="en-US" sz="2000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AA3746CA-B3DE-464C-96F3-47A43C018A7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904515" y="-1137113"/>
            <a:ext cx="3516086" cy="4550227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7FB07A7D-861F-8445-89C5-EBD0C139DCE5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8083" y="112920"/>
            <a:ext cx="1407313" cy="1025080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4E8C0CB4-EDCB-E740-A1FB-E6BBC10C375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21589" y="3156228"/>
            <a:ext cx="7853583" cy="3169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08998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fade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OFIA-PPT-Template-slide" id="{5AB13A77-DD1C-6C42-8E11-1F6CE62CCF43}" vid="{CC09F532-82ED-F34D-9F5B-2FFFC5DB139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13866</TotalTime>
  <Words>46</Words>
  <Application>Microsoft Macintosh PowerPoint</Application>
  <PresentationFormat>Widescreen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 Unicode MS</vt:lpstr>
      <vt:lpstr>Arial</vt:lpstr>
      <vt:lpstr>Avenir Book</vt:lpstr>
      <vt:lpstr>Calibri</vt:lpstr>
      <vt:lpstr>Century Gothic</vt:lpstr>
      <vt:lpstr>Wingdings</vt:lpstr>
      <vt:lpstr>Office Theme</vt:lpstr>
      <vt:lpstr>SOFIA’s high-resolution infrared spectrometer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Klein,Randolf</cp:lastModifiedBy>
  <cp:revision>676</cp:revision>
  <cp:lastPrinted>2018-07-17T14:46:41Z</cp:lastPrinted>
  <dcterms:created xsi:type="dcterms:W3CDTF">2018-05-07T19:18:22Z</dcterms:created>
  <dcterms:modified xsi:type="dcterms:W3CDTF">2019-02-21T21:39:08Z</dcterms:modified>
</cp:coreProperties>
</file>