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3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68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FFFF"/>
    <a:srgbClr val="C5E0B4"/>
    <a:srgbClr val="0432FF"/>
    <a:srgbClr val="12FF46"/>
    <a:srgbClr val="A04144"/>
    <a:srgbClr val="B22F2B"/>
    <a:srgbClr val="A01E21"/>
    <a:srgbClr val="A05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46" autoAdjust="0"/>
    <p:restoredTop sz="95833" autoAdjust="0"/>
  </p:normalViewPr>
  <p:slideViewPr>
    <p:cSldViewPr snapToGrid="0" snapToObjects="1">
      <p:cViewPr varScale="1">
        <p:scale>
          <a:sx n="118" d="100"/>
          <a:sy n="118" d="100"/>
        </p:scale>
        <p:origin x="208" y="392"/>
      </p:cViewPr>
      <p:guideLst>
        <p:guide orient="horz" pos="2040"/>
        <p:guide pos="6837"/>
      </p:guideLst>
    </p:cSldViewPr>
  </p:slid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4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EEB7B-6D6C-2741-B81D-45A566493AFD}" type="datetimeFigureOut">
              <a:rPr lang="en-US" smtClean="0"/>
              <a:t>2/21/19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30DD6-CF44-C84B-98EA-5E2430A5B9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597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DA67F-BB73-4F91-B241-123A9A7EB660}" type="datetimeFigureOut">
              <a:rPr lang="en-US" smtClean="0"/>
              <a:t>2/21/19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9CA3E-4232-4A28-BAF7-D628F8CCF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840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BD6DA7E7-855A-3D49-A8B1-12E968B2E8E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Click to add 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DE12B98-0CD1-B84B-9FD1-A764BBF652C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35429" y="4383313"/>
            <a:ext cx="10232571" cy="116114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Speaker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68886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1B58-8ADB-0B47-A512-9A6F93B7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CBD-4BB8-2A4B-8BA6-6B0028CD3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F73E5-CEEA-094D-A3AD-12803339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6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F20010-A7C9-9641-9A66-7B3106E69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08AFD-2DB5-A24C-BA41-2D6A569D0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A615-CFF1-7748-AB57-085D3DFB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1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55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7116"/>
            <a:ext cx="10972800" cy="663007"/>
          </a:xfrm>
        </p:spPr>
        <p:txBody>
          <a:bodyPr vert="horz"/>
          <a:lstStyle>
            <a:lvl1pPr>
              <a:defRPr sz="306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09600" y="1219200"/>
            <a:ext cx="10972800" cy="4805584"/>
          </a:xfrm>
        </p:spPr>
        <p:txBody>
          <a:bodyPr vert="horz"/>
          <a:lstStyle>
            <a:lvl1pPr>
              <a:defRPr sz="2520">
                <a:latin typeface="Arial"/>
                <a:cs typeface="Arial"/>
              </a:defRPr>
            </a:lvl1pPr>
            <a:lvl2pPr>
              <a:defRPr sz="216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20">
                <a:latin typeface="Arial"/>
                <a:cs typeface="Arial"/>
              </a:defRPr>
            </a:lvl4pPr>
            <a:lvl5pPr>
              <a:defRPr sz="162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10C0-CD9E-934D-93BD-C8102048B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33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524000" y="0"/>
            <a:ext cx="9144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988344" y="705445"/>
            <a:ext cx="8215313" cy="1026915"/>
          </a:xfrm>
          <a:prstGeom prst="rect">
            <a:avLst/>
          </a:prstGeom>
        </p:spPr>
        <p:txBody>
          <a:bodyPr/>
          <a:lstStyle>
            <a:lvl1pPr>
              <a:defRPr sz="4300" spc="688"/>
            </a:lvl1pPr>
          </a:lstStyle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988344" y="357188"/>
            <a:ext cx="8215313" cy="3571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1143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2286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3429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4572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8118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A499D-DF3D-3D4C-8CD2-7194E32E8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393"/>
            <a:ext cx="10515600" cy="50655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C146E-44B2-FC4E-88F1-C78860B4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1376" y="6426906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434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762EB-BC98-6D46-965B-90C21B427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CA877-4C11-D24D-8FE4-32025F7D0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 noChangeAspect="1"/>
          </p:cNvSpPr>
          <p:nvPr>
            <p:ph type="sldNum" sz="quarter" idx="11"/>
          </p:nvPr>
        </p:nvSpPr>
        <p:spPr>
          <a:xfrm flipH="1">
            <a:off x="11711374" y="6356351"/>
            <a:ext cx="457200" cy="347328"/>
          </a:xfrm>
        </p:spPr>
        <p:txBody>
          <a:bodyPr/>
          <a:lstStyle/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5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1D284-2AD7-6F40-87A8-5E6B8472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2515E-13A4-0747-A383-663268831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76111"/>
            <a:ext cx="5181600" cy="5100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1625E-E66A-4C46-84A3-F4C3BBB34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76111"/>
            <a:ext cx="5181600" cy="510085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54E88-8CB2-4844-9860-53092D75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2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8354-F916-AC44-8652-0C710AF3E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59280"/>
            <a:ext cx="10515600" cy="44636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A1D1B-8F84-B742-8FF7-D0FB829D1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813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748A5-FE1B-AD47-A47F-CD85429B4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05281"/>
            <a:ext cx="5157787" cy="423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A43FC8-3400-BE4C-B169-212C04BFD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813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CCAB5F-A3C3-9046-9C58-2983A3BCD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05281"/>
            <a:ext cx="5183188" cy="423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A10C7E-2B11-AB4B-99B4-F2087710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7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37486-71E3-374F-8FCC-386970B7F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E1951-08FA-ED4C-846E-EB5C4374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7378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4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EDB3E-4808-EC47-80E4-AE11EA08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0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0E2E3-B410-0E4D-84D0-98489C769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D3D92-0E80-1149-B2E5-DF993B9BB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8CA94-917E-7543-9BB9-F79029184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0DCCA-D981-7A4F-A203-8FE9876D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A362-2FCD-244E-9AE2-1A661F14B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B9FFC-0006-8641-B68D-F65F318963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C9C11-3A4B-4F4D-A776-CEE8DD004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62271-EE5A-DC4F-ADE5-C21CE4BA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3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6350000"/>
            <a:ext cx="12192000" cy="5120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accent1"/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E7DB521-B0E5-9E46-BBD9-4559B73E111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391804" y="6420820"/>
            <a:ext cx="466344" cy="409474"/>
          </a:xfrm>
          <a:prstGeom prst="rect">
            <a:avLst/>
          </a:prstGeom>
        </p:spPr>
      </p:pic>
      <p:pic>
        <p:nvPicPr>
          <p:cNvPr id="20" name="Content Placeholder 10">
            <a:extLst>
              <a:ext uri="{FF2B5EF4-FFF2-40B4-BE49-F238E27FC236}">
                <a16:creationId xmlns:a16="http://schemas.microsoft.com/office/drawing/2014/main" id="{5BA6ED0C-EE28-DC48-A5BC-27224DF168D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2084" y="6420820"/>
            <a:ext cx="557784" cy="4148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A317327-A339-9C4C-8639-7E1DB0CE2338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94948" y="6417716"/>
            <a:ext cx="484632" cy="4146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9FA1F71-74FC-E545-8CC7-58EFEDD34C43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53228" y="6418715"/>
            <a:ext cx="493776" cy="4105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3BA515E-C95F-2148-8A5B-197BE2BFBF01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146" y="6401675"/>
            <a:ext cx="1642440" cy="53603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ED364-356D-5A4B-948D-479A25F2B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893"/>
            <a:ext cx="10515600" cy="526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9A00-8CED-C44C-9AC3-A703A8675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76111"/>
            <a:ext cx="10515600" cy="510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6A1A8-A276-C24C-A304-6FEFBA792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46089" y="6469762"/>
            <a:ext cx="445911" cy="3035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165600" y="642690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87B08A2-977F-0941-BC22-92241F911E9B}"/>
              </a:ext>
            </a:extLst>
          </p:cNvPr>
          <p:cNvCxnSpPr/>
          <p:nvPr userDrawn="1"/>
        </p:nvCxnSpPr>
        <p:spPr>
          <a:xfrm>
            <a:off x="0" y="891280"/>
            <a:ext cx="12192000" cy="0"/>
          </a:xfrm>
          <a:prstGeom prst="line">
            <a:avLst/>
          </a:prstGeom>
          <a:ln w="381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1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96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106EB6D-A55C-8D41-B02D-EE2411D8A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172" y="2600353"/>
            <a:ext cx="3916827" cy="3525144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27A50FB3-EC85-2F46-8904-2B5C4F2EC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396" y="207893"/>
            <a:ext cx="9768403" cy="526155"/>
          </a:xfrm>
        </p:spPr>
        <p:txBody>
          <a:bodyPr/>
          <a:lstStyle/>
          <a:p>
            <a:r>
              <a:rPr lang="en-US" dirty="0"/>
              <a:t>SOFIA’s high-resolution infrared spectrometer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8A49C62B-1175-1049-AF99-376FAAC4C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176400"/>
            <a:ext cx="8749335" cy="1979827"/>
          </a:xfrm>
        </p:spPr>
        <p:txBody>
          <a:bodyPr>
            <a:normAutofit lnSpcReduction="10000"/>
          </a:bodyPr>
          <a:lstStyle/>
          <a:p>
            <a:pPr marL="0" indent="0" defTabSz="829431">
              <a:lnSpc>
                <a:spcPct val="110000"/>
              </a:lnSpc>
              <a:spcAft>
                <a:spcPct val="0"/>
              </a:spcAft>
              <a:buNone/>
            </a:pPr>
            <a:r>
              <a:rPr lang="en-US" sz="2000" b="1" dirty="0"/>
              <a:t>HIRMES</a:t>
            </a:r>
            <a:r>
              <a:rPr lang="en-US" sz="2000" dirty="0"/>
              <a:t>: </a:t>
            </a:r>
            <a:r>
              <a:rPr lang="en-US" sz="2000" b="1" dirty="0" err="1"/>
              <a:t>HI</a:t>
            </a:r>
            <a:r>
              <a:rPr lang="en-US" sz="2000" dirty="0" err="1"/>
              <a:t>gh-</a:t>
            </a:r>
            <a:r>
              <a:rPr lang="en-US" sz="2000" b="1" dirty="0" err="1"/>
              <a:t>R</a:t>
            </a:r>
            <a:r>
              <a:rPr lang="en-US" sz="2000" dirty="0" err="1"/>
              <a:t>esolution</a:t>
            </a:r>
            <a:r>
              <a:rPr lang="en-US" sz="2000" dirty="0"/>
              <a:t> </a:t>
            </a:r>
            <a:r>
              <a:rPr lang="en-US" sz="2000" b="1" dirty="0"/>
              <a:t>M</a:t>
            </a:r>
            <a:r>
              <a:rPr lang="en-US" sz="2000" dirty="0"/>
              <a:t>id-</a:t>
            </a:r>
            <a:r>
              <a:rPr lang="en-US" sz="2000" dirty="0" err="1"/>
              <a:t>infrar</a:t>
            </a:r>
            <a:r>
              <a:rPr lang="en-US" sz="2000" b="1" dirty="0" err="1"/>
              <a:t>E</a:t>
            </a:r>
            <a:r>
              <a:rPr lang="en-US" sz="2000" dirty="0" err="1"/>
              <a:t>d</a:t>
            </a:r>
            <a:r>
              <a:rPr lang="en-US" sz="2000" dirty="0"/>
              <a:t> </a:t>
            </a:r>
            <a:r>
              <a:rPr lang="en-US" sz="2000" b="1" dirty="0"/>
              <a:t>S</a:t>
            </a:r>
            <a:r>
              <a:rPr lang="en-US" sz="2000" dirty="0"/>
              <a:t>pectrometer, combining Fabry-Perot Interferometers and traditional gratings with diffraction- &amp; background-limited TES bolometers.</a:t>
            </a:r>
          </a:p>
          <a:p>
            <a:pPr marL="0" indent="0" defTabSz="829431">
              <a:lnSpc>
                <a:spcPct val="110000"/>
              </a:lnSpc>
              <a:spcAft>
                <a:spcPct val="0"/>
              </a:spcAft>
              <a:buNone/>
            </a:pPr>
            <a:r>
              <a:rPr lang="en-US" sz="2100" dirty="0">
                <a:ea typeface="Arial Unicode MS" charset="0"/>
                <a:cs typeface="Arial Unicode MS" charset="0"/>
              </a:rPr>
              <a:t>Range: 25-122 µm;    </a:t>
            </a:r>
            <a:r>
              <a:rPr lang="en-US" sz="2000" dirty="0"/>
              <a:t>Spectral resolutions</a:t>
            </a:r>
            <a:r>
              <a:rPr lang="en-US" sz="2000" dirty="0">
                <a:sym typeface="Wingdings" charset="0"/>
              </a:rPr>
              <a:t>: </a:t>
            </a:r>
            <a:r>
              <a:rPr lang="en-US" sz="2000" dirty="0"/>
              <a:t>R ≈ 2k, 600, 10k, 100k</a:t>
            </a:r>
          </a:p>
          <a:p>
            <a:pPr marL="0" indent="0" defTabSz="829431">
              <a:lnSpc>
                <a:spcPct val="110000"/>
              </a:lnSpc>
              <a:spcAft>
                <a:spcPct val="0"/>
              </a:spcAft>
              <a:buNone/>
            </a:pPr>
            <a:r>
              <a:rPr lang="en-US" sz="2000" dirty="0"/>
              <a:t>Primary science case: </a:t>
            </a:r>
            <a:r>
              <a:rPr lang="en-US" sz="2000"/>
              <a:t>Proto-planetary disk </a:t>
            </a:r>
            <a:endParaRPr lang="en-US" sz="2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3746CA-B3DE-464C-96F3-47A43C018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4515" y="-1137113"/>
            <a:ext cx="3516086" cy="455022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FB07A7D-861F-8445-89C5-EBD0C139DCE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083" y="112920"/>
            <a:ext cx="1407313" cy="102508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E8C0CB4-EDCB-E740-A1FB-E6BBC10C37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589" y="3156228"/>
            <a:ext cx="7853583" cy="316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89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FIA-PPT-Template-slide" id="{5AB13A77-DD1C-6C42-8E11-1F6CE62CCF43}" vid="{CC09F532-82ED-F34D-9F5B-2FFFC5DB13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13866</TotalTime>
  <Words>46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Avenir Book</vt:lpstr>
      <vt:lpstr>Calibri</vt:lpstr>
      <vt:lpstr>Century Gothic</vt:lpstr>
      <vt:lpstr>Wingdings</vt:lpstr>
      <vt:lpstr>Office Theme</vt:lpstr>
      <vt:lpstr>SOFIA’s high-resolution infrared spectrometer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Klein,Randolf</cp:lastModifiedBy>
  <cp:revision>676</cp:revision>
  <cp:lastPrinted>2018-07-17T14:46:41Z</cp:lastPrinted>
  <dcterms:created xsi:type="dcterms:W3CDTF">2018-05-07T19:18:22Z</dcterms:created>
  <dcterms:modified xsi:type="dcterms:W3CDTF">2019-02-21T21:39:08Z</dcterms:modified>
</cp:coreProperties>
</file>