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8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255C8"/>
    <a:srgbClr val="035AD4"/>
    <a:srgbClr val="0523C2"/>
    <a:srgbClr val="032ADD"/>
    <a:srgbClr val="051997"/>
    <a:srgbClr val="041BA1"/>
    <a:srgbClr val="0532FF"/>
    <a:srgbClr val="0425C7"/>
    <a:srgbClr val="0329D9"/>
    <a:srgbClr val="032A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61"/>
    <p:restoredTop sz="95079"/>
  </p:normalViewPr>
  <p:slideViewPr>
    <p:cSldViewPr snapToGrid="0" snapToObjects="1">
      <p:cViewPr>
        <p:scale>
          <a:sx n="170" d="100"/>
          <a:sy n="170" d="100"/>
        </p:scale>
        <p:origin x="1664" y="9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F1012-22A8-7443-AE64-55DD027AD68E}" type="datetimeFigureOut">
              <a:rPr lang="en-US" smtClean="0"/>
              <a:t>3/12/18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08958-B94F-CF40-B88B-31F64106C011}" type="slidenum">
              <a:rPr lang="en-US" smtClean="0"/>
              <a:t>‹#›</a:t>
            </a:fld>
            <a:endParaRPr lang="en-US"/>
          </a:p>
        </p:txBody>
      </p:sp>
    </p:spTree>
    <p:extLst>
      <p:ext uri="{BB962C8B-B14F-4D97-AF65-F5344CB8AC3E}">
        <p14:creationId xmlns:p14="http://schemas.microsoft.com/office/powerpoint/2010/main" val="114974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06530"/>
      </p:ext>
    </p:extLst>
  </p:cSld>
  <p:clrMapOvr>
    <a:masterClrMapping/>
  </p:clrMapOvr>
  <mc:AlternateContent xmlns:mc="http://schemas.openxmlformats.org/markup-compatibility/2006" xmlns:p14="http://schemas.microsoft.com/office/powerpoint/2010/main">
    <mc:Choice Requires="p14">
      <p:transition spd="slow" p14:dur="1500" advTm="20000">
        <p:random/>
      </p:transition>
    </mc:Choice>
    <mc:Fallback xmlns="">
      <p:transition spd="slow" advTm="20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63253"/>
      </p:ext>
    </p:extLst>
  </p:cSld>
  <p:clrMapOvr>
    <a:masterClrMapping/>
  </p:clrMapOvr>
  <mc:AlternateContent xmlns:mc="http://schemas.openxmlformats.org/markup-compatibility/2006" xmlns:p14="http://schemas.microsoft.com/office/powerpoint/2010/main">
    <mc:Choice Requires="p14">
      <p:transition spd="slow" p14:dur="1500" advTm="20000">
        <p:random/>
      </p:transition>
    </mc:Choice>
    <mc:Fallback xmlns="">
      <p:transition spd="slow" advTm="20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818397"/>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advTm="20000">
        <p:random/>
      </p:transition>
    </mc:Choice>
    <mc:Fallback xmlns="">
      <p:transition spd="slow" advTm="20000">
        <p:random/>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294" y="626289"/>
            <a:ext cx="12171706" cy="561838"/>
          </a:xfrm>
          <a:prstGeom prst="rect">
            <a:avLst/>
          </a:prstGeom>
          <a:solidFill>
            <a:schemeClr val="tx1">
              <a:alpha val="25000"/>
            </a:schemeClr>
          </a:solidFill>
        </p:spPr>
        <p:txBody>
          <a:bodyPr>
            <a:normAutofit fontScale="90000"/>
          </a:bodyPr>
          <a:lstStyle/>
          <a:p>
            <a:pPr algn="ctr"/>
            <a:r>
              <a:rPr lang="en-US" dirty="0">
                <a:solidFill>
                  <a:schemeClr val="bg2"/>
                </a:solidFill>
              </a:rPr>
              <a:t>Rho Ophiuchi A</a:t>
            </a:r>
          </a:p>
        </p:txBody>
      </p:sp>
      <p:sp>
        <p:nvSpPr>
          <p:cNvPr id="7" name="Rectangle 6"/>
          <p:cNvSpPr/>
          <p:nvPr/>
        </p:nvSpPr>
        <p:spPr>
          <a:xfrm>
            <a:off x="212719" y="1301968"/>
            <a:ext cx="4314768" cy="4955203"/>
          </a:xfrm>
          <a:prstGeom prst="rect">
            <a:avLst/>
          </a:prstGeom>
          <a:solidFill>
            <a:schemeClr val="tx1">
              <a:alpha val="25000"/>
            </a:schemeClr>
          </a:solidFill>
        </p:spPr>
        <p:txBody>
          <a:bodyPr wrap="square">
            <a:spAutoFit/>
          </a:bodyPr>
          <a:lstStyle/>
          <a:p>
            <a:r>
              <a:rPr lang="en-US" sz="1400" i="1" dirty="0">
                <a:solidFill>
                  <a:srgbClr val="FFFFFF"/>
                </a:solidFill>
              </a:rPr>
              <a:t>Observations of Rho </a:t>
            </a:r>
            <a:r>
              <a:rPr lang="en-US" sz="1400" i="1" dirty="0" err="1">
                <a:solidFill>
                  <a:srgbClr val="FFFFFF"/>
                </a:solidFill>
              </a:rPr>
              <a:t>Oph</a:t>
            </a:r>
            <a:r>
              <a:rPr lang="en-US" sz="1400" i="1" dirty="0">
                <a:solidFill>
                  <a:srgbClr val="FFFFFF"/>
                </a:solidFill>
              </a:rPr>
              <a:t> A</a:t>
            </a:r>
          </a:p>
          <a:p>
            <a:r>
              <a:rPr lang="en-US" sz="1400" dirty="0">
                <a:solidFill>
                  <a:srgbClr val="FFFFFF"/>
                </a:solidFill>
              </a:rPr>
              <a:t>Santos, Fabio P., et al, in prep</a:t>
            </a:r>
          </a:p>
          <a:p>
            <a:endParaRPr lang="en-US" sz="1400" dirty="0">
              <a:solidFill>
                <a:srgbClr val="FFFFFF"/>
              </a:solidFill>
            </a:endParaRPr>
          </a:p>
          <a:p>
            <a:r>
              <a:rPr lang="en-US" sz="1400" dirty="0">
                <a:solidFill>
                  <a:srgbClr val="FFFFFF"/>
                </a:solidFill>
              </a:rPr>
              <a:t>Instrument: HAWC+ </a:t>
            </a:r>
          </a:p>
          <a:p>
            <a:endParaRPr lang="en-US" sz="1400" dirty="0">
              <a:solidFill>
                <a:srgbClr val="FFFFFF"/>
              </a:solidFill>
            </a:endParaRPr>
          </a:p>
          <a:p>
            <a:pPr algn="just"/>
            <a:r>
              <a:rPr lang="en-US" sz="1400" b="1" dirty="0">
                <a:solidFill>
                  <a:srgbClr val="FFFFFF"/>
                </a:solidFill>
              </a:rPr>
              <a:t>Background</a:t>
            </a:r>
          </a:p>
          <a:p>
            <a:pPr algn="just"/>
            <a:endParaRPr lang="en-US" sz="800" b="1" dirty="0">
              <a:solidFill>
                <a:srgbClr val="FFFFFF"/>
              </a:solidFill>
            </a:endParaRPr>
          </a:p>
          <a:p>
            <a:pPr algn="just"/>
            <a:r>
              <a:rPr lang="en-US" sz="1400" dirty="0">
                <a:solidFill>
                  <a:srgbClr val="FFFFFF"/>
                </a:solidFill>
              </a:rPr>
              <a:t>The gravitational contraction of molecular clouds that lead to the formation of stars and planets is likely regulated by magnetic fields. In order to interpret magnetic field maps from interstellar polarization measurements, the physical mechanisms that allow dust grain particles to be aligned must be well understood.</a:t>
            </a:r>
          </a:p>
          <a:p>
            <a:pPr algn="just"/>
            <a:endParaRPr lang="en-US" sz="1400" dirty="0">
              <a:solidFill>
                <a:srgbClr val="FFFFFF"/>
              </a:solidFill>
            </a:endParaRPr>
          </a:p>
          <a:p>
            <a:pPr algn="just"/>
            <a:r>
              <a:rPr lang="en-US" sz="1400" dirty="0">
                <a:solidFill>
                  <a:srgbClr val="FFFFFF"/>
                </a:solidFill>
              </a:rPr>
              <a:t>The Rho </a:t>
            </a:r>
            <a:r>
              <a:rPr lang="en-US" sz="1400" dirty="0" err="1">
                <a:solidFill>
                  <a:srgbClr val="FFFFFF"/>
                </a:solidFill>
              </a:rPr>
              <a:t>Ophiuchi</a:t>
            </a:r>
            <a:r>
              <a:rPr lang="en-US" sz="1400" dirty="0">
                <a:solidFill>
                  <a:srgbClr val="FFFFFF"/>
                </a:solidFill>
              </a:rPr>
              <a:t> molecular complex, known as Rho </a:t>
            </a:r>
            <a:r>
              <a:rPr lang="en-US" sz="1400" dirty="0" err="1">
                <a:solidFill>
                  <a:srgbClr val="FFFFFF"/>
                </a:solidFill>
              </a:rPr>
              <a:t>Oph</a:t>
            </a:r>
            <a:r>
              <a:rPr lang="en-US" sz="1400" dirty="0">
                <a:solidFill>
                  <a:srgbClr val="FFFFFF"/>
                </a:solidFill>
              </a:rPr>
              <a:t> A, is one of the closest star‐forming regions to the Sun (d~130 pc) and hosts several </a:t>
            </a:r>
            <a:r>
              <a:rPr lang="en-US" sz="1400" dirty="0" err="1">
                <a:solidFill>
                  <a:srgbClr val="FFFFFF"/>
                </a:solidFill>
              </a:rPr>
              <a:t>protostars</a:t>
            </a:r>
            <a:r>
              <a:rPr lang="en-US" sz="1400" dirty="0">
                <a:solidFill>
                  <a:srgbClr val="FFFFFF"/>
                </a:solidFill>
              </a:rPr>
              <a:t> at different evolutionary stages. </a:t>
            </a:r>
          </a:p>
          <a:p>
            <a:pPr algn="just"/>
            <a:endParaRPr lang="en-US" sz="1400" dirty="0">
              <a:solidFill>
                <a:srgbClr val="FFFFFF"/>
              </a:solidFill>
            </a:endParaRPr>
          </a:p>
          <a:p>
            <a:pPr algn="just"/>
            <a:r>
              <a:rPr lang="en-US" sz="1400" dirty="0">
                <a:solidFill>
                  <a:srgbClr val="FFFFFF"/>
                </a:solidFill>
              </a:rPr>
              <a:t>The massive star </a:t>
            </a:r>
            <a:r>
              <a:rPr lang="en-US" sz="1400" dirty="0" err="1">
                <a:solidFill>
                  <a:srgbClr val="FFFFFF"/>
                </a:solidFill>
              </a:rPr>
              <a:t>Oph</a:t>
            </a:r>
            <a:r>
              <a:rPr lang="en-US" sz="1400" dirty="0">
                <a:solidFill>
                  <a:srgbClr val="FFFFFF"/>
                </a:solidFill>
              </a:rPr>
              <a:t> S1 is the main source of heat and radiation. </a:t>
            </a:r>
            <a:r>
              <a:rPr lang="en-US" sz="1400" dirty="0">
                <a:solidFill>
                  <a:schemeClr val="bg2"/>
                </a:solidFill>
              </a:rPr>
              <a:t>Rho </a:t>
            </a:r>
            <a:r>
              <a:rPr lang="en-US" sz="1400" dirty="0" err="1">
                <a:solidFill>
                  <a:schemeClr val="bg2"/>
                </a:solidFill>
              </a:rPr>
              <a:t>Oph</a:t>
            </a:r>
            <a:r>
              <a:rPr lang="en-US" sz="1400" dirty="0">
                <a:solidFill>
                  <a:schemeClr val="bg2"/>
                </a:solidFill>
              </a:rPr>
              <a:t> A was mapped using HAWC+ at 89 </a:t>
            </a:r>
            <a:r>
              <a:rPr lang="en-US" sz="1400" dirty="0" err="1">
                <a:solidFill>
                  <a:schemeClr val="bg2"/>
                </a:solidFill>
              </a:rPr>
              <a:t>μm</a:t>
            </a:r>
            <a:r>
              <a:rPr lang="en-US" sz="1400" dirty="0">
                <a:solidFill>
                  <a:schemeClr val="bg2"/>
                </a:solidFill>
              </a:rPr>
              <a:t> and 155 </a:t>
            </a:r>
            <a:r>
              <a:rPr lang="en-US" sz="1400" dirty="0" err="1">
                <a:solidFill>
                  <a:schemeClr val="bg2"/>
                </a:solidFill>
              </a:rPr>
              <a:t>μm</a:t>
            </a:r>
            <a:r>
              <a:rPr lang="en-US" sz="1400" dirty="0">
                <a:solidFill>
                  <a:schemeClr val="bg2"/>
                </a:solidFill>
              </a:rPr>
              <a:t> to calculate the slope of the interstellar polarization spectrum </a:t>
            </a:r>
            <a:r>
              <a:rPr lang="en-US" sz="1400" dirty="0" err="1">
                <a:solidFill>
                  <a:schemeClr val="bg2"/>
                </a:solidFill>
              </a:rPr>
              <a:t>p</a:t>
            </a:r>
            <a:r>
              <a:rPr lang="en-US" sz="1400" baseline="-25000" dirty="0" err="1">
                <a:solidFill>
                  <a:schemeClr val="bg2"/>
                </a:solidFill>
              </a:rPr>
              <a:t>D</a:t>
            </a:r>
            <a:r>
              <a:rPr lang="en-US" sz="1400" dirty="0">
                <a:solidFill>
                  <a:schemeClr val="bg2"/>
                </a:solidFill>
              </a:rPr>
              <a:t>/</a:t>
            </a:r>
            <a:r>
              <a:rPr lang="en-US" sz="1400" dirty="0" err="1">
                <a:solidFill>
                  <a:schemeClr val="bg2"/>
                </a:solidFill>
              </a:rPr>
              <a:t>p</a:t>
            </a:r>
            <a:r>
              <a:rPr lang="en-US" sz="1400" baseline="-25000" dirty="0" err="1">
                <a:solidFill>
                  <a:schemeClr val="bg2"/>
                </a:solidFill>
              </a:rPr>
              <a:t>C</a:t>
            </a:r>
            <a:r>
              <a:rPr lang="en-US" sz="1400" dirty="0">
                <a:solidFill>
                  <a:schemeClr val="bg2"/>
                </a:solidFill>
              </a:rPr>
              <a:t>. </a:t>
            </a:r>
            <a:endParaRPr lang="en-US" sz="1400" dirty="0">
              <a:solidFill>
                <a:srgbClr val="FFFFFF"/>
              </a:solidFill>
            </a:endParaRPr>
          </a:p>
        </p:txBody>
      </p:sp>
      <p:sp>
        <p:nvSpPr>
          <p:cNvPr id="10" name="Rectangle 9"/>
          <p:cNvSpPr/>
          <p:nvPr/>
        </p:nvSpPr>
        <p:spPr>
          <a:xfrm>
            <a:off x="7676707" y="4728630"/>
            <a:ext cx="4280492" cy="1600438"/>
          </a:xfrm>
          <a:prstGeom prst="rect">
            <a:avLst/>
          </a:prstGeom>
          <a:solidFill>
            <a:schemeClr val="tx1">
              <a:alpha val="26000"/>
            </a:schemeClr>
          </a:solidFill>
        </p:spPr>
        <p:txBody>
          <a:bodyPr wrap="square">
            <a:spAutoFit/>
          </a:bodyPr>
          <a:lstStyle/>
          <a:p>
            <a:pPr algn="just"/>
            <a:r>
              <a:rPr lang="en-US" sz="1400" dirty="0">
                <a:solidFill>
                  <a:srgbClr val="FFFFFF"/>
                </a:solidFill>
              </a:rPr>
              <a:t>Results indicate a smooth gradient of </a:t>
            </a:r>
            <a:r>
              <a:rPr lang="en-US" sz="1400" dirty="0" err="1">
                <a:solidFill>
                  <a:srgbClr val="FFFFFF"/>
                </a:solidFill>
              </a:rPr>
              <a:t>p</a:t>
            </a:r>
            <a:r>
              <a:rPr lang="en-US" sz="1400" baseline="-25000" dirty="0" err="1">
                <a:solidFill>
                  <a:srgbClr val="FFFFFF"/>
                </a:solidFill>
              </a:rPr>
              <a:t>D</a:t>
            </a:r>
            <a:r>
              <a:rPr lang="en-US" sz="1400" dirty="0">
                <a:solidFill>
                  <a:srgbClr val="FFFFFF"/>
                </a:solidFill>
              </a:rPr>
              <a:t>/</a:t>
            </a:r>
            <a:r>
              <a:rPr lang="en-US" sz="1400" dirty="0" err="1">
                <a:solidFill>
                  <a:srgbClr val="FFFFFF"/>
                </a:solidFill>
              </a:rPr>
              <a:t>p</a:t>
            </a:r>
            <a:r>
              <a:rPr lang="en-US" sz="1400" baseline="-25000" dirty="0" err="1">
                <a:solidFill>
                  <a:srgbClr val="FFFFFF"/>
                </a:solidFill>
              </a:rPr>
              <a:t>C</a:t>
            </a:r>
            <a:r>
              <a:rPr lang="en-US" sz="1400" dirty="0">
                <a:solidFill>
                  <a:srgbClr val="FFFFFF"/>
                </a:solidFill>
              </a:rPr>
              <a:t> across the mapped field. The change in </a:t>
            </a:r>
            <a:r>
              <a:rPr lang="en-US" sz="1400" dirty="0" err="1">
                <a:solidFill>
                  <a:srgbClr val="FFFFFF"/>
                </a:solidFill>
              </a:rPr>
              <a:t>p</a:t>
            </a:r>
            <a:r>
              <a:rPr lang="en-US" sz="1400" baseline="-25000" dirty="0" err="1">
                <a:solidFill>
                  <a:srgbClr val="FFFFFF"/>
                </a:solidFill>
              </a:rPr>
              <a:t>D</a:t>
            </a:r>
            <a:r>
              <a:rPr lang="en-US" sz="1400" dirty="0">
                <a:solidFill>
                  <a:srgbClr val="FFFFFF"/>
                </a:solidFill>
              </a:rPr>
              <a:t>/</a:t>
            </a:r>
            <a:r>
              <a:rPr lang="en-US" sz="1400" dirty="0" err="1">
                <a:solidFill>
                  <a:srgbClr val="FFFFFF"/>
                </a:solidFill>
              </a:rPr>
              <a:t>p</a:t>
            </a:r>
            <a:r>
              <a:rPr lang="en-US" sz="1400" baseline="-25000" dirty="0" err="1">
                <a:solidFill>
                  <a:srgbClr val="FFFFFF"/>
                </a:solidFill>
              </a:rPr>
              <a:t>C</a:t>
            </a:r>
            <a:r>
              <a:rPr lang="en-US" sz="1400" dirty="0">
                <a:solidFill>
                  <a:srgbClr val="FFFFFF"/>
                </a:solidFill>
              </a:rPr>
              <a:t> is well correlated with the integrated NH</a:t>
            </a:r>
            <a:r>
              <a:rPr lang="en-US" sz="1400" baseline="-25000" dirty="0">
                <a:solidFill>
                  <a:srgbClr val="FFFFFF"/>
                </a:solidFill>
              </a:rPr>
              <a:t>3</a:t>
            </a:r>
            <a:r>
              <a:rPr lang="en-US" sz="1400" dirty="0">
                <a:solidFill>
                  <a:srgbClr val="FFFFFF"/>
                </a:solidFill>
              </a:rPr>
              <a:t> (1,1) emission. Going from the more diffuse to the denser regions of Rho </a:t>
            </a:r>
            <a:r>
              <a:rPr lang="en-US" sz="1400" dirty="0" err="1">
                <a:solidFill>
                  <a:srgbClr val="FFFFFF"/>
                </a:solidFill>
              </a:rPr>
              <a:t>Oph</a:t>
            </a:r>
            <a:r>
              <a:rPr lang="en-US" sz="1400" dirty="0">
                <a:solidFill>
                  <a:srgbClr val="FFFFFF"/>
                </a:solidFill>
              </a:rPr>
              <a:t> A, the slope of the polarization spectrum smoothly changes from positive to negative—consistent with the radiative torques grain alignment theory.</a:t>
            </a:r>
            <a:endParaRPr lang="en-US" sz="1400" dirty="0">
              <a:solidFill>
                <a:srgbClr val="FFFFFF"/>
              </a:solidFill>
              <a:effectLst/>
            </a:endParaRPr>
          </a:p>
        </p:txBody>
      </p:sp>
      <p:sp>
        <p:nvSpPr>
          <p:cNvPr id="20" name="TextBox 19"/>
          <p:cNvSpPr txBox="1"/>
          <p:nvPr/>
        </p:nvSpPr>
        <p:spPr>
          <a:xfrm>
            <a:off x="4574314" y="3125431"/>
            <a:ext cx="2133968" cy="153888"/>
          </a:xfrm>
          <a:prstGeom prst="rect">
            <a:avLst/>
          </a:prstGeom>
          <a:solidFill>
            <a:schemeClr val="tx1">
              <a:alpha val="25000"/>
            </a:schemeClr>
          </a:solidFill>
          <a:ln>
            <a:noFill/>
          </a:ln>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r>
              <a:rPr lang="en-US" sz="1000" kern="1200" dirty="0">
                <a:solidFill>
                  <a:schemeClr val="bg1"/>
                </a:solidFill>
                <a:latin typeface="+mn-lt"/>
              </a:rPr>
              <a:t>Herschel PACS 160 µm map of L1688</a:t>
            </a:r>
          </a:p>
        </p:txBody>
      </p:sp>
      <p:grpSp>
        <p:nvGrpSpPr>
          <p:cNvPr id="3" name="Group 2"/>
          <p:cNvGrpSpPr/>
          <p:nvPr/>
        </p:nvGrpSpPr>
        <p:grpSpPr>
          <a:xfrm>
            <a:off x="4553822" y="1316829"/>
            <a:ext cx="2142840" cy="1822702"/>
            <a:chOff x="4735195" y="1479710"/>
            <a:chExt cx="2142840" cy="1822702"/>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22753" r="8323" b="6253"/>
            <a:stretch/>
          </p:blipFill>
          <p:spPr>
            <a:xfrm>
              <a:off x="4735195" y="1479710"/>
              <a:ext cx="2142840" cy="1822702"/>
            </a:xfrm>
            <a:prstGeom prst="rect">
              <a:avLst/>
            </a:prstGeom>
          </p:spPr>
        </p:pic>
        <p:sp>
          <p:nvSpPr>
            <p:cNvPr id="21" name="Rectangle 20"/>
            <p:cNvSpPr/>
            <p:nvPr/>
          </p:nvSpPr>
          <p:spPr>
            <a:xfrm>
              <a:off x="5494315" y="2122267"/>
              <a:ext cx="316514" cy="28965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6866904" y="1316829"/>
            <a:ext cx="2213301" cy="2221025"/>
            <a:chOff x="7126749" y="1507974"/>
            <a:chExt cx="1877277" cy="1883828"/>
          </a:xfrm>
        </p:grpSpPr>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17740"/>
            <a:stretch/>
          </p:blipFill>
          <p:spPr>
            <a:xfrm>
              <a:off x="7126749" y="1507974"/>
              <a:ext cx="1877277" cy="1883828"/>
            </a:xfrm>
            <a:prstGeom prst="rect">
              <a:avLst/>
            </a:prstGeom>
            <a:ln w="25400">
              <a:solidFill>
                <a:schemeClr val="accent1"/>
              </a:solidFill>
            </a:ln>
          </p:spPr>
        </p:pic>
        <p:sp>
          <p:nvSpPr>
            <p:cNvPr id="25" name="Rectangle 24"/>
            <p:cNvSpPr/>
            <p:nvPr/>
          </p:nvSpPr>
          <p:spPr>
            <a:xfrm>
              <a:off x="7149086" y="1717108"/>
              <a:ext cx="1278570" cy="1520164"/>
            </a:xfrm>
            <a:prstGeom prst="rect">
              <a:avLst/>
            </a:prstGeom>
            <a:noFill/>
            <a:ln w="25400">
              <a:solidFill>
                <a:schemeClr val="accent1"/>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6866904" y="3547157"/>
            <a:ext cx="2213301" cy="153888"/>
          </a:xfrm>
          <a:prstGeom prst="rect">
            <a:avLst/>
          </a:prstGeom>
          <a:solidFill>
            <a:schemeClr val="tx1">
              <a:alpha val="25000"/>
            </a:schemeClr>
          </a:solidFill>
          <a:ln>
            <a:solidFill>
              <a:schemeClr val="accent1"/>
            </a:solidFill>
          </a:ln>
        </p:spPr>
        <p:style>
          <a:lnRef idx="0">
            <a:scrgbClr r="0" g="0" b="0"/>
          </a:lnRef>
          <a:fillRef idx="0">
            <a:scrgbClr r="0" g="0" b="0"/>
          </a:fillRef>
          <a:effectRef idx="0">
            <a:scrgbClr r="0" g="0" b="0"/>
          </a:effectRef>
          <a:fontRef idx="major"/>
        </p:style>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r>
              <a:rPr lang="en-US" sz="1000" kern="1200" dirty="0">
                <a:solidFill>
                  <a:schemeClr val="bg1"/>
                </a:solidFill>
              </a:rPr>
              <a:t>Herschel PACS 70 </a:t>
            </a:r>
            <a:r>
              <a:rPr lang="en-US" sz="1000" dirty="0">
                <a:solidFill>
                  <a:schemeClr val="bg1"/>
                </a:solidFill>
              </a:rPr>
              <a:t>µm map </a:t>
            </a:r>
            <a:r>
              <a:rPr lang="en-US" sz="1000" kern="1200" dirty="0">
                <a:solidFill>
                  <a:schemeClr val="bg1"/>
                </a:solidFill>
              </a:rPr>
              <a:t>of Rho Oph A</a:t>
            </a:r>
          </a:p>
        </p:txBody>
      </p:sp>
      <p:cxnSp>
        <p:nvCxnSpPr>
          <p:cNvPr id="27" name="Straight Connector 26"/>
          <p:cNvCxnSpPr/>
          <p:nvPr/>
        </p:nvCxnSpPr>
        <p:spPr>
          <a:xfrm flipV="1">
            <a:off x="5312942" y="1310648"/>
            <a:ext cx="1542342" cy="67399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20576" y="2256871"/>
            <a:ext cx="1534708" cy="128098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flipV="1">
            <a:off x="6878839" y="1301525"/>
            <a:ext cx="2387519" cy="252571"/>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97838" y="3352086"/>
            <a:ext cx="2352609" cy="1263146"/>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Footer Placeholder 4"/>
          <p:cNvSpPr txBox="1">
            <a:spLocks/>
          </p:cNvSpPr>
          <p:nvPr/>
        </p:nvSpPr>
        <p:spPr>
          <a:xfrm>
            <a:off x="0" y="6455230"/>
            <a:ext cx="12192000" cy="393246"/>
          </a:xfrm>
          <a:prstGeom prst="rect">
            <a:avLst/>
          </a:prstGeom>
          <a:solidFill>
            <a:schemeClr val="tx1"/>
          </a:solidFill>
        </p:spPr>
        <p:txBody>
          <a:bodyPr vert="horz" lIns="91440" tIns="45720" rIns="91440" bIns="45720" rtlCol="0" anchor="ctr"/>
          <a:lstStyle>
            <a:defPPr>
              <a:defRPr lang="en-US"/>
            </a:defPPr>
            <a:lvl1pPr marL="0" algn="ct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9" name="Picture 28" descr="sofialogoprint.jpg"/>
          <p:cNvPicPr>
            <a:picLocks noChangeAspect="1"/>
          </p:cNvPicPr>
          <p:nvPr/>
        </p:nvPicPr>
        <p:blipFill rotWithShape="1">
          <a:blip r:embed="rId5">
            <a:extLst>
              <a:ext uri="{28A0092B-C50C-407E-A947-70E740481C1C}">
                <a14:useLocalDpi xmlns:a14="http://schemas.microsoft.com/office/drawing/2010/main" val="0"/>
              </a:ext>
            </a:extLst>
          </a:blip>
          <a:srcRect t="-1" b="27984"/>
          <a:stretch/>
        </p:blipFill>
        <p:spPr>
          <a:xfrm>
            <a:off x="1050946" y="6483350"/>
            <a:ext cx="1384418" cy="355600"/>
          </a:xfrm>
          <a:prstGeom prst="rect">
            <a:avLst/>
          </a:prstGeom>
        </p:spPr>
      </p:pic>
      <p:sp>
        <p:nvSpPr>
          <p:cNvPr id="16" name="Rectangle 15"/>
          <p:cNvSpPr/>
          <p:nvPr/>
        </p:nvSpPr>
        <p:spPr>
          <a:xfrm>
            <a:off x="8380345" y="6479143"/>
            <a:ext cx="2771143" cy="369332"/>
          </a:xfrm>
          <a:prstGeom prst="rect">
            <a:avLst/>
          </a:prstGeom>
        </p:spPr>
        <p:txBody>
          <a:bodyPr wrap="none" lIns="0" tIns="0" rIns="0" bIns="0">
            <a:spAutoFit/>
          </a:bodyPr>
          <a:lstStyle/>
          <a:p>
            <a:r>
              <a:rPr lang="en-US" sz="1200" dirty="0">
                <a:solidFill>
                  <a:schemeClr val="bg2"/>
                </a:solidFill>
              </a:rPr>
              <a:t>Background Image: Rho </a:t>
            </a:r>
            <a:r>
              <a:rPr lang="en-US" sz="1200" dirty="0" err="1">
                <a:solidFill>
                  <a:schemeClr val="bg2"/>
                </a:solidFill>
              </a:rPr>
              <a:t>Ophiuchi</a:t>
            </a:r>
            <a:r>
              <a:rPr lang="en-US" sz="1200" dirty="0">
                <a:solidFill>
                  <a:schemeClr val="bg2"/>
                </a:solidFill>
              </a:rPr>
              <a:t> Wide Field</a:t>
            </a:r>
          </a:p>
          <a:p>
            <a:r>
              <a:rPr lang="en-US" sz="1200" dirty="0">
                <a:solidFill>
                  <a:schemeClr val="bg2"/>
                </a:solidFill>
              </a:rPr>
              <a:t>Credit &amp; Copyright: Rogelio Bernal </a:t>
            </a:r>
            <a:r>
              <a:rPr lang="en-US" sz="1200" dirty="0" err="1">
                <a:solidFill>
                  <a:schemeClr val="bg2"/>
                </a:solidFill>
              </a:rPr>
              <a:t>Andreo</a:t>
            </a:r>
            <a:endParaRPr lang="en-US" sz="1200" dirty="0">
              <a:solidFill>
                <a:schemeClr val="bg2"/>
              </a:solidFill>
            </a:endParaRPr>
          </a:p>
        </p:txBody>
      </p:sp>
      <p:sp>
        <p:nvSpPr>
          <p:cNvPr id="32" name="Rectangle 31">
            <a:extLst>
              <a:ext uri="{FF2B5EF4-FFF2-40B4-BE49-F238E27FC236}">
                <a16:creationId xmlns:a16="http://schemas.microsoft.com/office/drawing/2014/main" id="{3857996E-9B69-5C4A-87F9-A504B5D62359}"/>
              </a:ext>
            </a:extLst>
          </p:cNvPr>
          <p:cNvSpPr/>
          <p:nvPr/>
        </p:nvSpPr>
        <p:spPr>
          <a:xfrm>
            <a:off x="11104335" y="4147297"/>
            <a:ext cx="836073" cy="430887"/>
          </a:xfrm>
          <a:prstGeom prst="rect">
            <a:avLst/>
          </a:prstGeom>
          <a:solidFill>
            <a:schemeClr val="bg1"/>
          </a:solidFill>
        </p:spPr>
        <p:txBody>
          <a:bodyPr wrap="square" lIns="0" tIns="0" rIns="0" bIns="0">
            <a:spAutoFit/>
          </a:bodyPr>
          <a:lstStyle/>
          <a:p>
            <a:pPr algn="ctr"/>
            <a:r>
              <a:rPr lang="en-US" sz="1400" dirty="0"/>
              <a:t>Preliminary Data</a:t>
            </a:r>
          </a:p>
        </p:txBody>
      </p:sp>
      <p:pic>
        <p:nvPicPr>
          <p:cNvPr id="9" name="Picture 8">
            <a:extLst>
              <a:ext uri="{FF2B5EF4-FFF2-40B4-BE49-F238E27FC236}">
                <a16:creationId xmlns:a16="http://schemas.microsoft.com/office/drawing/2014/main" id="{97A9E7BE-056C-834A-B3A1-4EF7E518FCFA}"/>
              </a:ext>
            </a:extLst>
          </p:cNvPr>
          <p:cNvPicPr>
            <a:picLocks noChangeAspect="1"/>
          </p:cNvPicPr>
          <p:nvPr/>
        </p:nvPicPr>
        <p:blipFill>
          <a:blip r:embed="rId6"/>
          <a:stretch>
            <a:fillRect/>
          </a:stretch>
        </p:blipFill>
        <p:spPr>
          <a:xfrm>
            <a:off x="4733246" y="3924605"/>
            <a:ext cx="2837840" cy="2389423"/>
          </a:xfrm>
          <a:prstGeom prst="rect">
            <a:avLst/>
          </a:prstGeom>
        </p:spPr>
      </p:pic>
      <p:pic>
        <p:nvPicPr>
          <p:cNvPr id="12" name="Picture 11">
            <a:extLst>
              <a:ext uri="{FF2B5EF4-FFF2-40B4-BE49-F238E27FC236}">
                <a16:creationId xmlns:a16="http://schemas.microsoft.com/office/drawing/2014/main" id="{26D3738A-4D66-F54E-85B2-B0D2F647DE6D}"/>
              </a:ext>
            </a:extLst>
          </p:cNvPr>
          <p:cNvPicPr>
            <a:picLocks noChangeAspect="1"/>
          </p:cNvPicPr>
          <p:nvPr/>
        </p:nvPicPr>
        <p:blipFill>
          <a:blip r:embed="rId7"/>
          <a:stretch>
            <a:fillRect/>
          </a:stretch>
        </p:blipFill>
        <p:spPr>
          <a:xfrm>
            <a:off x="9266358" y="1306603"/>
            <a:ext cx="2743200" cy="3293119"/>
          </a:xfrm>
          <a:prstGeom prst="rect">
            <a:avLst/>
          </a:prstGeom>
          <a:ln w="28575">
            <a:solidFill>
              <a:schemeClr val="accent1"/>
            </a:solidFill>
          </a:ln>
        </p:spPr>
      </p:pic>
    </p:spTree>
    <p:extLst>
      <p:ext uri="{BB962C8B-B14F-4D97-AF65-F5344CB8AC3E}">
        <p14:creationId xmlns:p14="http://schemas.microsoft.com/office/powerpoint/2010/main" val="1920326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40000">
        <p15:prstTrans prst="origami"/>
      </p:transition>
    </mc:Choice>
    <mc:Fallback xmlns="">
      <p:transition spd="slow" advTm="40000">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9FEFA"/>
      </a:hlink>
      <a:folHlink>
        <a:srgbClr val="FFF9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23749</TotalTime>
  <Words>253</Words>
  <Application>Microsoft Macintosh PowerPoint</Application>
  <PresentationFormat>Widescreen</PresentationFormat>
  <Paragraphs>19</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Rho Ophiuchi A</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275</cp:revision>
  <cp:lastPrinted>2017-12-29T20:17:50Z</cp:lastPrinted>
  <dcterms:created xsi:type="dcterms:W3CDTF">2017-12-20T23:56:12Z</dcterms:created>
  <dcterms:modified xsi:type="dcterms:W3CDTF">2018-03-12T18:06:41Z</dcterms:modified>
</cp:coreProperties>
</file>