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31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4144"/>
    <a:srgbClr val="B22F2B"/>
    <a:srgbClr val="A01E21"/>
    <a:srgbClr val="A05F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83" autoAdjust="0"/>
    <p:restoredTop sz="79184" autoAdjust="0"/>
  </p:normalViewPr>
  <p:slideViewPr>
    <p:cSldViewPr snapToGrid="0" snapToObjects="1">
      <p:cViewPr varScale="1">
        <p:scale>
          <a:sx n="100" d="100"/>
          <a:sy n="100" d="100"/>
        </p:scale>
        <p:origin x="1344" y="16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6B3A6-FA45-4375-8008-2B6A0FE4B0DD}" type="datetimeFigureOut">
              <a:rPr lang="en-US" smtClean="0"/>
              <a:t>8/5/21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9AA3C6-7FD5-4B98-A369-436189BB4637}" type="slidenum">
              <a:rPr lang="en-US" smtClean="0"/>
              <a:t>‹#›</a:t>
            </a:fld>
            <a:endParaRPr lang="en-US"/>
          </a:p>
        </p:txBody>
      </p:sp>
    </p:spTree>
    <p:extLst>
      <p:ext uri="{BB962C8B-B14F-4D97-AF65-F5344CB8AC3E}">
        <p14:creationId xmlns:p14="http://schemas.microsoft.com/office/powerpoint/2010/main" val="1723259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DOI: http://</a:t>
            </a:r>
            <a:r>
              <a:rPr lang="en-US" dirty="0" err="1"/>
              <a:t>doi.org</a:t>
            </a:r>
            <a:r>
              <a:rPr lang="en-US" dirty="0"/>
              <a:t>/10.1051/0004-6361/202037560</a:t>
            </a:r>
          </a:p>
          <a:p>
            <a:r>
              <a:rPr lang="en-US" dirty="0"/>
              <a:t>High-res image link: https://</a:t>
            </a:r>
            <a:r>
              <a:rPr lang="en-US" dirty="0" err="1"/>
              <a:t>www.sofia.usra.edu</a:t>
            </a:r>
            <a:r>
              <a:rPr lang="en-US" dirty="0"/>
              <a:t>/sites/default/files/Public/SCI2021_005.png</a:t>
            </a:r>
          </a:p>
          <a:p>
            <a:r>
              <a:rPr lang="en-US" dirty="0"/>
              <a:t>Science Spotlight: https://</a:t>
            </a:r>
            <a:r>
              <a:rPr lang="en-US" dirty="0" err="1"/>
              <a:t>www.sofia.usra.edu</a:t>
            </a:r>
            <a:r>
              <a:rPr lang="en-US" dirty="0"/>
              <a:t>/multimedia/science-results-archive/first-signs-star-birth-triggered-</a:t>
            </a:r>
            <a:r>
              <a:rPr lang="en-US" dirty="0" err="1"/>
              <a:t>orion</a:t>
            </a:r>
            <a:r>
              <a:rPr lang="en-US" dirty="0"/>
              <a:t>-wind</a:t>
            </a:r>
          </a:p>
        </p:txBody>
      </p:sp>
      <p:sp>
        <p:nvSpPr>
          <p:cNvPr id="4" name="Slide Number Placeholder 3"/>
          <p:cNvSpPr>
            <a:spLocks noGrp="1"/>
          </p:cNvSpPr>
          <p:nvPr>
            <p:ph type="sldNum" sz="quarter" idx="10"/>
          </p:nvPr>
        </p:nvSpPr>
        <p:spPr/>
        <p:txBody>
          <a:bodyPr/>
          <a:lstStyle/>
          <a:p>
            <a:fld id="{579AA3C6-7FD5-4B98-A369-436189BB4637}" type="slidenum">
              <a:rPr lang="en-US" smtClean="0"/>
              <a:t>1</a:t>
            </a:fld>
            <a:endParaRPr lang="en-US"/>
          </a:p>
        </p:txBody>
      </p:sp>
    </p:spTree>
    <p:extLst>
      <p:ext uri="{BB962C8B-B14F-4D97-AF65-F5344CB8AC3E}">
        <p14:creationId xmlns:p14="http://schemas.microsoft.com/office/powerpoint/2010/main" val="1917831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6F299CC-8742-DC45-8759-6D3277B7ECA1}"/>
              </a:ext>
            </a:extLst>
          </p:cNvPr>
          <p:cNvPicPr>
            <a:picLocks noChangeAspect="1"/>
          </p:cNvPicPr>
          <p:nvPr userDrawn="1"/>
        </p:nvPicPr>
        <p:blipFill>
          <a:blip r:embed="rId2">
            <a:alphaModFix/>
            <a:duotone>
              <a:prstClr val="black"/>
              <a:schemeClr val="accent5">
                <a:tint val="45000"/>
                <a:satMod val="400000"/>
              </a:schemeClr>
            </a:duotone>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5AD1019F-39EC-1849-8FED-1D0605908C38}"/>
              </a:ext>
            </a:extLst>
          </p:cNvPr>
          <p:cNvSpPr>
            <a:spLocks noGrp="1"/>
          </p:cNvSpPr>
          <p:nvPr>
            <p:ph type="sldNum" sz="quarter" idx="12"/>
          </p:nvPr>
        </p:nvSpPr>
        <p:spPr/>
        <p:txBody>
          <a:bodyPr/>
          <a:lstStyle/>
          <a:p>
            <a:fld id="{0B662815-6E7C-AF49-A41C-CEAF29F470AD}" type="slidenum">
              <a:rPr lang="en-US" smtClean="0"/>
              <a:t>‹#›</a:t>
            </a:fld>
            <a:endParaRPr lang="en-US"/>
          </a:p>
        </p:txBody>
      </p:sp>
      <p:pic>
        <p:nvPicPr>
          <p:cNvPr id="15" name="Picture 14">
            <a:extLst>
              <a:ext uri="{FF2B5EF4-FFF2-40B4-BE49-F238E27FC236}">
                <a16:creationId xmlns:a16="http://schemas.microsoft.com/office/drawing/2014/main" id="{DA0CD7C9-4A29-5F49-B790-15F10A909497}"/>
              </a:ext>
            </a:extLst>
          </p:cNvPr>
          <p:cNvPicPr>
            <a:picLocks noChangeAspect="1"/>
          </p:cNvPicPr>
          <p:nvPr userDrawn="1"/>
        </p:nvPicPr>
        <p:blipFill>
          <a:blip r:embed="rId3"/>
          <a:stretch>
            <a:fillRect/>
          </a:stretch>
        </p:blipFill>
        <p:spPr>
          <a:xfrm>
            <a:off x="8376364" y="6061354"/>
            <a:ext cx="777240" cy="682455"/>
          </a:xfrm>
          <a:prstGeom prst="rect">
            <a:avLst/>
          </a:prstGeom>
        </p:spPr>
      </p:pic>
      <p:pic>
        <p:nvPicPr>
          <p:cNvPr id="16" name="Picture 15">
            <a:extLst>
              <a:ext uri="{FF2B5EF4-FFF2-40B4-BE49-F238E27FC236}">
                <a16:creationId xmlns:a16="http://schemas.microsoft.com/office/drawing/2014/main" id="{5DEF66FE-D07C-A24D-B835-45EE954D6EE7}"/>
              </a:ext>
            </a:extLst>
          </p:cNvPr>
          <p:cNvPicPr>
            <a:picLocks noChangeAspect="1"/>
          </p:cNvPicPr>
          <p:nvPr userDrawn="1"/>
        </p:nvPicPr>
        <p:blipFill>
          <a:blip r:embed="rId4"/>
          <a:stretch>
            <a:fillRect/>
          </a:stretch>
        </p:blipFill>
        <p:spPr>
          <a:xfrm>
            <a:off x="9273308" y="6061354"/>
            <a:ext cx="859536" cy="687629"/>
          </a:xfrm>
          <a:prstGeom prst="rect">
            <a:avLst/>
          </a:prstGeom>
        </p:spPr>
      </p:pic>
      <p:pic>
        <p:nvPicPr>
          <p:cNvPr id="17" name="Picture 16">
            <a:extLst>
              <a:ext uri="{FF2B5EF4-FFF2-40B4-BE49-F238E27FC236}">
                <a16:creationId xmlns:a16="http://schemas.microsoft.com/office/drawing/2014/main" id="{728F1E72-0EC3-834B-9EF4-9A7F2234A9F7}"/>
              </a:ext>
            </a:extLst>
          </p:cNvPr>
          <p:cNvPicPr>
            <a:picLocks noChangeAspect="1"/>
          </p:cNvPicPr>
          <p:nvPr userDrawn="1"/>
        </p:nvPicPr>
        <p:blipFill>
          <a:blip r:embed="rId5"/>
          <a:stretch>
            <a:fillRect/>
          </a:stretch>
        </p:blipFill>
        <p:spPr>
          <a:xfrm>
            <a:off x="10246207" y="6061354"/>
            <a:ext cx="914400" cy="685800"/>
          </a:xfrm>
          <a:prstGeom prst="rect">
            <a:avLst/>
          </a:prstGeom>
        </p:spPr>
      </p:pic>
      <p:pic>
        <p:nvPicPr>
          <p:cNvPr id="18" name="Picture 17">
            <a:extLst>
              <a:ext uri="{FF2B5EF4-FFF2-40B4-BE49-F238E27FC236}">
                <a16:creationId xmlns:a16="http://schemas.microsoft.com/office/drawing/2014/main" id="{4EFFDD09-0E77-8043-8194-8FAAB8243892}"/>
              </a:ext>
            </a:extLst>
          </p:cNvPr>
          <p:cNvPicPr>
            <a:picLocks noChangeAspect="1"/>
          </p:cNvPicPr>
          <p:nvPr userDrawn="1"/>
        </p:nvPicPr>
        <p:blipFill>
          <a:blip r:embed="rId6"/>
          <a:stretch>
            <a:fillRect/>
          </a:stretch>
        </p:blipFill>
        <p:spPr>
          <a:xfrm>
            <a:off x="11273970" y="6061354"/>
            <a:ext cx="804672" cy="689719"/>
          </a:xfrm>
          <a:prstGeom prst="rect">
            <a:avLst/>
          </a:prstGeom>
        </p:spPr>
      </p:pic>
      <p:pic>
        <p:nvPicPr>
          <p:cNvPr id="19" name="Picture 18">
            <a:extLst>
              <a:ext uri="{FF2B5EF4-FFF2-40B4-BE49-F238E27FC236}">
                <a16:creationId xmlns:a16="http://schemas.microsoft.com/office/drawing/2014/main" id="{ECF40FD0-5630-694A-A5E6-43E0359B6AB8}"/>
              </a:ext>
            </a:extLst>
          </p:cNvPr>
          <p:cNvPicPr>
            <a:picLocks noChangeAspect="1"/>
          </p:cNvPicPr>
          <p:nvPr userDrawn="1"/>
        </p:nvPicPr>
        <p:blipFill>
          <a:blip r:embed="rId7"/>
          <a:stretch>
            <a:fillRect/>
          </a:stretch>
        </p:blipFill>
        <p:spPr>
          <a:xfrm>
            <a:off x="34474" y="6085821"/>
            <a:ext cx="2311400" cy="762000"/>
          </a:xfrm>
          <a:prstGeom prst="rect">
            <a:avLst/>
          </a:prstGeom>
        </p:spPr>
      </p:pic>
      <p:sp>
        <p:nvSpPr>
          <p:cNvPr id="21" name="Title 1">
            <a:extLst>
              <a:ext uri="{FF2B5EF4-FFF2-40B4-BE49-F238E27FC236}">
                <a16:creationId xmlns:a16="http://schemas.microsoft.com/office/drawing/2014/main" id="{BD6DA7E7-855A-3D49-A8B1-12E968B2E8EC}"/>
              </a:ext>
            </a:extLst>
          </p:cNvPr>
          <p:cNvSpPr>
            <a:spLocks noGrp="1"/>
          </p:cNvSpPr>
          <p:nvPr>
            <p:ph type="ctrTitle" idx="4294967295"/>
          </p:nvPr>
        </p:nvSpPr>
        <p:spPr>
          <a:xfrm>
            <a:off x="1524000" y="1122363"/>
            <a:ext cx="9144000" cy="2387600"/>
          </a:xfrm>
        </p:spPr>
        <p:txBody>
          <a:bodyPr/>
          <a:lstStyle/>
          <a:p>
            <a:r>
              <a:rPr lang="en-US" b="1" dirty="0">
                <a:solidFill>
                  <a:schemeClr val="bg1"/>
                </a:solidFill>
                <a:latin typeface="Century Gothic" panose="020B0502020202020204" pitchFamily="34" charset="0"/>
              </a:rPr>
              <a:t>Click to add title</a:t>
            </a:r>
          </a:p>
        </p:txBody>
      </p:sp>
      <p:sp>
        <p:nvSpPr>
          <p:cNvPr id="22" name="Subtitle 2">
            <a:extLst>
              <a:ext uri="{FF2B5EF4-FFF2-40B4-BE49-F238E27FC236}">
                <a16:creationId xmlns:a16="http://schemas.microsoft.com/office/drawing/2014/main" id="{DDE12B98-0CD1-B84B-9FD1-A764BBF652C2}"/>
              </a:ext>
            </a:extLst>
          </p:cNvPr>
          <p:cNvSpPr>
            <a:spLocks noGrp="1"/>
          </p:cNvSpPr>
          <p:nvPr>
            <p:ph type="subTitle" idx="4294967295"/>
          </p:nvPr>
        </p:nvSpPr>
        <p:spPr>
          <a:xfrm>
            <a:off x="435429" y="4383313"/>
            <a:ext cx="10232571" cy="1161143"/>
          </a:xfrm>
        </p:spPr>
        <p:txBody>
          <a:bodyPr>
            <a:normAutofit/>
          </a:bodyPr>
          <a:lstStyle/>
          <a:p>
            <a:pPr algn="l"/>
            <a:r>
              <a:rPr lang="en-US" dirty="0">
                <a:solidFill>
                  <a:schemeClr val="bg1"/>
                </a:solidFill>
                <a:latin typeface="Century Gothic" panose="020B0502020202020204" pitchFamily="34" charset="0"/>
              </a:rPr>
              <a:t>Speaker</a:t>
            </a:r>
          </a:p>
          <a:p>
            <a:pPr algn="l"/>
            <a:r>
              <a:rPr lang="en-US" dirty="0">
                <a:solidFill>
                  <a:schemeClr val="bg1"/>
                </a:solidFill>
                <a:latin typeface="Century Gothic" panose="020B0502020202020204" pitchFamily="34" charset="0"/>
              </a:rPr>
              <a:t>Month Year</a:t>
            </a:r>
          </a:p>
        </p:txBody>
      </p:sp>
      <p:cxnSp>
        <p:nvCxnSpPr>
          <p:cNvPr id="13" name="Straight Connector 12">
            <a:extLst>
              <a:ext uri="{FF2B5EF4-FFF2-40B4-BE49-F238E27FC236}">
                <a16:creationId xmlns:a16="http://schemas.microsoft.com/office/drawing/2014/main" id="{9261B528-6675-224E-81EE-229D08F1461F}"/>
              </a:ext>
            </a:extLst>
          </p:cNvPr>
          <p:cNvCxnSpPr/>
          <p:nvPr userDrawn="1"/>
        </p:nvCxnSpPr>
        <p:spPr>
          <a:xfrm>
            <a:off x="0" y="5870073"/>
            <a:ext cx="12192000" cy="0"/>
          </a:xfrm>
          <a:prstGeom prst="line">
            <a:avLst/>
          </a:prstGeom>
          <a:ln w="63500" cmpd="sng">
            <a:gradFill flip="none" rotWithShape="1">
              <a:gsLst>
                <a:gs pos="0">
                  <a:schemeClr val="accent1">
                    <a:lumMod val="5000"/>
                    <a:lumOff val="95000"/>
                  </a:schemeClr>
                </a:gs>
                <a:gs pos="54000">
                  <a:schemeClr val="accent1"/>
                </a:gs>
                <a:gs pos="100000">
                  <a:schemeClr val="bg1"/>
                </a:gs>
              </a:gsLst>
              <a:lin ang="10800000" scaled="1"/>
              <a:tileRect/>
            </a:gra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86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A1B58-8ADB-0B47-A512-9A6F93B74B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E90CBD-4BB8-2A4B-8BA6-6B0028CD3A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AAF73E5-CEEA-094D-A3AD-1280333910FD}"/>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3875466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F20010-A7C9-9641-9A66-7B3106E691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008AFD-2DB5-A24C-BA41-2D6A569D098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7FEA615-CFF1-7748-AB57-085D3DFB9A05}"/>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06601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FF747-E954-624D-A1F6-533CD20148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AA499D-DF3D-3D4C-8CD2-7194E32E8D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86C146E-44B2-FC4E-88F1-C78860B4127D}"/>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474349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762EB-BC98-6D46-965B-90C21B427F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ACA877-4C11-D24D-8FE4-32025F7D0F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F6B5944B-45FA-7947-9011-3A0A3FA211B3}"/>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1941758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1D284-2AD7-6F40-87A8-5E6B847212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A2515E-13A4-0747-A383-663268831DF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11625E-E66A-4C46-84A3-F4C3BBB345E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AE54E88-8CB2-4844-9860-53092D75A6E0}"/>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991124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8354-F916-AC44-8652-0C710AF3EF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A1D1B-8F84-B742-8FF7-D0FB829D10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31748A5-FE1B-AD47-A47F-CD85429B451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A43FC8-3400-BE4C-B169-212C04BFDB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0CCAB5F-A3C3-9046-9C58-2983A3BCD6A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37A10C7E-2B11-AB4B-99B4-F20877108623}"/>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1650378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37486-71E3-374F-8FCC-386970B7F224}"/>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C3E1951-08FA-ED4C-846E-EB5C43749212}"/>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1177644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4EDB3E-4808-EC47-80E4-AE11EA088955}"/>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740002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0E2E3-B410-0E4D-84D0-98489C769D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2D3D92-0E80-1149-B2E5-DF993B9BBD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68CA94-917E-7543-9BB9-F790291843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0D60DCCA-D981-7A4F-A203-8FE9876DF2E5}"/>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31147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4A362-2FCD-244E-9AE2-1A661F14BD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9B9FFC-0006-8641-B68D-F65F318963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3C9C11-3A4B-4F4D-A776-CEE8DD0048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62862271-EE5A-DC4F-ADE5-C21CE4BAA8A9}"/>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690639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5ED364-356D-5A4B-948D-479A25F2B6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0119A00-8CED-C44C-9AC3-A703A86754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116A1A8-A276-C24C-A304-6FEFBA792FAB}"/>
              </a:ext>
            </a:extLst>
          </p:cNvPr>
          <p:cNvSpPr>
            <a:spLocks noGrp="1"/>
          </p:cNvSpPr>
          <p:nvPr>
            <p:ph type="sldNum" sz="quarter" idx="4"/>
          </p:nvPr>
        </p:nvSpPr>
        <p:spPr>
          <a:xfrm>
            <a:off x="838200" y="6356351"/>
            <a:ext cx="10515600" cy="242570"/>
          </a:xfrm>
          <a:prstGeom prst="rect">
            <a:avLst/>
          </a:prstGeom>
        </p:spPr>
        <p:txBody>
          <a:bodyPr vert="horz" lIns="91440" tIns="45720" rIns="91440" bIns="45720" rtlCol="0" anchor="ctr"/>
          <a:lstStyle>
            <a:lvl1pPr algn="ctr">
              <a:defRPr sz="1200">
                <a:solidFill>
                  <a:schemeClr val="bg1"/>
                </a:solidFill>
              </a:defRPr>
            </a:lvl1pPr>
          </a:lstStyle>
          <a:p>
            <a:fld id="{0B662815-6E7C-AF49-A41C-CEAF29F470AD}" type="slidenum">
              <a:rPr lang="en-US" smtClean="0"/>
              <a:pPr/>
              <a:t>‹#›</a:t>
            </a:fld>
            <a:endParaRPr lang="en-US" dirty="0"/>
          </a:p>
        </p:txBody>
      </p:sp>
    </p:spTree>
    <p:extLst>
      <p:ext uri="{BB962C8B-B14F-4D97-AF65-F5344CB8AC3E}">
        <p14:creationId xmlns:p14="http://schemas.microsoft.com/office/powerpoint/2010/main" val="2204965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50000"/>
            <a:ext cx="12192000" cy="512064"/>
          </a:xfrm>
          <a:prstGeom prst="rect">
            <a:avLst/>
          </a:prstGeom>
          <a:gradFill flip="none" rotWithShape="1">
            <a:gsLst>
              <a:gs pos="0">
                <a:schemeClr val="accent1">
                  <a:lumMod val="5000"/>
                  <a:lumOff val="95000"/>
                </a:schemeClr>
              </a:gs>
              <a:gs pos="50000">
                <a:schemeClr val="accent1"/>
              </a:gs>
              <a:gs pos="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4"/>
          <p:cNvSpPr txBox="1">
            <a:spLocks/>
          </p:cNvSpPr>
          <p:nvPr/>
        </p:nvSpPr>
        <p:spPr>
          <a:xfrm>
            <a:off x="550517" y="365125"/>
            <a:ext cx="11206056" cy="795775"/>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3800" dirty="0"/>
              <a:t>First Signs of Star Birth Triggered by Orion Wind</a:t>
            </a:r>
          </a:p>
        </p:txBody>
      </p:sp>
      <p:sp>
        <p:nvSpPr>
          <p:cNvPr id="15" name="Content Placeholder 1"/>
          <p:cNvSpPr txBox="1">
            <a:spLocks/>
          </p:cNvSpPr>
          <p:nvPr/>
        </p:nvSpPr>
        <p:spPr>
          <a:xfrm>
            <a:off x="5791200" y="1290376"/>
            <a:ext cx="5965373" cy="34948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dirty="0"/>
              <a:t>An enormous stellar wind in the Orion Nebula is blowing away its natal molecular cloud, forming a ridge of dense material along the edge of the resulting bubble. New results reveal signs of star birth along the edges within tiny, compacted clouds and offer new insights into how the stars of today can affect the stars of the future.</a:t>
            </a:r>
          </a:p>
          <a:p>
            <a:r>
              <a:rPr lang="en-US" sz="1500" dirty="0"/>
              <a:t>SOFIA/</a:t>
            </a:r>
            <a:r>
              <a:rPr lang="en-US" sz="1500" dirty="0" err="1"/>
              <a:t>upGREAT</a:t>
            </a:r>
            <a:r>
              <a:rPr lang="en-US" sz="1500" dirty="0"/>
              <a:t> observations, complemented by CO(2-1) velocity-resolved maps taken with the IRAM 30-meter radio telescope in Spain, show that there are dense clouds along the edges that have prime conditions for new stars, and in fact one newborn, low-mass star already seems to be forming in one of them. Some of the other new clouds may be temporary or easily dissipated by the wind and may never reach maturity.</a:t>
            </a:r>
          </a:p>
          <a:p>
            <a:r>
              <a:rPr lang="en-US" sz="1500" dirty="0"/>
              <a:t>The analysis indicates that the shell surrounding the Orion Nebula will most likely not form new stars, but different outcomes may result is other star-forming regions with varying circumstances</a:t>
            </a:r>
          </a:p>
        </p:txBody>
      </p:sp>
      <p:pic>
        <p:nvPicPr>
          <p:cNvPr id="18" name="Picture 17">
            <a:extLst>
              <a:ext uri="{FF2B5EF4-FFF2-40B4-BE49-F238E27FC236}">
                <a16:creationId xmlns:a16="http://schemas.microsoft.com/office/drawing/2014/main" id="{05F98034-EDC8-F340-B568-3A5E76D388FA}"/>
              </a:ext>
            </a:extLst>
          </p:cNvPr>
          <p:cNvPicPr>
            <a:picLocks noChangeAspect="1"/>
          </p:cNvPicPr>
          <p:nvPr/>
        </p:nvPicPr>
        <p:blipFill>
          <a:blip r:embed="rId3"/>
          <a:stretch>
            <a:fillRect/>
          </a:stretch>
        </p:blipFill>
        <p:spPr>
          <a:xfrm>
            <a:off x="9815116" y="6420820"/>
            <a:ext cx="466344" cy="409474"/>
          </a:xfrm>
          <a:prstGeom prst="rect">
            <a:avLst/>
          </a:prstGeom>
        </p:spPr>
      </p:pic>
      <p:pic>
        <p:nvPicPr>
          <p:cNvPr id="20" name="Content Placeholder 10">
            <a:extLst>
              <a:ext uri="{FF2B5EF4-FFF2-40B4-BE49-F238E27FC236}">
                <a16:creationId xmlns:a16="http://schemas.microsoft.com/office/drawing/2014/main" id="{16CD0C89-342C-5646-827F-D6CC72244FBB}"/>
              </a:ext>
            </a:extLst>
          </p:cNvPr>
          <p:cNvPicPr>
            <a:picLocks noChangeAspect="1"/>
          </p:cNvPicPr>
          <p:nvPr/>
        </p:nvPicPr>
        <p:blipFill>
          <a:blip r:embed="rId4"/>
          <a:stretch>
            <a:fillRect/>
          </a:stretch>
        </p:blipFill>
        <p:spPr>
          <a:xfrm>
            <a:off x="10965396" y="6420820"/>
            <a:ext cx="557784" cy="414895"/>
          </a:xfrm>
          <a:prstGeom prst="rect">
            <a:avLst/>
          </a:prstGeom>
        </p:spPr>
      </p:pic>
      <p:pic>
        <p:nvPicPr>
          <p:cNvPr id="22" name="Picture 21">
            <a:extLst>
              <a:ext uri="{FF2B5EF4-FFF2-40B4-BE49-F238E27FC236}">
                <a16:creationId xmlns:a16="http://schemas.microsoft.com/office/drawing/2014/main" id="{C0D00CF4-FACB-DF48-AFB6-4B5195D82F2B}"/>
              </a:ext>
            </a:extLst>
          </p:cNvPr>
          <p:cNvPicPr>
            <a:picLocks noChangeAspect="1"/>
          </p:cNvPicPr>
          <p:nvPr/>
        </p:nvPicPr>
        <p:blipFill>
          <a:blip r:embed="rId5"/>
          <a:stretch>
            <a:fillRect/>
          </a:stretch>
        </p:blipFill>
        <p:spPr>
          <a:xfrm>
            <a:off x="11618260" y="6417716"/>
            <a:ext cx="484632" cy="414684"/>
          </a:xfrm>
          <a:prstGeom prst="rect">
            <a:avLst/>
          </a:prstGeom>
        </p:spPr>
      </p:pic>
      <p:pic>
        <p:nvPicPr>
          <p:cNvPr id="23" name="Picture 22">
            <a:extLst>
              <a:ext uri="{FF2B5EF4-FFF2-40B4-BE49-F238E27FC236}">
                <a16:creationId xmlns:a16="http://schemas.microsoft.com/office/drawing/2014/main" id="{94B8ADB0-21F2-854C-98F9-18BA726C40D1}"/>
              </a:ext>
            </a:extLst>
          </p:cNvPr>
          <p:cNvPicPr>
            <a:picLocks noChangeAspect="1"/>
          </p:cNvPicPr>
          <p:nvPr/>
        </p:nvPicPr>
        <p:blipFill>
          <a:blip r:embed="rId6"/>
          <a:stretch>
            <a:fillRect/>
          </a:stretch>
        </p:blipFill>
        <p:spPr>
          <a:xfrm>
            <a:off x="10376540" y="6418715"/>
            <a:ext cx="493776" cy="410580"/>
          </a:xfrm>
          <a:prstGeom prst="rect">
            <a:avLst/>
          </a:prstGeom>
        </p:spPr>
      </p:pic>
      <p:cxnSp>
        <p:nvCxnSpPr>
          <p:cNvPr id="24" name="Straight Connector 23"/>
          <p:cNvCxnSpPr/>
          <p:nvPr/>
        </p:nvCxnSpPr>
        <p:spPr>
          <a:xfrm>
            <a:off x="550517" y="1125275"/>
            <a:ext cx="11206056"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6B078BB-5D8F-6749-A770-F11DA3473114}"/>
              </a:ext>
            </a:extLst>
          </p:cNvPr>
          <p:cNvPicPr>
            <a:picLocks noChangeAspect="1"/>
          </p:cNvPicPr>
          <p:nvPr/>
        </p:nvPicPr>
        <p:blipFill>
          <a:blip r:embed="rId7"/>
          <a:stretch>
            <a:fillRect/>
          </a:stretch>
        </p:blipFill>
        <p:spPr>
          <a:xfrm>
            <a:off x="-6146" y="6401675"/>
            <a:ext cx="1642440" cy="536034"/>
          </a:xfrm>
          <a:prstGeom prst="rect">
            <a:avLst/>
          </a:prstGeom>
        </p:spPr>
      </p:pic>
      <p:sp>
        <p:nvSpPr>
          <p:cNvPr id="5" name="TextBox 4">
            <a:extLst>
              <a:ext uri="{FF2B5EF4-FFF2-40B4-BE49-F238E27FC236}">
                <a16:creationId xmlns:a16="http://schemas.microsoft.com/office/drawing/2014/main" id="{6A7672B1-4574-9344-AC89-F86A61BC21FE}"/>
              </a:ext>
            </a:extLst>
          </p:cNvPr>
          <p:cNvSpPr txBox="1"/>
          <p:nvPr/>
        </p:nvSpPr>
        <p:spPr>
          <a:xfrm>
            <a:off x="6096000" y="4906193"/>
            <a:ext cx="5522259" cy="738664"/>
          </a:xfrm>
          <a:prstGeom prst="rect">
            <a:avLst/>
          </a:prstGeom>
          <a:solidFill>
            <a:schemeClr val="accent1">
              <a:lumMod val="20000"/>
              <a:lumOff val="80000"/>
            </a:schemeClr>
          </a:solidFill>
        </p:spPr>
        <p:txBody>
          <a:bodyPr wrap="square" rtlCol="0">
            <a:spAutoFit/>
          </a:bodyPr>
          <a:lstStyle/>
          <a:p>
            <a:r>
              <a:rPr lang="en-US" sz="1400" dirty="0"/>
              <a:t>Paper: “Expanding bubbles in Orion A: [C II] observations of M 42, M 43, and NGC 1977”</a:t>
            </a:r>
          </a:p>
          <a:p>
            <a:r>
              <a:rPr lang="en-US" sz="1400" dirty="0"/>
              <a:t>Pabst, C. H. M., et al., 2020/07, A&amp;A, 639A, A2.</a:t>
            </a:r>
          </a:p>
        </p:txBody>
      </p:sp>
      <p:pic>
        <p:nvPicPr>
          <p:cNvPr id="10" name="Picture 9">
            <a:extLst>
              <a:ext uri="{FF2B5EF4-FFF2-40B4-BE49-F238E27FC236}">
                <a16:creationId xmlns:a16="http://schemas.microsoft.com/office/drawing/2014/main" id="{BE5B2AE4-AC8A-4F47-A3B8-EDCADD4C817B}"/>
              </a:ext>
            </a:extLst>
          </p:cNvPr>
          <p:cNvPicPr>
            <a:picLocks noChangeAspect="1"/>
          </p:cNvPicPr>
          <p:nvPr/>
        </p:nvPicPr>
        <p:blipFill>
          <a:blip r:embed="rId8"/>
          <a:stretch>
            <a:fillRect/>
          </a:stretch>
        </p:blipFill>
        <p:spPr>
          <a:xfrm>
            <a:off x="550517" y="1212575"/>
            <a:ext cx="5029200" cy="5029200"/>
          </a:xfrm>
          <a:prstGeom prst="rect">
            <a:avLst/>
          </a:prstGeom>
        </p:spPr>
      </p:pic>
      <p:sp>
        <p:nvSpPr>
          <p:cNvPr id="7" name="TextBox 6">
            <a:extLst>
              <a:ext uri="{FF2B5EF4-FFF2-40B4-BE49-F238E27FC236}">
                <a16:creationId xmlns:a16="http://schemas.microsoft.com/office/drawing/2014/main" id="{BE328397-B499-C34C-8D14-B3AB7BF6BA51}"/>
              </a:ext>
            </a:extLst>
          </p:cNvPr>
          <p:cNvSpPr txBox="1"/>
          <p:nvPr/>
        </p:nvSpPr>
        <p:spPr>
          <a:xfrm>
            <a:off x="6067685" y="5895704"/>
            <a:ext cx="5412401" cy="276999"/>
          </a:xfrm>
          <a:prstGeom prst="rect">
            <a:avLst/>
          </a:prstGeom>
          <a:solidFill>
            <a:schemeClr val="bg1"/>
          </a:solidFill>
        </p:spPr>
        <p:txBody>
          <a:bodyPr wrap="square" rtlCol="0">
            <a:spAutoFit/>
          </a:bodyPr>
          <a:lstStyle/>
          <a:p>
            <a:r>
              <a:rPr lang="en-US" sz="1200" dirty="0"/>
              <a:t>Image credit: NASA/SOFIA/IRAM</a:t>
            </a:r>
          </a:p>
        </p:txBody>
      </p:sp>
    </p:spTree>
    <p:extLst>
      <p:ext uri="{BB962C8B-B14F-4D97-AF65-F5344CB8AC3E}">
        <p14:creationId xmlns:p14="http://schemas.microsoft.com/office/powerpoint/2010/main" val="3465356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7270</TotalTime>
  <Words>289</Words>
  <Application>Microsoft Macintosh PowerPoint</Application>
  <PresentationFormat>Widescreen</PresentationFormat>
  <Paragraphs>11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Proudfit, Leslie W. (ARC-PX)[Universities Space Research Association (USRA)]</cp:lastModifiedBy>
  <cp:revision>95</cp:revision>
  <dcterms:created xsi:type="dcterms:W3CDTF">2018-05-07T19:18:22Z</dcterms:created>
  <dcterms:modified xsi:type="dcterms:W3CDTF">2021-08-05T19:28:02Z</dcterms:modified>
</cp:coreProperties>
</file>